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62" r:id="rId2"/>
    <p:sldId id="263" r:id="rId3"/>
    <p:sldId id="265" r:id="rId4"/>
    <p:sldId id="269" r:id="rId5"/>
    <p:sldId id="268" r:id="rId6"/>
    <p:sldId id="266" r:id="rId7"/>
    <p:sldId id="270" r:id="rId8"/>
    <p:sldId id="275" r:id="rId9"/>
    <p:sldId id="274" r:id="rId10"/>
    <p:sldId id="281" r:id="rId11"/>
    <p:sldId id="273" r:id="rId12"/>
    <p:sldId id="278" r:id="rId13"/>
    <p:sldId id="279" r:id="rId14"/>
    <p:sldId id="271" r:id="rId15"/>
    <p:sldId id="280" r:id="rId16"/>
    <p:sldId id="290" r:id="rId17"/>
    <p:sldId id="284" r:id="rId18"/>
    <p:sldId id="285" r:id="rId19"/>
    <p:sldId id="287" r:id="rId20"/>
    <p:sldId id="28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900"/>
    <a:srgbClr val="E4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2" autoAdjust="0"/>
    <p:restoredTop sz="86443" autoAdjust="0"/>
  </p:normalViewPr>
  <p:slideViewPr>
    <p:cSldViewPr snapToGrid="0">
      <p:cViewPr varScale="1">
        <p:scale>
          <a:sx n="67" d="100"/>
          <a:sy n="67" d="100"/>
        </p:scale>
        <p:origin x="796" y="48"/>
      </p:cViewPr>
      <p:guideLst/>
    </p:cSldViewPr>
  </p:slideViewPr>
  <p:outlineViewPr>
    <p:cViewPr>
      <p:scale>
        <a:sx n="33" d="100"/>
        <a:sy n="33" d="100"/>
      </p:scale>
      <p:origin x="0" y="-66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5.svg"/><Relationship Id="rId5" Type="http://schemas.openxmlformats.org/officeDocument/2006/relationships/image" Target="../media/image17.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5.svg"/><Relationship Id="rId5" Type="http://schemas.openxmlformats.org/officeDocument/2006/relationships/image" Target="../media/image17.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E6CBE-9288-4656-B9FD-634A8DC7B01A}"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0DE0AB1-88B8-419F-BE8C-45AEC173208A}">
      <dgm:prSet/>
      <dgm:spPr>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dgm:spPr>
      <dgm:t>
        <a:bodyPr/>
        <a:lstStyle/>
        <a:p>
          <a:pPr algn="ctr"/>
          <a:r>
            <a:rPr lang="en-IN" dirty="0"/>
            <a:t>The purpose of this project is to develop the solution for Princess Margret Hospital to identify whether the patient has stage 1 cancer or not. </a:t>
          </a:r>
          <a:endParaRPr lang="en-US" dirty="0"/>
        </a:p>
      </dgm:t>
    </dgm:pt>
    <dgm:pt modelId="{99CE45A1-486B-458C-9B2A-CDBEB97D1DCC}" type="parTrans" cxnId="{F8D00581-0772-48E2-9EBA-92C011CABD3C}">
      <dgm:prSet/>
      <dgm:spPr/>
      <dgm:t>
        <a:bodyPr/>
        <a:lstStyle/>
        <a:p>
          <a:endParaRPr lang="en-US"/>
        </a:p>
      </dgm:t>
    </dgm:pt>
    <dgm:pt modelId="{2832A88E-FCFA-4962-9C47-7215CD5B9CC1}" type="sibTrans" cxnId="{F8D00581-0772-48E2-9EBA-92C011CABD3C}">
      <dgm:prSet/>
      <dgm:spPr/>
      <dgm:t>
        <a:bodyPr/>
        <a:lstStyle/>
        <a:p>
          <a:endParaRPr lang="en-US"/>
        </a:p>
      </dgm:t>
    </dgm:pt>
    <dgm:pt modelId="{0DD74DFE-EABD-4933-A30F-0963584E4BA9}">
      <dgm:prSet/>
      <dgm:spPr>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dgm:spPr>
      <dgm:t>
        <a:bodyPr/>
        <a:lstStyle/>
        <a:p>
          <a:r>
            <a:rPr lang="en-IN" dirty="0"/>
            <a:t>The objective of this project is to alert the patient at potential cancer risk so that they can start recovering at early stage of the cancer. </a:t>
          </a:r>
          <a:endParaRPr lang="en-US" dirty="0"/>
        </a:p>
      </dgm:t>
    </dgm:pt>
    <dgm:pt modelId="{F4D1662E-C9AB-422E-8101-D9591DBEC974}" type="parTrans" cxnId="{893E742A-E39E-4F58-97EF-D1096C47E009}">
      <dgm:prSet/>
      <dgm:spPr/>
      <dgm:t>
        <a:bodyPr/>
        <a:lstStyle/>
        <a:p>
          <a:endParaRPr lang="en-US"/>
        </a:p>
      </dgm:t>
    </dgm:pt>
    <dgm:pt modelId="{0E3EFD41-303A-4373-BBC7-5C442B7F9302}" type="sibTrans" cxnId="{893E742A-E39E-4F58-97EF-D1096C47E009}">
      <dgm:prSet/>
      <dgm:spPr/>
      <dgm:t>
        <a:bodyPr/>
        <a:lstStyle/>
        <a:p>
          <a:endParaRPr lang="en-US"/>
        </a:p>
      </dgm:t>
    </dgm:pt>
    <dgm:pt modelId="{326CCB3D-D92A-4037-A2D3-BD5F02134532}" type="pres">
      <dgm:prSet presAssocID="{A33E6CBE-9288-4656-B9FD-634A8DC7B01A}" presName="hierChild1" presStyleCnt="0">
        <dgm:presLayoutVars>
          <dgm:chPref val="1"/>
          <dgm:dir/>
          <dgm:animOne val="branch"/>
          <dgm:animLvl val="lvl"/>
          <dgm:resizeHandles/>
        </dgm:presLayoutVars>
      </dgm:prSet>
      <dgm:spPr/>
    </dgm:pt>
    <dgm:pt modelId="{91DDDFA5-EADD-4624-AC55-501B8398089D}" type="pres">
      <dgm:prSet presAssocID="{D0DE0AB1-88B8-419F-BE8C-45AEC173208A}" presName="hierRoot1" presStyleCnt="0"/>
      <dgm:spPr/>
    </dgm:pt>
    <dgm:pt modelId="{F0BCBBD5-C76B-40AF-8569-0528584C8AF4}" type="pres">
      <dgm:prSet presAssocID="{D0DE0AB1-88B8-419F-BE8C-45AEC173208A}" presName="composite" presStyleCnt="0"/>
      <dgm:spPr/>
    </dgm:pt>
    <dgm:pt modelId="{4D7D2874-E0B4-4163-9470-2FFC6338A0FC}" type="pres">
      <dgm:prSet presAssocID="{D0DE0AB1-88B8-419F-BE8C-45AEC173208A}" presName="background" presStyleLbl="node0" presStyleIdx="0" presStyleCnt="2"/>
      <dgm:spPr>
        <a:solidFill>
          <a:srgbClr val="006900"/>
        </a:solidFill>
      </dgm:spPr>
    </dgm:pt>
    <dgm:pt modelId="{BAEB5BD4-3075-467D-90F1-746A99AB8697}" type="pres">
      <dgm:prSet presAssocID="{D0DE0AB1-88B8-419F-BE8C-45AEC173208A}" presName="text" presStyleLbl="fgAcc0" presStyleIdx="0" presStyleCnt="2">
        <dgm:presLayoutVars>
          <dgm:chPref val="3"/>
        </dgm:presLayoutVars>
      </dgm:prSet>
      <dgm:spPr/>
    </dgm:pt>
    <dgm:pt modelId="{B6D7A267-4A67-43C2-A0BA-8B5430C658D1}" type="pres">
      <dgm:prSet presAssocID="{D0DE0AB1-88B8-419F-BE8C-45AEC173208A}" presName="hierChild2" presStyleCnt="0"/>
      <dgm:spPr/>
    </dgm:pt>
    <dgm:pt modelId="{01033831-2509-4C34-89E3-1BE7FC2F236C}" type="pres">
      <dgm:prSet presAssocID="{0DD74DFE-EABD-4933-A30F-0963584E4BA9}" presName="hierRoot1" presStyleCnt="0"/>
      <dgm:spPr/>
    </dgm:pt>
    <dgm:pt modelId="{BEB4AB51-3EC1-4CD0-B5EA-310D9AA09A73}" type="pres">
      <dgm:prSet presAssocID="{0DD74DFE-EABD-4933-A30F-0963584E4BA9}" presName="composite" presStyleCnt="0"/>
      <dgm:spPr/>
    </dgm:pt>
    <dgm:pt modelId="{B872643C-5F1B-4FB5-A944-AB257134CFEC}" type="pres">
      <dgm:prSet presAssocID="{0DD74DFE-EABD-4933-A30F-0963584E4BA9}" presName="background" presStyleLbl="node0" presStyleIdx="1" presStyleCnt="2"/>
      <dgm:spPr>
        <a:solidFill>
          <a:srgbClr val="006900"/>
        </a:solidFill>
      </dgm:spPr>
    </dgm:pt>
    <dgm:pt modelId="{A15D61B9-0278-4B70-917C-F0F814924F6F}" type="pres">
      <dgm:prSet presAssocID="{0DD74DFE-EABD-4933-A30F-0963584E4BA9}" presName="text" presStyleLbl="fgAcc0" presStyleIdx="1" presStyleCnt="2">
        <dgm:presLayoutVars>
          <dgm:chPref val="3"/>
        </dgm:presLayoutVars>
      </dgm:prSet>
      <dgm:spPr/>
    </dgm:pt>
    <dgm:pt modelId="{42B14F72-787F-474A-9E73-EDA17404A2B6}" type="pres">
      <dgm:prSet presAssocID="{0DD74DFE-EABD-4933-A30F-0963584E4BA9}" presName="hierChild2" presStyleCnt="0"/>
      <dgm:spPr/>
    </dgm:pt>
  </dgm:ptLst>
  <dgm:cxnLst>
    <dgm:cxn modelId="{893E742A-E39E-4F58-97EF-D1096C47E009}" srcId="{A33E6CBE-9288-4656-B9FD-634A8DC7B01A}" destId="{0DD74DFE-EABD-4933-A30F-0963584E4BA9}" srcOrd="1" destOrd="0" parTransId="{F4D1662E-C9AB-422E-8101-D9591DBEC974}" sibTransId="{0E3EFD41-303A-4373-BBC7-5C442B7F9302}"/>
    <dgm:cxn modelId="{CD6A4966-0A6B-4D7F-9C55-05988680CDBD}" type="presOf" srcId="{D0DE0AB1-88B8-419F-BE8C-45AEC173208A}" destId="{BAEB5BD4-3075-467D-90F1-746A99AB8697}" srcOrd="0" destOrd="0" presId="urn:microsoft.com/office/officeart/2005/8/layout/hierarchy1"/>
    <dgm:cxn modelId="{F8D00581-0772-48E2-9EBA-92C011CABD3C}" srcId="{A33E6CBE-9288-4656-B9FD-634A8DC7B01A}" destId="{D0DE0AB1-88B8-419F-BE8C-45AEC173208A}" srcOrd="0" destOrd="0" parTransId="{99CE45A1-486B-458C-9B2A-CDBEB97D1DCC}" sibTransId="{2832A88E-FCFA-4962-9C47-7215CD5B9CC1}"/>
    <dgm:cxn modelId="{3EAD77D7-8868-4E20-9BD5-2805904DDF6B}" type="presOf" srcId="{A33E6CBE-9288-4656-B9FD-634A8DC7B01A}" destId="{326CCB3D-D92A-4037-A2D3-BD5F02134532}" srcOrd="0" destOrd="0" presId="urn:microsoft.com/office/officeart/2005/8/layout/hierarchy1"/>
    <dgm:cxn modelId="{C11032F0-188F-4195-AFAD-C7026899D538}" type="presOf" srcId="{0DD74DFE-EABD-4933-A30F-0963584E4BA9}" destId="{A15D61B9-0278-4B70-917C-F0F814924F6F}" srcOrd="0" destOrd="0" presId="urn:microsoft.com/office/officeart/2005/8/layout/hierarchy1"/>
    <dgm:cxn modelId="{96054137-7348-4996-83B6-81B23B0139DA}" type="presParOf" srcId="{326CCB3D-D92A-4037-A2D3-BD5F02134532}" destId="{91DDDFA5-EADD-4624-AC55-501B8398089D}" srcOrd="0" destOrd="0" presId="urn:microsoft.com/office/officeart/2005/8/layout/hierarchy1"/>
    <dgm:cxn modelId="{47A181D7-E377-4058-AFC0-2921AF297302}" type="presParOf" srcId="{91DDDFA5-EADD-4624-AC55-501B8398089D}" destId="{F0BCBBD5-C76B-40AF-8569-0528584C8AF4}" srcOrd="0" destOrd="0" presId="urn:microsoft.com/office/officeart/2005/8/layout/hierarchy1"/>
    <dgm:cxn modelId="{E6C20A30-110A-49C4-97CE-BA97D6BB0EC3}" type="presParOf" srcId="{F0BCBBD5-C76B-40AF-8569-0528584C8AF4}" destId="{4D7D2874-E0B4-4163-9470-2FFC6338A0FC}" srcOrd="0" destOrd="0" presId="urn:microsoft.com/office/officeart/2005/8/layout/hierarchy1"/>
    <dgm:cxn modelId="{6ADA381F-C8F6-4336-9BAE-67A43FCE43F2}" type="presParOf" srcId="{F0BCBBD5-C76B-40AF-8569-0528584C8AF4}" destId="{BAEB5BD4-3075-467D-90F1-746A99AB8697}" srcOrd="1" destOrd="0" presId="urn:microsoft.com/office/officeart/2005/8/layout/hierarchy1"/>
    <dgm:cxn modelId="{FB7A49D7-C294-4150-9E35-72C3EF8FC627}" type="presParOf" srcId="{91DDDFA5-EADD-4624-AC55-501B8398089D}" destId="{B6D7A267-4A67-43C2-A0BA-8B5430C658D1}" srcOrd="1" destOrd="0" presId="urn:microsoft.com/office/officeart/2005/8/layout/hierarchy1"/>
    <dgm:cxn modelId="{0B9C029D-FFA6-4609-92E8-271E914E0915}" type="presParOf" srcId="{326CCB3D-D92A-4037-A2D3-BD5F02134532}" destId="{01033831-2509-4C34-89E3-1BE7FC2F236C}" srcOrd="1" destOrd="0" presId="urn:microsoft.com/office/officeart/2005/8/layout/hierarchy1"/>
    <dgm:cxn modelId="{D654FA6E-BCB1-47D2-9FAF-1FD4BB24BCC5}" type="presParOf" srcId="{01033831-2509-4C34-89E3-1BE7FC2F236C}" destId="{BEB4AB51-3EC1-4CD0-B5EA-310D9AA09A73}" srcOrd="0" destOrd="0" presId="urn:microsoft.com/office/officeart/2005/8/layout/hierarchy1"/>
    <dgm:cxn modelId="{4B69360B-FE43-4DB5-A6B0-5CD624BD7F4E}" type="presParOf" srcId="{BEB4AB51-3EC1-4CD0-B5EA-310D9AA09A73}" destId="{B872643C-5F1B-4FB5-A944-AB257134CFEC}" srcOrd="0" destOrd="0" presId="urn:microsoft.com/office/officeart/2005/8/layout/hierarchy1"/>
    <dgm:cxn modelId="{FE34FCEB-ADEA-444B-BF14-F291768DB1E7}" type="presParOf" srcId="{BEB4AB51-3EC1-4CD0-B5EA-310D9AA09A73}" destId="{A15D61B9-0278-4B70-917C-F0F814924F6F}" srcOrd="1" destOrd="0" presId="urn:microsoft.com/office/officeart/2005/8/layout/hierarchy1"/>
    <dgm:cxn modelId="{BC2786B3-F455-4A45-8FD8-7F858AAF37E2}" type="presParOf" srcId="{01033831-2509-4C34-89E3-1BE7FC2F236C}" destId="{42B14F72-787F-474A-9E73-EDA17404A2B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5C393-45E4-455F-A78D-0AC6B93BA22D}"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458B41E1-304C-4483-82D3-B02BB920525E}">
      <dgm:prSet/>
      <dgm:spPr/>
      <dgm:t>
        <a:bodyPr/>
        <a:lstStyle/>
        <a:p>
          <a:r>
            <a:rPr lang="en-IN" b="1" dirty="0"/>
            <a:t>1) To identify patient who has stage 1 cancer: </a:t>
          </a:r>
          <a:r>
            <a:rPr lang="en-IN" dirty="0"/>
            <a:t>The solution developed should detect all the patient with cancer as misclassification of this patient is not tolerated at any cost because the patient might lose their life.</a:t>
          </a:r>
          <a:endParaRPr lang="en-US" dirty="0"/>
        </a:p>
      </dgm:t>
    </dgm:pt>
    <dgm:pt modelId="{612D56E2-6CE7-4E26-9292-7DEECF79D5B3}" type="parTrans" cxnId="{05D93B4E-3A0B-4B2B-A8D0-B38019D1A1C3}">
      <dgm:prSet/>
      <dgm:spPr/>
      <dgm:t>
        <a:bodyPr/>
        <a:lstStyle/>
        <a:p>
          <a:endParaRPr lang="en-US"/>
        </a:p>
      </dgm:t>
    </dgm:pt>
    <dgm:pt modelId="{2C7CF8E0-A2F7-4A6C-ACFF-6308D71BD6F7}" type="sibTrans" cxnId="{05D93B4E-3A0B-4B2B-A8D0-B38019D1A1C3}">
      <dgm:prSet phldrT="01" phldr="0"/>
      <dgm:spPr/>
      <dgm:t>
        <a:bodyPr/>
        <a:lstStyle/>
        <a:p>
          <a:endParaRPr lang="en-US"/>
        </a:p>
      </dgm:t>
    </dgm:pt>
    <dgm:pt modelId="{4E3A4EFA-6ED6-426D-BEDC-9C7F483FC292}">
      <dgm:prSet/>
      <dgm:spPr/>
      <dgm:t>
        <a:bodyPr/>
        <a:lstStyle/>
        <a:p>
          <a:r>
            <a:rPr lang="en-IN" b="1" dirty="0"/>
            <a:t>2) To identify patient who do not have cancer: </a:t>
          </a:r>
          <a:r>
            <a:rPr lang="en-IN" dirty="0"/>
            <a:t>It is also very important to detect these patients because they should not get wrong treatment which is not required.</a:t>
          </a:r>
          <a:endParaRPr lang="en-US" dirty="0"/>
        </a:p>
      </dgm:t>
    </dgm:pt>
    <dgm:pt modelId="{E7582B8B-9447-40B0-862B-F19F0F093290}" type="parTrans" cxnId="{BA34A954-4DD5-448B-8358-F9912B75768F}">
      <dgm:prSet/>
      <dgm:spPr/>
      <dgm:t>
        <a:bodyPr/>
        <a:lstStyle/>
        <a:p>
          <a:endParaRPr lang="en-US"/>
        </a:p>
      </dgm:t>
    </dgm:pt>
    <dgm:pt modelId="{03C37A39-2757-490F-8227-34E300F6AACB}" type="sibTrans" cxnId="{BA34A954-4DD5-448B-8358-F9912B75768F}">
      <dgm:prSet phldrT="02" phldr="0"/>
      <dgm:spPr/>
      <dgm:t>
        <a:bodyPr/>
        <a:lstStyle/>
        <a:p>
          <a:endParaRPr lang="en-US"/>
        </a:p>
      </dgm:t>
    </dgm:pt>
    <dgm:pt modelId="{11575CA1-21C2-40D7-B13D-EFAD26609D3F}">
      <dgm:prSet/>
      <dgm:spPr/>
      <dgm:t>
        <a:bodyPr/>
        <a:lstStyle/>
        <a:p>
          <a:pPr algn="just"/>
          <a:r>
            <a:rPr lang="en-IN" b="1" dirty="0"/>
            <a:t>3) To understand the key factors that affect the cancer: </a:t>
          </a:r>
          <a:r>
            <a:rPr lang="en-IN" dirty="0"/>
            <a:t>It helps to know the characteristics of the features that led cancer in the patient. So, it is necessary to understand the dataset thoroughly.</a:t>
          </a:r>
          <a:endParaRPr lang="en-US" dirty="0"/>
        </a:p>
      </dgm:t>
    </dgm:pt>
    <dgm:pt modelId="{9B50E1AD-4656-4666-9EDC-FECAC12F3FBC}" type="parTrans" cxnId="{5D5E2D94-D636-4944-BB37-3A602B856A6B}">
      <dgm:prSet/>
      <dgm:spPr/>
      <dgm:t>
        <a:bodyPr/>
        <a:lstStyle/>
        <a:p>
          <a:endParaRPr lang="en-US"/>
        </a:p>
      </dgm:t>
    </dgm:pt>
    <dgm:pt modelId="{70F7516E-7CB0-4A23-912E-41621858B8F2}" type="sibTrans" cxnId="{5D5E2D94-D636-4944-BB37-3A602B856A6B}">
      <dgm:prSet phldrT="03" phldr="0"/>
      <dgm:spPr/>
      <dgm:t>
        <a:bodyPr/>
        <a:lstStyle/>
        <a:p>
          <a:endParaRPr lang="en-US"/>
        </a:p>
      </dgm:t>
    </dgm:pt>
    <dgm:pt modelId="{93F3EB18-68AE-49BF-AF48-5F48850B5F78}" type="pres">
      <dgm:prSet presAssocID="{1C55C393-45E4-455F-A78D-0AC6B93BA22D}" presName="vert0" presStyleCnt="0">
        <dgm:presLayoutVars>
          <dgm:dir/>
          <dgm:animOne val="branch"/>
          <dgm:animLvl val="lvl"/>
        </dgm:presLayoutVars>
      </dgm:prSet>
      <dgm:spPr/>
    </dgm:pt>
    <dgm:pt modelId="{6E15089A-4474-4736-B00E-12DF45FD663D}" type="pres">
      <dgm:prSet presAssocID="{458B41E1-304C-4483-82D3-B02BB920525E}" presName="thickLine" presStyleLbl="alignNode1" presStyleIdx="0" presStyleCnt="3"/>
      <dgm:spPr/>
    </dgm:pt>
    <dgm:pt modelId="{55407106-2908-45CF-8F00-47C9B395B4EA}" type="pres">
      <dgm:prSet presAssocID="{458B41E1-304C-4483-82D3-B02BB920525E}" presName="horz1" presStyleCnt="0"/>
      <dgm:spPr/>
    </dgm:pt>
    <dgm:pt modelId="{D6CAC79B-DB22-4C32-8172-FC6273F4A138}" type="pres">
      <dgm:prSet presAssocID="{458B41E1-304C-4483-82D3-B02BB920525E}" presName="tx1" presStyleLbl="revTx" presStyleIdx="0" presStyleCnt="3"/>
      <dgm:spPr/>
    </dgm:pt>
    <dgm:pt modelId="{2C157105-E769-4CEB-82F7-B5D42D8120CC}" type="pres">
      <dgm:prSet presAssocID="{458B41E1-304C-4483-82D3-B02BB920525E}" presName="vert1" presStyleCnt="0"/>
      <dgm:spPr/>
    </dgm:pt>
    <dgm:pt modelId="{348D89DA-E1A6-488C-9C9A-CF814BE84D09}" type="pres">
      <dgm:prSet presAssocID="{4E3A4EFA-6ED6-426D-BEDC-9C7F483FC292}" presName="thickLine" presStyleLbl="alignNode1" presStyleIdx="1" presStyleCnt="3"/>
      <dgm:spPr/>
    </dgm:pt>
    <dgm:pt modelId="{5577C37F-FE9C-4F6E-B12F-1D97749C99AB}" type="pres">
      <dgm:prSet presAssocID="{4E3A4EFA-6ED6-426D-BEDC-9C7F483FC292}" presName="horz1" presStyleCnt="0"/>
      <dgm:spPr/>
    </dgm:pt>
    <dgm:pt modelId="{822C3B4D-84C6-45BB-81A8-C6E6FCA964A7}" type="pres">
      <dgm:prSet presAssocID="{4E3A4EFA-6ED6-426D-BEDC-9C7F483FC292}" presName="tx1" presStyleLbl="revTx" presStyleIdx="1" presStyleCnt="3"/>
      <dgm:spPr/>
    </dgm:pt>
    <dgm:pt modelId="{820B1114-D980-4292-B9B1-C57EA67310D8}" type="pres">
      <dgm:prSet presAssocID="{4E3A4EFA-6ED6-426D-BEDC-9C7F483FC292}" presName="vert1" presStyleCnt="0"/>
      <dgm:spPr/>
    </dgm:pt>
    <dgm:pt modelId="{62A92A7B-B991-4933-8C0B-D0F9E2694065}" type="pres">
      <dgm:prSet presAssocID="{11575CA1-21C2-40D7-B13D-EFAD26609D3F}" presName="thickLine" presStyleLbl="alignNode1" presStyleIdx="2" presStyleCnt="3"/>
      <dgm:spPr/>
    </dgm:pt>
    <dgm:pt modelId="{12173144-0AAD-485F-AE23-8965A0FABCD2}" type="pres">
      <dgm:prSet presAssocID="{11575CA1-21C2-40D7-B13D-EFAD26609D3F}" presName="horz1" presStyleCnt="0"/>
      <dgm:spPr/>
    </dgm:pt>
    <dgm:pt modelId="{1F9C890A-5A09-4E66-BEFC-8C739FB5E0E9}" type="pres">
      <dgm:prSet presAssocID="{11575CA1-21C2-40D7-B13D-EFAD26609D3F}" presName="tx1" presStyleLbl="revTx" presStyleIdx="2" presStyleCnt="3"/>
      <dgm:spPr/>
    </dgm:pt>
    <dgm:pt modelId="{97844C48-15FC-425D-B1AC-1A68A7536F40}" type="pres">
      <dgm:prSet presAssocID="{11575CA1-21C2-40D7-B13D-EFAD26609D3F}" presName="vert1" presStyleCnt="0"/>
      <dgm:spPr/>
    </dgm:pt>
  </dgm:ptLst>
  <dgm:cxnLst>
    <dgm:cxn modelId="{395B3F0C-BD82-4DFD-A52A-D1B5648798D8}" type="presOf" srcId="{1C55C393-45E4-455F-A78D-0AC6B93BA22D}" destId="{93F3EB18-68AE-49BF-AF48-5F48850B5F78}" srcOrd="0" destOrd="0" presId="urn:microsoft.com/office/officeart/2008/layout/LinedList"/>
    <dgm:cxn modelId="{845EA21B-9A3A-47C9-B268-5A4EAE503C9D}" type="presOf" srcId="{4E3A4EFA-6ED6-426D-BEDC-9C7F483FC292}" destId="{822C3B4D-84C6-45BB-81A8-C6E6FCA964A7}" srcOrd="0" destOrd="0" presId="urn:microsoft.com/office/officeart/2008/layout/LinedList"/>
    <dgm:cxn modelId="{73362A21-1EE5-4011-A59D-4C13E130BF73}" type="presOf" srcId="{458B41E1-304C-4483-82D3-B02BB920525E}" destId="{D6CAC79B-DB22-4C32-8172-FC6273F4A138}" srcOrd="0" destOrd="0" presId="urn:microsoft.com/office/officeart/2008/layout/LinedList"/>
    <dgm:cxn modelId="{05D93B4E-3A0B-4B2B-A8D0-B38019D1A1C3}" srcId="{1C55C393-45E4-455F-A78D-0AC6B93BA22D}" destId="{458B41E1-304C-4483-82D3-B02BB920525E}" srcOrd="0" destOrd="0" parTransId="{612D56E2-6CE7-4E26-9292-7DEECF79D5B3}" sibTransId="{2C7CF8E0-A2F7-4A6C-ACFF-6308D71BD6F7}"/>
    <dgm:cxn modelId="{BA34A954-4DD5-448B-8358-F9912B75768F}" srcId="{1C55C393-45E4-455F-A78D-0AC6B93BA22D}" destId="{4E3A4EFA-6ED6-426D-BEDC-9C7F483FC292}" srcOrd="1" destOrd="0" parTransId="{E7582B8B-9447-40B0-862B-F19F0F093290}" sibTransId="{03C37A39-2757-490F-8227-34E300F6AACB}"/>
    <dgm:cxn modelId="{5D5E2D94-D636-4944-BB37-3A602B856A6B}" srcId="{1C55C393-45E4-455F-A78D-0AC6B93BA22D}" destId="{11575CA1-21C2-40D7-B13D-EFAD26609D3F}" srcOrd="2" destOrd="0" parTransId="{9B50E1AD-4656-4666-9EDC-FECAC12F3FBC}" sibTransId="{70F7516E-7CB0-4A23-912E-41621858B8F2}"/>
    <dgm:cxn modelId="{3C79FEEF-0CDC-4D96-91EF-A9B5DB297ECF}" type="presOf" srcId="{11575CA1-21C2-40D7-B13D-EFAD26609D3F}" destId="{1F9C890A-5A09-4E66-BEFC-8C739FB5E0E9}" srcOrd="0" destOrd="0" presId="urn:microsoft.com/office/officeart/2008/layout/LinedList"/>
    <dgm:cxn modelId="{B2049D8A-6C12-462E-8C92-3A6D106F9795}" type="presParOf" srcId="{93F3EB18-68AE-49BF-AF48-5F48850B5F78}" destId="{6E15089A-4474-4736-B00E-12DF45FD663D}" srcOrd="0" destOrd="0" presId="urn:microsoft.com/office/officeart/2008/layout/LinedList"/>
    <dgm:cxn modelId="{A22E602B-5A1A-4203-8D88-A6733FFB2757}" type="presParOf" srcId="{93F3EB18-68AE-49BF-AF48-5F48850B5F78}" destId="{55407106-2908-45CF-8F00-47C9B395B4EA}" srcOrd="1" destOrd="0" presId="urn:microsoft.com/office/officeart/2008/layout/LinedList"/>
    <dgm:cxn modelId="{9AA08D89-A63D-4BF2-8B6B-5B2573CF1C97}" type="presParOf" srcId="{55407106-2908-45CF-8F00-47C9B395B4EA}" destId="{D6CAC79B-DB22-4C32-8172-FC6273F4A138}" srcOrd="0" destOrd="0" presId="urn:microsoft.com/office/officeart/2008/layout/LinedList"/>
    <dgm:cxn modelId="{1E3AB3F4-B449-4DFD-9CE6-45DC78DF84BB}" type="presParOf" srcId="{55407106-2908-45CF-8F00-47C9B395B4EA}" destId="{2C157105-E769-4CEB-82F7-B5D42D8120CC}" srcOrd="1" destOrd="0" presId="urn:microsoft.com/office/officeart/2008/layout/LinedList"/>
    <dgm:cxn modelId="{10C332E8-4070-4AA1-9C62-27B89D6E86B2}" type="presParOf" srcId="{93F3EB18-68AE-49BF-AF48-5F48850B5F78}" destId="{348D89DA-E1A6-488C-9C9A-CF814BE84D09}" srcOrd="2" destOrd="0" presId="urn:microsoft.com/office/officeart/2008/layout/LinedList"/>
    <dgm:cxn modelId="{799CA806-CA4F-4860-8821-CF32F5FD7923}" type="presParOf" srcId="{93F3EB18-68AE-49BF-AF48-5F48850B5F78}" destId="{5577C37F-FE9C-4F6E-B12F-1D97749C99AB}" srcOrd="3" destOrd="0" presId="urn:microsoft.com/office/officeart/2008/layout/LinedList"/>
    <dgm:cxn modelId="{5189B10F-5544-4FAE-A850-4432688536A6}" type="presParOf" srcId="{5577C37F-FE9C-4F6E-B12F-1D97749C99AB}" destId="{822C3B4D-84C6-45BB-81A8-C6E6FCA964A7}" srcOrd="0" destOrd="0" presId="urn:microsoft.com/office/officeart/2008/layout/LinedList"/>
    <dgm:cxn modelId="{02ED2A33-A6F8-446E-B21C-40657174E98C}" type="presParOf" srcId="{5577C37F-FE9C-4F6E-B12F-1D97749C99AB}" destId="{820B1114-D980-4292-B9B1-C57EA67310D8}" srcOrd="1" destOrd="0" presId="urn:microsoft.com/office/officeart/2008/layout/LinedList"/>
    <dgm:cxn modelId="{A1C905E5-B33B-4C6F-AC58-68D2EC3018DA}" type="presParOf" srcId="{93F3EB18-68AE-49BF-AF48-5F48850B5F78}" destId="{62A92A7B-B991-4933-8C0B-D0F9E2694065}" srcOrd="4" destOrd="0" presId="urn:microsoft.com/office/officeart/2008/layout/LinedList"/>
    <dgm:cxn modelId="{548E0FB3-6826-40AF-9F77-B87A445A4397}" type="presParOf" srcId="{93F3EB18-68AE-49BF-AF48-5F48850B5F78}" destId="{12173144-0AAD-485F-AE23-8965A0FABCD2}" srcOrd="5" destOrd="0" presId="urn:microsoft.com/office/officeart/2008/layout/LinedList"/>
    <dgm:cxn modelId="{32922442-65E9-4881-B44D-D329ECAD816A}" type="presParOf" srcId="{12173144-0AAD-485F-AE23-8965A0FABCD2}" destId="{1F9C890A-5A09-4E66-BEFC-8C739FB5E0E9}" srcOrd="0" destOrd="0" presId="urn:microsoft.com/office/officeart/2008/layout/LinedList"/>
    <dgm:cxn modelId="{6F62323D-4231-4357-A774-DC6FDE10689C}" type="presParOf" srcId="{12173144-0AAD-485F-AE23-8965A0FABCD2}" destId="{97844C48-15FC-425D-B1AC-1A68A7536F40}"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140DED-77C6-49A4-A45B-FBE8BE23EDB8}"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FE0CE549-DEB1-475C-84E7-E0A8A6518564}">
      <dgm:prSet/>
      <dgm:spPr>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lin ang="13500000" scaled="1"/>
          <a:tileRect/>
        </a:gradFill>
      </dgm:spPr>
      <dgm:t>
        <a:bodyPr/>
        <a:lstStyle/>
        <a:p>
          <a:r>
            <a:rPr lang="en-IN" dirty="0">
              <a:solidFill>
                <a:schemeClr val="tx1"/>
              </a:solidFill>
            </a:rPr>
            <a:t>Assumptions:</a:t>
          </a:r>
          <a:endParaRPr lang="en-US" dirty="0">
            <a:solidFill>
              <a:schemeClr val="tx1"/>
            </a:solidFill>
          </a:endParaRPr>
        </a:p>
      </dgm:t>
    </dgm:pt>
    <dgm:pt modelId="{2C493468-AD73-417F-960E-EB64FEC422D1}" type="parTrans" cxnId="{A56CBE42-CAFC-42FC-9953-7027C1C6D9FA}">
      <dgm:prSet/>
      <dgm:spPr/>
      <dgm:t>
        <a:bodyPr/>
        <a:lstStyle/>
        <a:p>
          <a:endParaRPr lang="en-US"/>
        </a:p>
      </dgm:t>
    </dgm:pt>
    <dgm:pt modelId="{CDF84087-07AE-408B-8801-84D1BD428957}" type="sibTrans" cxnId="{A56CBE42-CAFC-42FC-9953-7027C1C6D9FA}">
      <dgm:prSet/>
      <dgm:spPr/>
      <dgm:t>
        <a:bodyPr/>
        <a:lstStyle/>
        <a:p>
          <a:endParaRPr lang="en-US"/>
        </a:p>
      </dgm:t>
    </dgm:pt>
    <dgm:pt modelId="{667F6BDE-B273-4335-AB26-387F4CE77536}">
      <dgm:prSet custT="1"/>
      <dgm:spPr>
        <a:solidFill>
          <a:schemeClr val="bg1">
            <a:lumMod val="95000"/>
            <a:alpha val="90000"/>
          </a:schemeClr>
        </a:solidFill>
      </dgm:spPr>
      <dgm:t>
        <a:bodyPr/>
        <a:lstStyle/>
        <a:p>
          <a:r>
            <a:rPr lang="en-IN" sz="2000" dirty="0"/>
            <a:t>The dataset is valid and come from the reliable source</a:t>
          </a:r>
          <a:endParaRPr lang="en-US" sz="2000" dirty="0"/>
        </a:p>
      </dgm:t>
    </dgm:pt>
    <dgm:pt modelId="{12ADFAA3-3511-4E37-879C-66389E8C9730}" type="parTrans" cxnId="{013C4460-2A91-4042-948E-D4114B97734E}">
      <dgm:prSet/>
      <dgm:spPr/>
      <dgm:t>
        <a:bodyPr/>
        <a:lstStyle/>
        <a:p>
          <a:endParaRPr lang="en-US"/>
        </a:p>
      </dgm:t>
    </dgm:pt>
    <dgm:pt modelId="{4F98A165-F39F-4A1F-AA1C-4DD1C1722A2C}" type="sibTrans" cxnId="{013C4460-2A91-4042-948E-D4114B97734E}">
      <dgm:prSet/>
      <dgm:spPr/>
      <dgm:t>
        <a:bodyPr/>
        <a:lstStyle/>
        <a:p>
          <a:endParaRPr lang="en-US"/>
        </a:p>
      </dgm:t>
    </dgm:pt>
    <dgm:pt modelId="{83BE6FA5-1C77-46F1-8CE2-EDD11AC65952}">
      <dgm:prSet custT="1"/>
      <dgm:spPr>
        <a:solidFill>
          <a:schemeClr val="bg1">
            <a:lumMod val="95000"/>
            <a:alpha val="90000"/>
          </a:schemeClr>
        </a:solidFill>
      </dgm:spPr>
      <dgm:t>
        <a:bodyPr/>
        <a:lstStyle/>
        <a:p>
          <a:r>
            <a:rPr lang="en-IN" sz="2000" dirty="0"/>
            <a:t>The dataset provided is legible and comprehensible</a:t>
          </a:r>
          <a:endParaRPr lang="en-US" sz="2000" dirty="0"/>
        </a:p>
      </dgm:t>
    </dgm:pt>
    <dgm:pt modelId="{89318355-0402-4388-A40E-D6F96C7BB073}" type="parTrans" cxnId="{B1CB6F8F-8330-410E-BE0B-90B4174E43C5}">
      <dgm:prSet/>
      <dgm:spPr/>
      <dgm:t>
        <a:bodyPr/>
        <a:lstStyle/>
        <a:p>
          <a:endParaRPr lang="en-US"/>
        </a:p>
      </dgm:t>
    </dgm:pt>
    <dgm:pt modelId="{8AE1D15E-E24E-4807-AE11-0D7F2C530A22}" type="sibTrans" cxnId="{B1CB6F8F-8330-410E-BE0B-90B4174E43C5}">
      <dgm:prSet/>
      <dgm:spPr/>
      <dgm:t>
        <a:bodyPr/>
        <a:lstStyle/>
        <a:p>
          <a:endParaRPr lang="en-US"/>
        </a:p>
      </dgm:t>
    </dgm:pt>
    <dgm:pt modelId="{02B97BE1-AEC0-43A6-8F87-32DFD06E9F64}">
      <dgm:prSet custT="1"/>
      <dgm:spPr>
        <a:solidFill>
          <a:schemeClr val="bg1">
            <a:lumMod val="95000"/>
            <a:alpha val="90000"/>
          </a:schemeClr>
        </a:solidFill>
      </dgm:spPr>
      <dgm:t>
        <a:bodyPr/>
        <a:lstStyle/>
        <a:p>
          <a:r>
            <a:rPr lang="en-IN" sz="2000" dirty="0"/>
            <a:t>All independent variables in the dataset are useful to predict the outcome variable</a:t>
          </a:r>
          <a:endParaRPr lang="en-US" sz="2000" dirty="0"/>
        </a:p>
      </dgm:t>
    </dgm:pt>
    <dgm:pt modelId="{4ECEDD6A-C272-40EB-BFD5-B31E284C2394}" type="parTrans" cxnId="{2813BACC-0630-432C-A307-B7C3F45E875F}">
      <dgm:prSet/>
      <dgm:spPr/>
      <dgm:t>
        <a:bodyPr/>
        <a:lstStyle/>
        <a:p>
          <a:endParaRPr lang="en-US"/>
        </a:p>
      </dgm:t>
    </dgm:pt>
    <dgm:pt modelId="{33077EDD-A58C-436E-B230-5BC4E14793DB}" type="sibTrans" cxnId="{2813BACC-0630-432C-A307-B7C3F45E875F}">
      <dgm:prSet/>
      <dgm:spPr/>
      <dgm:t>
        <a:bodyPr/>
        <a:lstStyle/>
        <a:p>
          <a:endParaRPr lang="en-US"/>
        </a:p>
      </dgm:t>
    </dgm:pt>
    <dgm:pt modelId="{09537BA0-5415-43A3-905A-D7101D2251F1}">
      <dgm:prSet/>
      <dgm:spPr>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13500000" scaled="1"/>
          <a:tileRect/>
        </a:gradFill>
      </dgm:spPr>
      <dgm:t>
        <a:bodyPr/>
        <a:lstStyle/>
        <a:p>
          <a:r>
            <a:rPr lang="en-IN" dirty="0">
              <a:solidFill>
                <a:schemeClr val="tx1"/>
              </a:solidFill>
            </a:rPr>
            <a:t>Constraints:</a:t>
          </a:r>
          <a:endParaRPr lang="en-US" dirty="0">
            <a:solidFill>
              <a:schemeClr val="tx1"/>
            </a:solidFill>
          </a:endParaRPr>
        </a:p>
      </dgm:t>
    </dgm:pt>
    <dgm:pt modelId="{7E60F8BC-7EC5-4AD2-8CB8-11FE7988D1A2}" type="parTrans" cxnId="{9330A9D9-18B6-47C6-9E8A-274F0C930E37}">
      <dgm:prSet/>
      <dgm:spPr/>
      <dgm:t>
        <a:bodyPr/>
        <a:lstStyle/>
        <a:p>
          <a:endParaRPr lang="en-US"/>
        </a:p>
      </dgm:t>
    </dgm:pt>
    <dgm:pt modelId="{391802EB-03EB-47B0-A81F-AE7EE1FB445C}" type="sibTrans" cxnId="{9330A9D9-18B6-47C6-9E8A-274F0C930E37}">
      <dgm:prSet/>
      <dgm:spPr/>
      <dgm:t>
        <a:bodyPr/>
        <a:lstStyle/>
        <a:p>
          <a:endParaRPr lang="en-US"/>
        </a:p>
      </dgm:t>
    </dgm:pt>
    <dgm:pt modelId="{D82CA9CE-6071-472C-B658-9829AC04D974}">
      <dgm:prSet/>
      <dgm:spPr>
        <a:solidFill>
          <a:schemeClr val="bg1">
            <a:lumMod val="95000"/>
            <a:alpha val="90000"/>
          </a:schemeClr>
        </a:solidFill>
      </dgm:spPr>
      <dgm:t>
        <a:bodyPr/>
        <a:lstStyle/>
        <a:p>
          <a:r>
            <a:rPr lang="en-IN"/>
            <a:t>The additional data cannot be added in the dataset</a:t>
          </a:r>
          <a:endParaRPr lang="en-US"/>
        </a:p>
      </dgm:t>
    </dgm:pt>
    <dgm:pt modelId="{B6068BC0-7C7A-45D2-928A-02C85F310D0C}" type="parTrans" cxnId="{E6E44C0E-36AD-4CE3-9CE5-4A244D47149B}">
      <dgm:prSet/>
      <dgm:spPr/>
      <dgm:t>
        <a:bodyPr/>
        <a:lstStyle/>
        <a:p>
          <a:endParaRPr lang="en-US"/>
        </a:p>
      </dgm:t>
    </dgm:pt>
    <dgm:pt modelId="{6AE1FB3E-65CD-4B8C-A622-EB4F96D58D19}" type="sibTrans" cxnId="{E6E44C0E-36AD-4CE3-9CE5-4A244D47149B}">
      <dgm:prSet/>
      <dgm:spPr/>
      <dgm:t>
        <a:bodyPr/>
        <a:lstStyle/>
        <a:p>
          <a:endParaRPr lang="en-US"/>
        </a:p>
      </dgm:t>
    </dgm:pt>
    <dgm:pt modelId="{A6F896F6-EF13-4F82-9A17-37F5F9F243F0}">
      <dgm:prSet/>
      <dgm:spPr>
        <a:solidFill>
          <a:schemeClr val="bg1">
            <a:lumMod val="95000"/>
            <a:alpha val="90000"/>
          </a:schemeClr>
        </a:solidFill>
      </dgm:spPr>
      <dgm:t>
        <a:bodyPr/>
        <a:lstStyle/>
        <a:p>
          <a:r>
            <a:rPr lang="en-IN"/>
            <a:t>The additional feature or attribute cannot be added in the dataset</a:t>
          </a:r>
          <a:endParaRPr lang="en-US"/>
        </a:p>
      </dgm:t>
    </dgm:pt>
    <dgm:pt modelId="{5950078D-9F69-43EF-AAE5-B5A64FE744B6}" type="parTrans" cxnId="{C631A4C7-C94D-4FCD-913E-C6662CE1D2B1}">
      <dgm:prSet/>
      <dgm:spPr/>
      <dgm:t>
        <a:bodyPr/>
        <a:lstStyle/>
        <a:p>
          <a:endParaRPr lang="en-US"/>
        </a:p>
      </dgm:t>
    </dgm:pt>
    <dgm:pt modelId="{7537F022-0D4B-4A57-ACAE-0E73E1E400BF}" type="sibTrans" cxnId="{C631A4C7-C94D-4FCD-913E-C6662CE1D2B1}">
      <dgm:prSet/>
      <dgm:spPr/>
      <dgm:t>
        <a:bodyPr/>
        <a:lstStyle/>
        <a:p>
          <a:endParaRPr lang="en-US"/>
        </a:p>
      </dgm:t>
    </dgm:pt>
    <dgm:pt modelId="{645D5C76-E529-4CD8-B421-46C96FBAE752}">
      <dgm:prSet/>
      <dgm:spPr>
        <a:solidFill>
          <a:schemeClr val="bg1">
            <a:lumMod val="95000"/>
            <a:alpha val="90000"/>
          </a:schemeClr>
        </a:solidFill>
      </dgm:spPr>
      <dgm:t>
        <a:bodyPr/>
        <a:lstStyle/>
        <a:p>
          <a:r>
            <a:rPr lang="en-IN"/>
            <a:t>All the independent variables are cell structures which is highly corelated because it is coming from the same body</a:t>
          </a:r>
          <a:endParaRPr lang="en-US"/>
        </a:p>
      </dgm:t>
    </dgm:pt>
    <dgm:pt modelId="{0B68F52C-88E4-4FC6-9A5C-A4F4CA8D4A49}" type="parTrans" cxnId="{D10CFF3C-8FD7-48B1-AC73-002E6CC8ADFC}">
      <dgm:prSet/>
      <dgm:spPr/>
      <dgm:t>
        <a:bodyPr/>
        <a:lstStyle/>
        <a:p>
          <a:endParaRPr lang="en-US"/>
        </a:p>
      </dgm:t>
    </dgm:pt>
    <dgm:pt modelId="{BD7A9CC1-F02D-4AA4-A5E9-0D8356D18918}" type="sibTrans" cxnId="{D10CFF3C-8FD7-48B1-AC73-002E6CC8ADFC}">
      <dgm:prSet/>
      <dgm:spPr/>
      <dgm:t>
        <a:bodyPr/>
        <a:lstStyle/>
        <a:p>
          <a:endParaRPr lang="en-US"/>
        </a:p>
      </dgm:t>
    </dgm:pt>
    <dgm:pt modelId="{533C9AA7-A52C-4FCF-9CD4-86BBF5512350}" type="pres">
      <dgm:prSet presAssocID="{29140DED-77C6-49A4-A45B-FBE8BE23EDB8}" presName="linear" presStyleCnt="0">
        <dgm:presLayoutVars>
          <dgm:dir/>
          <dgm:animLvl val="lvl"/>
          <dgm:resizeHandles val="exact"/>
        </dgm:presLayoutVars>
      </dgm:prSet>
      <dgm:spPr/>
    </dgm:pt>
    <dgm:pt modelId="{8FB8CFBC-9EB4-4481-9564-EABBF328E0A1}" type="pres">
      <dgm:prSet presAssocID="{FE0CE549-DEB1-475C-84E7-E0A8A6518564}" presName="parentLin" presStyleCnt="0"/>
      <dgm:spPr/>
    </dgm:pt>
    <dgm:pt modelId="{BF8B6578-C431-4F57-9B6A-5793DB27DE6C}" type="pres">
      <dgm:prSet presAssocID="{FE0CE549-DEB1-475C-84E7-E0A8A6518564}" presName="parentLeftMargin" presStyleLbl="node1" presStyleIdx="0" presStyleCnt="2"/>
      <dgm:spPr/>
    </dgm:pt>
    <dgm:pt modelId="{A19DBBC0-5381-4A27-8247-1F0493A77F90}" type="pres">
      <dgm:prSet presAssocID="{FE0CE549-DEB1-475C-84E7-E0A8A6518564}" presName="parentText" presStyleLbl="node1" presStyleIdx="0" presStyleCnt="2">
        <dgm:presLayoutVars>
          <dgm:chMax val="0"/>
          <dgm:bulletEnabled val="1"/>
        </dgm:presLayoutVars>
      </dgm:prSet>
      <dgm:spPr/>
    </dgm:pt>
    <dgm:pt modelId="{5C6A7B68-82DB-4CE6-8418-4C0C6496CFE3}" type="pres">
      <dgm:prSet presAssocID="{FE0CE549-DEB1-475C-84E7-E0A8A6518564}" presName="negativeSpace" presStyleCnt="0"/>
      <dgm:spPr/>
    </dgm:pt>
    <dgm:pt modelId="{402AF55B-C93F-4E4A-AB05-941F48F75E50}" type="pres">
      <dgm:prSet presAssocID="{FE0CE549-DEB1-475C-84E7-E0A8A6518564}" presName="childText" presStyleLbl="conFgAcc1" presStyleIdx="0" presStyleCnt="2">
        <dgm:presLayoutVars>
          <dgm:bulletEnabled val="1"/>
        </dgm:presLayoutVars>
      </dgm:prSet>
      <dgm:spPr/>
    </dgm:pt>
    <dgm:pt modelId="{7F596802-AF8A-4608-898C-9D5EF43B0678}" type="pres">
      <dgm:prSet presAssocID="{CDF84087-07AE-408B-8801-84D1BD428957}" presName="spaceBetweenRectangles" presStyleCnt="0"/>
      <dgm:spPr/>
    </dgm:pt>
    <dgm:pt modelId="{535AD386-097A-40F9-BC5F-2B9EBF5B6063}" type="pres">
      <dgm:prSet presAssocID="{09537BA0-5415-43A3-905A-D7101D2251F1}" presName="parentLin" presStyleCnt="0"/>
      <dgm:spPr/>
    </dgm:pt>
    <dgm:pt modelId="{D77DFD24-EB94-4CE9-9541-AD4380884BF5}" type="pres">
      <dgm:prSet presAssocID="{09537BA0-5415-43A3-905A-D7101D2251F1}" presName="parentLeftMargin" presStyleLbl="node1" presStyleIdx="0" presStyleCnt="2"/>
      <dgm:spPr/>
    </dgm:pt>
    <dgm:pt modelId="{DC38B35D-0F8B-46DF-8309-FDB0F1247428}" type="pres">
      <dgm:prSet presAssocID="{09537BA0-5415-43A3-905A-D7101D2251F1}" presName="parentText" presStyleLbl="node1" presStyleIdx="1" presStyleCnt="2">
        <dgm:presLayoutVars>
          <dgm:chMax val="0"/>
          <dgm:bulletEnabled val="1"/>
        </dgm:presLayoutVars>
      </dgm:prSet>
      <dgm:spPr/>
    </dgm:pt>
    <dgm:pt modelId="{EC949B9F-3CE3-4B24-8AFC-A7349B2175FE}" type="pres">
      <dgm:prSet presAssocID="{09537BA0-5415-43A3-905A-D7101D2251F1}" presName="negativeSpace" presStyleCnt="0"/>
      <dgm:spPr/>
    </dgm:pt>
    <dgm:pt modelId="{2101A4A1-83C1-4545-AB95-39FA5BBA3B9F}" type="pres">
      <dgm:prSet presAssocID="{09537BA0-5415-43A3-905A-D7101D2251F1}" presName="childText" presStyleLbl="conFgAcc1" presStyleIdx="1" presStyleCnt="2">
        <dgm:presLayoutVars>
          <dgm:bulletEnabled val="1"/>
        </dgm:presLayoutVars>
      </dgm:prSet>
      <dgm:spPr/>
    </dgm:pt>
  </dgm:ptLst>
  <dgm:cxnLst>
    <dgm:cxn modelId="{04D83700-7F83-4BB8-9B3C-C45D4C23CB8D}" type="presOf" srcId="{D82CA9CE-6071-472C-B658-9829AC04D974}" destId="{2101A4A1-83C1-4545-AB95-39FA5BBA3B9F}" srcOrd="0" destOrd="0" presId="urn:microsoft.com/office/officeart/2005/8/layout/list1"/>
    <dgm:cxn modelId="{E6E44C0E-36AD-4CE3-9CE5-4A244D47149B}" srcId="{09537BA0-5415-43A3-905A-D7101D2251F1}" destId="{D82CA9CE-6071-472C-B658-9829AC04D974}" srcOrd="0" destOrd="0" parTransId="{B6068BC0-7C7A-45D2-928A-02C85F310D0C}" sibTransId="{6AE1FB3E-65CD-4B8C-A622-EB4F96D58D19}"/>
    <dgm:cxn modelId="{EE9A9E0F-C97D-42D2-A100-6A61D7388C47}" type="presOf" srcId="{02B97BE1-AEC0-43A6-8F87-32DFD06E9F64}" destId="{402AF55B-C93F-4E4A-AB05-941F48F75E50}" srcOrd="0" destOrd="2" presId="urn:microsoft.com/office/officeart/2005/8/layout/list1"/>
    <dgm:cxn modelId="{7167641F-49E7-45D5-939F-20D3798C7B8F}" type="presOf" srcId="{09537BA0-5415-43A3-905A-D7101D2251F1}" destId="{D77DFD24-EB94-4CE9-9541-AD4380884BF5}" srcOrd="0" destOrd="0" presId="urn:microsoft.com/office/officeart/2005/8/layout/list1"/>
    <dgm:cxn modelId="{8E7F762C-39B0-40B8-86AB-BFAF3BAE24A4}" type="presOf" srcId="{667F6BDE-B273-4335-AB26-387F4CE77536}" destId="{402AF55B-C93F-4E4A-AB05-941F48F75E50}" srcOrd="0" destOrd="0" presId="urn:microsoft.com/office/officeart/2005/8/layout/list1"/>
    <dgm:cxn modelId="{D10CFF3C-8FD7-48B1-AC73-002E6CC8ADFC}" srcId="{09537BA0-5415-43A3-905A-D7101D2251F1}" destId="{645D5C76-E529-4CD8-B421-46C96FBAE752}" srcOrd="2" destOrd="0" parTransId="{0B68F52C-88E4-4FC6-9A5C-A4F4CA8D4A49}" sibTransId="{BD7A9CC1-F02D-4AA4-A5E9-0D8356D18918}"/>
    <dgm:cxn modelId="{013C4460-2A91-4042-948E-D4114B97734E}" srcId="{FE0CE549-DEB1-475C-84E7-E0A8A6518564}" destId="{667F6BDE-B273-4335-AB26-387F4CE77536}" srcOrd="0" destOrd="0" parTransId="{12ADFAA3-3511-4E37-879C-66389E8C9730}" sibTransId="{4F98A165-F39F-4A1F-AA1C-4DD1C1722A2C}"/>
    <dgm:cxn modelId="{A56CBE42-CAFC-42FC-9953-7027C1C6D9FA}" srcId="{29140DED-77C6-49A4-A45B-FBE8BE23EDB8}" destId="{FE0CE549-DEB1-475C-84E7-E0A8A6518564}" srcOrd="0" destOrd="0" parTransId="{2C493468-AD73-417F-960E-EB64FEC422D1}" sibTransId="{CDF84087-07AE-408B-8801-84D1BD428957}"/>
    <dgm:cxn modelId="{80960846-A47C-4C11-BC91-CBD892ADFCC2}" type="presOf" srcId="{29140DED-77C6-49A4-A45B-FBE8BE23EDB8}" destId="{533C9AA7-A52C-4FCF-9CD4-86BBF5512350}" srcOrd="0" destOrd="0" presId="urn:microsoft.com/office/officeart/2005/8/layout/list1"/>
    <dgm:cxn modelId="{80287D68-C59F-4608-B361-CA21BA36E947}" type="presOf" srcId="{A6F896F6-EF13-4F82-9A17-37F5F9F243F0}" destId="{2101A4A1-83C1-4545-AB95-39FA5BBA3B9F}" srcOrd="0" destOrd="1" presId="urn:microsoft.com/office/officeart/2005/8/layout/list1"/>
    <dgm:cxn modelId="{2B584551-53C6-4AA7-953E-43A0D686F828}" type="presOf" srcId="{FE0CE549-DEB1-475C-84E7-E0A8A6518564}" destId="{A19DBBC0-5381-4A27-8247-1F0493A77F90}" srcOrd="1" destOrd="0" presId="urn:microsoft.com/office/officeart/2005/8/layout/list1"/>
    <dgm:cxn modelId="{B1CB6F8F-8330-410E-BE0B-90B4174E43C5}" srcId="{FE0CE549-DEB1-475C-84E7-E0A8A6518564}" destId="{83BE6FA5-1C77-46F1-8CE2-EDD11AC65952}" srcOrd="1" destOrd="0" parTransId="{89318355-0402-4388-A40E-D6F96C7BB073}" sibTransId="{8AE1D15E-E24E-4807-AE11-0D7F2C530A22}"/>
    <dgm:cxn modelId="{FDC559C1-1238-4FC3-8112-48A1BCEBF09F}" type="presOf" srcId="{645D5C76-E529-4CD8-B421-46C96FBAE752}" destId="{2101A4A1-83C1-4545-AB95-39FA5BBA3B9F}" srcOrd="0" destOrd="2" presId="urn:microsoft.com/office/officeart/2005/8/layout/list1"/>
    <dgm:cxn modelId="{530678C5-D2C1-4532-8F66-1ADBAB9499F9}" type="presOf" srcId="{83BE6FA5-1C77-46F1-8CE2-EDD11AC65952}" destId="{402AF55B-C93F-4E4A-AB05-941F48F75E50}" srcOrd="0" destOrd="1" presId="urn:microsoft.com/office/officeart/2005/8/layout/list1"/>
    <dgm:cxn modelId="{C631A4C7-C94D-4FCD-913E-C6662CE1D2B1}" srcId="{09537BA0-5415-43A3-905A-D7101D2251F1}" destId="{A6F896F6-EF13-4F82-9A17-37F5F9F243F0}" srcOrd="1" destOrd="0" parTransId="{5950078D-9F69-43EF-AAE5-B5A64FE744B6}" sibTransId="{7537F022-0D4B-4A57-ACAE-0E73E1E400BF}"/>
    <dgm:cxn modelId="{2813BACC-0630-432C-A307-B7C3F45E875F}" srcId="{FE0CE549-DEB1-475C-84E7-E0A8A6518564}" destId="{02B97BE1-AEC0-43A6-8F87-32DFD06E9F64}" srcOrd="2" destOrd="0" parTransId="{4ECEDD6A-C272-40EB-BFD5-B31E284C2394}" sibTransId="{33077EDD-A58C-436E-B230-5BC4E14793DB}"/>
    <dgm:cxn modelId="{9330A9D9-18B6-47C6-9E8A-274F0C930E37}" srcId="{29140DED-77C6-49A4-A45B-FBE8BE23EDB8}" destId="{09537BA0-5415-43A3-905A-D7101D2251F1}" srcOrd="1" destOrd="0" parTransId="{7E60F8BC-7EC5-4AD2-8CB8-11FE7988D1A2}" sibTransId="{391802EB-03EB-47B0-A81F-AE7EE1FB445C}"/>
    <dgm:cxn modelId="{C869DEF4-6210-47F8-9C02-74C57DFC40E8}" type="presOf" srcId="{09537BA0-5415-43A3-905A-D7101D2251F1}" destId="{DC38B35D-0F8B-46DF-8309-FDB0F1247428}" srcOrd="1" destOrd="0" presId="urn:microsoft.com/office/officeart/2005/8/layout/list1"/>
    <dgm:cxn modelId="{296C33FE-B302-43D5-B59D-E0F00AAE6404}" type="presOf" srcId="{FE0CE549-DEB1-475C-84E7-E0A8A6518564}" destId="{BF8B6578-C431-4F57-9B6A-5793DB27DE6C}" srcOrd="0" destOrd="0" presId="urn:microsoft.com/office/officeart/2005/8/layout/list1"/>
    <dgm:cxn modelId="{4513DFD4-9D82-4B40-9271-2B68A4FDE628}" type="presParOf" srcId="{533C9AA7-A52C-4FCF-9CD4-86BBF5512350}" destId="{8FB8CFBC-9EB4-4481-9564-EABBF328E0A1}" srcOrd="0" destOrd="0" presId="urn:microsoft.com/office/officeart/2005/8/layout/list1"/>
    <dgm:cxn modelId="{57EE3A83-9571-4EB2-9DCB-987DABF2C901}" type="presParOf" srcId="{8FB8CFBC-9EB4-4481-9564-EABBF328E0A1}" destId="{BF8B6578-C431-4F57-9B6A-5793DB27DE6C}" srcOrd="0" destOrd="0" presId="urn:microsoft.com/office/officeart/2005/8/layout/list1"/>
    <dgm:cxn modelId="{CE6F61E8-C084-42CE-AAE1-68DA50BF3107}" type="presParOf" srcId="{8FB8CFBC-9EB4-4481-9564-EABBF328E0A1}" destId="{A19DBBC0-5381-4A27-8247-1F0493A77F90}" srcOrd="1" destOrd="0" presId="urn:microsoft.com/office/officeart/2005/8/layout/list1"/>
    <dgm:cxn modelId="{48205468-8CB5-480F-84A2-7D2F9514927F}" type="presParOf" srcId="{533C9AA7-A52C-4FCF-9CD4-86BBF5512350}" destId="{5C6A7B68-82DB-4CE6-8418-4C0C6496CFE3}" srcOrd="1" destOrd="0" presId="urn:microsoft.com/office/officeart/2005/8/layout/list1"/>
    <dgm:cxn modelId="{8F646155-AEC2-4C1E-B41A-CC8281054CB3}" type="presParOf" srcId="{533C9AA7-A52C-4FCF-9CD4-86BBF5512350}" destId="{402AF55B-C93F-4E4A-AB05-941F48F75E50}" srcOrd="2" destOrd="0" presId="urn:microsoft.com/office/officeart/2005/8/layout/list1"/>
    <dgm:cxn modelId="{6C6F1AB0-BB85-44AC-8BD9-340C3B7BB030}" type="presParOf" srcId="{533C9AA7-A52C-4FCF-9CD4-86BBF5512350}" destId="{7F596802-AF8A-4608-898C-9D5EF43B0678}" srcOrd="3" destOrd="0" presId="urn:microsoft.com/office/officeart/2005/8/layout/list1"/>
    <dgm:cxn modelId="{C55AF3B5-419E-48B1-BFC3-3EC46B5B142D}" type="presParOf" srcId="{533C9AA7-A52C-4FCF-9CD4-86BBF5512350}" destId="{535AD386-097A-40F9-BC5F-2B9EBF5B6063}" srcOrd="4" destOrd="0" presId="urn:microsoft.com/office/officeart/2005/8/layout/list1"/>
    <dgm:cxn modelId="{A65981F1-DCB4-4AD3-8349-44A48A61EBDA}" type="presParOf" srcId="{535AD386-097A-40F9-BC5F-2B9EBF5B6063}" destId="{D77DFD24-EB94-4CE9-9541-AD4380884BF5}" srcOrd="0" destOrd="0" presId="urn:microsoft.com/office/officeart/2005/8/layout/list1"/>
    <dgm:cxn modelId="{6624F131-B6C5-475A-880E-F01E5B6D06EB}" type="presParOf" srcId="{535AD386-097A-40F9-BC5F-2B9EBF5B6063}" destId="{DC38B35D-0F8B-46DF-8309-FDB0F1247428}" srcOrd="1" destOrd="0" presId="urn:microsoft.com/office/officeart/2005/8/layout/list1"/>
    <dgm:cxn modelId="{B6AE0CE7-A622-478D-91E6-AF18E7B250AD}" type="presParOf" srcId="{533C9AA7-A52C-4FCF-9CD4-86BBF5512350}" destId="{EC949B9F-3CE3-4B24-8AFC-A7349B2175FE}" srcOrd="5" destOrd="0" presId="urn:microsoft.com/office/officeart/2005/8/layout/list1"/>
    <dgm:cxn modelId="{511F2F20-1BE2-4EAF-9EFD-DD69D992267C}" type="presParOf" srcId="{533C9AA7-A52C-4FCF-9CD4-86BBF5512350}" destId="{2101A4A1-83C1-4545-AB95-39FA5BBA3B9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A8AAAB-9BD9-42F0-8266-12C684F3CFA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DC5D518-F549-46E7-B31B-EF2543EFA9E4}">
      <dgm:prSet custT="1"/>
      <dgm:spPr>
        <a:gradFill flip="none" rotWithShape="0">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3500000" scaled="1"/>
          <a:tileRect/>
        </a:gradFill>
      </dgm:spPr>
      <dgm:t>
        <a:bodyPr/>
        <a:lstStyle/>
        <a:p>
          <a:r>
            <a:rPr lang="en-IN" sz="2000" dirty="0">
              <a:solidFill>
                <a:schemeClr val="tx1"/>
              </a:solidFill>
            </a:rPr>
            <a:t>From the calculation of the basic statistics, it was found that distribution of the variables are right skewed or left skewed.</a:t>
          </a:r>
          <a:endParaRPr lang="en-US" sz="2000" dirty="0">
            <a:solidFill>
              <a:schemeClr val="tx1"/>
            </a:solidFill>
          </a:endParaRPr>
        </a:p>
      </dgm:t>
    </dgm:pt>
    <dgm:pt modelId="{1498632C-482A-46A1-B6EA-F2665093ACB6}" type="parTrans" cxnId="{55E9B942-36C7-444D-B4E5-9DCFB4FF1BD2}">
      <dgm:prSet/>
      <dgm:spPr/>
      <dgm:t>
        <a:bodyPr/>
        <a:lstStyle/>
        <a:p>
          <a:endParaRPr lang="en-US"/>
        </a:p>
      </dgm:t>
    </dgm:pt>
    <dgm:pt modelId="{39760FDC-1F38-492A-9AD6-77FA6E9846BA}" type="sibTrans" cxnId="{55E9B942-36C7-444D-B4E5-9DCFB4FF1BD2}">
      <dgm:prSet/>
      <dgm:spPr>
        <a:solidFill>
          <a:schemeClr val="bg1">
            <a:lumMod val="50000"/>
            <a:alpha val="90000"/>
          </a:schemeClr>
        </a:solidFill>
      </dgm:spPr>
      <dgm:t>
        <a:bodyPr/>
        <a:lstStyle/>
        <a:p>
          <a:endParaRPr lang="en-US"/>
        </a:p>
      </dgm:t>
    </dgm:pt>
    <dgm:pt modelId="{378AF00A-2764-4F3A-96B9-7050EAC37C2A}">
      <dgm:prSet/>
      <dgm:spPr>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13500000" scaled="1"/>
          <a:tileRect/>
        </a:gradFill>
      </dgm:spPr>
      <dgm:t>
        <a:bodyPr/>
        <a:lstStyle/>
        <a:p>
          <a:r>
            <a:rPr lang="en-IN" dirty="0">
              <a:solidFill>
                <a:schemeClr val="tx1"/>
              </a:solidFill>
            </a:rPr>
            <a:t>There are only 0.6% of the missing value in the dataset which is removed.</a:t>
          </a:r>
          <a:endParaRPr lang="en-US" dirty="0">
            <a:solidFill>
              <a:schemeClr val="tx1"/>
            </a:solidFill>
          </a:endParaRPr>
        </a:p>
      </dgm:t>
    </dgm:pt>
    <dgm:pt modelId="{CF918D97-33EB-4E7A-AEC6-E42D209985B2}" type="parTrans" cxnId="{B525C803-29CD-4C1E-8206-CF0116A6ED61}">
      <dgm:prSet/>
      <dgm:spPr/>
      <dgm:t>
        <a:bodyPr/>
        <a:lstStyle/>
        <a:p>
          <a:endParaRPr lang="en-US"/>
        </a:p>
      </dgm:t>
    </dgm:pt>
    <dgm:pt modelId="{FAAB3B9C-CA34-4C6D-B03E-2DBD444977D5}" type="sibTrans" cxnId="{B525C803-29CD-4C1E-8206-CF0116A6ED61}">
      <dgm:prSet/>
      <dgm:spPr>
        <a:solidFill>
          <a:schemeClr val="bg1">
            <a:lumMod val="50000"/>
            <a:alpha val="90000"/>
          </a:schemeClr>
        </a:solidFill>
      </dgm:spPr>
      <dgm:t>
        <a:bodyPr/>
        <a:lstStyle/>
        <a:p>
          <a:endParaRPr lang="en-US"/>
        </a:p>
      </dgm:t>
    </dgm:pt>
    <dgm:pt modelId="{C4D18713-0E12-410A-A82E-43F55E43A45F}">
      <dgm:prSet/>
      <dgm:spPr>
        <a:gradFill flip="none" rotWithShape="0">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3500000" scaled="1"/>
          <a:tileRect/>
        </a:gradFill>
      </dgm:spPr>
      <dgm:t>
        <a:bodyPr/>
        <a:lstStyle/>
        <a:p>
          <a:r>
            <a:rPr lang="en-IN" dirty="0">
              <a:solidFill>
                <a:schemeClr val="tx1"/>
              </a:solidFill>
            </a:rPr>
            <a:t>Correlation of the features is analysed with the graphs and it is found that most of the variables have more than 90% correlation.</a:t>
          </a:r>
          <a:endParaRPr lang="en-US" dirty="0">
            <a:solidFill>
              <a:schemeClr val="tx1"/>
            </a:solidFill>
          </a:endParaRPr>
        </a:p>
      </dgm:t>
    </dgm:pt>
    <dgm:pt modelId="{EB93BA50-6C3F-435A-997D-E84C14F9A794}" type="parTrans" cxnId="{77B8118D-1E92-4EF2-BBFF-CB9EABEE2D64}">
      <dgm:prSet/>
      <dgm:spPr/>
      <dgm:t>
        <a:bodyPr/>
        <a:lstStyle/>
        <a:p>
          <a:endParaRPr lang="en-US"/>
        </a:p>
      </dgm:t>
    </dgm:pt>
    <dgm:pt modelId="{F539F442-964A-4AD2-B35F-3C5851BB0F27}" type="sibTrans" cxnId="{77B8118D-1E92-4EF2-BBFF-CB9EABEE2D64}">
      <dgm:prSet/>
      <dgm:spPr>
        <a:solidFill>
          <a:schemeClr val="bg1">
            <a:lumMod val="50000"/>
            <a:alpha val="90000"/>
          </a:schemeClr>
        </a:solidFill>
      </dgm:spPr>
      <dgm:t>
        <a:bodyPr/>
        <a:lstStyle/>
        <a:p>
          <a:endParaRPr lang="en-US"/>
        </a:p>
      </dgm:t>
    </dgm:pt>
    <dgm:pt modelId="{392BE07E-25BA-4F5D-90A9-50DA983A609B}">
      <dgm:prSet/>
      <dgm:spPr>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lin ang="13500000" scaled="1"/>
          <a:tileRect/>
        </a:gradFill>
      </dgm:spPr>
      <dgm:t>
        <a:bodyPr/>
        <a:lstStyle/>
        <a:p>
          <a:r>
            <a:rPr lang="en-IN" dirty="0">
              <a:solidFill>
                <a:schemeClr val="tx1"/>
              </a:solidFill>
            </a:rPr>
            <a:t>From the target variable class, it is analysed that the ratio of patient who have cancer and not have cancer is 2:1.</a:t>
          </a:r>
          <a:endParaRPr lang="en-US" dirty="0">
            <a:solidFill>
              <a:schemeClr val="tx1"/>
            </a:solidFill>
          </a:endParaRPr>
        </a:p>
      </dgm:t>
    </dgm:pt>
    <dgm:pt modelId="{444FF0DA-83F2-4E1A-B197-D9D38045F6AF}" type="parTrans" cxnId="{40ED81C7-5598-473B-9C62-359EDF75306B}">
      <dgm:prSet/>
      <dgm:spPr/>
      <dgm:t>
        <a:bodyPr/>
        <a:lstStyle/>
        <a:p>
          <a:endParaRPr lang="en-US"/>
        </a:p>
      </dgm:t>
    </dgm:pt>
    <dgm:pt modelId="{C48BAC97-1A8F-434F-8632-C95FC29AD4ED}" type="sibTrans" cxnId="{40ED81C7-5598-473B-9C62-359EDF75306B}">
      <dgm:prSet/>
      <dgm:spPr>
        <a:solidFill>
          <a:schemeClr val="bg1">
            <a:lumMod val="50000"/>
            <a:alpha val="90000"/>
          </a:schemeClr>
        </a:solidFill>
      </dgm:spPr>
      <dgm:t>
        <a:bodyPr/>
        <a:lstStyle/>
        <a:p>
          <a:endParaRPr lang="en-US"/>
        </a:p>
      </dgm:t>
    </dgm:pt>
    <dgm:pt modelId="{0F08CD2D-00E9-4E17-9FA6-13F405723EEB}">
      <dgm:prSet/>
      <dgm:spPr>
        <a:gradFill flip="none" rotWithShape="0">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3500000" scaled="1"/>
          <a:tileRect/>
        </a:gradFill>
      </dgm:spPr>
      <dgm:t>
        <a:bodyPr/>
        <a:lstStyle/>
        <a:p>
          <a:r>
            <a:rPr lang="en-IN" dirty="0">
              <a:solidFill>
                <a:schemeClr val="tx1"/>
              </a:solidFill>
            </a:rPr>
            <a:t>There are 120 outliers detected in the dataset, but as it is the original data of the patient, the outliers are not removed in this project.</a:t>
          </a:r>
          <a:endParaRPr lang="en-US" dirty="0">
            <a:solidFill>
              <a:schemeClr val="tx1"/>
            </a:solidFill>
          </a:endParaRPr>
        </a:p>
      </dgm:t>
    </dgm:pt>
    <dgm:pt modelId="{C25F1102-53AD-4FBA-8B13-50678FB8335A}" type="parTrans" cxnId="{8ADE7A65-CE1A-4580-8974-B83E8832A1FA}">
      <dgm:prSet/>
      <dgm:spPr/>
      <dgm:t>
        <a:bodyPr/>
        <a:lstStyle/>
        <a:p>
          <a:endParaRPr lang="en-US"/>
        </a:p>
      </dgm:t>
    </dgm:pt>
    <dgm:pt modelId="{AB611961-0A1B-4548-BE4E-A57759991B5E}" type="sibTrans" cxnId="{8ADE7A65-CE1A-4580-8974-B83E8832A1FA}">
      <dgm:prSet/>
      <dgm:spPr/>
      <dgm:t>
        <a:bodyPr/>
        <a:lstStyle/>
        <a:p>
          <a:endParaRPr lang="en-US"/>
        </a:p>
      </dgm:t>
    </dgm:pt>
    <dgm:pt modelId="{6FD9A1C9-7C18-4C21-8301-7FBAAD83916A}" type="pres">
      <dgm:prSet presAssocID="{24A8AAAB-9BD9-42F0-8266-12C684F3CFAD}" presName="outerComposite" presStyleCnt="0">
        <dgm:presLayoutVars>
          <dgm:chMax val="5"/>
          <dgm:dir/>
          <dgm:resizeHandles val="exact"/>
        </dgm:presLayoutVars>
      </dgm:prSet>
      <dgm:spPr/>
    </dgm:pt>
    <dgm:pt modelId="{6296B133-A748-450C-8715-6EFDEDF584E7}" type="pres">
      <dgm:prSet presAssocID="{24A8AAAB-9BD9-42F0-8266-12C684F3CFAD}" presName="dummyMaxCanvas" presStyleCnt="0">
        <dgm:presLayoutVars/>
      </dgm:prSet>
      <dgm:spPr/>
    </dgm:pt>
    <dgm:pt modelId="{FF12F25B-8EF6-41C6-82A2-877E4BD439B2}" type="pres">
      <dgm:prSet presAssocID="{24A8AAAB-9BD9-42F0-8266-12C684F3CFAD}" presName="FiveNodes_1" presStyleLbl="node1" presStyleIdx="0" presStyleCnt="5">
        <dgm:presLayoutVars>
          <dgm:bulletEnabled val="1"/>
        </dgm:presLayoutVars>
      </dgm:prSet>
      <dgm:spPr/>
    </dgm:pt>
    <dgm:pt modelId="{BC02000B-0C2F-4C0C-B8CC-3A2C18562EF1}" type="pres">
      <dgm:prSet presAssocID="{24A8AAAB-9BD9-42F0-8266-12C684F3CFAD}" presName="FiveNodes_2" presStyleLbl="node1" presStyleIdx="1" presStyleCnt="5">
        <dgm:presLayoutVars>
          <dgm:bulletEnabled val="1"/>
        </dgm:presLayoutVars>
      </dgm:prSet>
      <dgm:spPr/>
    </dgm:pt>
    <dgm:pt modelId="{96E3CC80-A92C-4F33-B11F-C8B5D8D969F0}" type="pres">
      <dgm:prSet presAssocID="{24A8AAAB-9BD9-42F0-8266-12C684F3CFAD}" presName="FiveNodes_3" presStyleLbl="node1" presStyleIdx="2" presStyleCnt="5">
        <dgm:presLayoutVars>
          <dgm:bulletEnabled val="1"/>
        </dgm:presLayoutVars>
      </dgm:prSet>
      <dgm:spPr/>
    </dgm:pt>
    <dgm:pt modelId="{2826050F-12B1-4235-A14F-9661A93B2135}" type="pres">
      <dgm:prSet presAssocID="{24A8AAAB-9BD9-42F0-8266-12C684F3CFAD}" presName="FiveNodes_4" presStyleLbl="node1" presStyleIdx="3" presStyleCnt="5">
        <dgm:presLayoutVars>
          <dgm:bulletEnabled val="1"/>
        </dgm:presLayoutVars>
      </dgm:prSet>
      <dgm:spPr/>
    </dgm:pt>
    <dgm:pt modelId="{3B3B5A49-5891-4B6E-A2B1-0BBA538367AC}" type="pres">
      <dgm:prSet presAssocID="{24A8AAAB-9BD9-42F0-8266-12C684F3CFAD}" presName="FiveNodes_5" presStyleLbl="node1" presStyleIdx="4" presStyleCnt="5">
        <dgm:presLayoutVars>
          <dgm:bulletEnabled val="1"/>
        </dgm:presLayoutVars>
      </dgm:prSet>
      <dgm:spPr/>
    </dgm:pt>
    <dgm:pt modelId="{9708C296-14C6-4E05-931B-2DE026F80359}" type="pres">
      <dgm:prSet presAssocID="{24A8AAAB-9BD9-42F0-8266-12C684F3CFAD}" presName="FiveConn_1-2" presStyleLbl="fgAccFollowNode1" presStyleIdx="0" presStyleCnt="4">
        <dgm:presLayoutVars>
          <dgm:bulletEnabled val="1"/>
        </dgm:presLayoutVars>
      </dgm:prSet>
      <dgm:spPr/>
    </dgm:pt>
    <dgm:pt modelId="{5E478CE7-E29C-4952-9AE4-6586624BB4A1}" type="pres">
      <dgm:prSet presAssocID="{24A8AAAB-9BD9-42F0-8266-12C684F3CFAD}" presName="FiveConn_2-3" presStyleLbl="fgAccFollowNode1" presStyleIdx="1" presStyleCnt="4">
        <dgm:presLayoutVars>
          <dgm:bulletEnabled val="1"/>
        </dgm:presLayoutVars>
      </dgm:prSet>
      <dgm:spPr/>
    </dgm:pt>
    <dgm:pt modelId="{60BE062D-6095-4EB7-8519-B4972B0A0028}" type="pres">
      <dgm:prSet presAssocID="{24A8AAAB-9BD9-42F0-8266-12C684F3CFAD}" presName="FiveConn_3-4" presStyleLbl="fgAccFollowNode1" presStyleIdx="2" presStyleCnt="4">
        <dgm:presLayoutVars>
          <dgm:bulletEnabled val="1"/>
        </dgm:presLayoutVars>
      </dgm:prSet>
      <dgm:spPr/>
    </dgm:pt>
    <dgm:pt modelId="{467A45F8-D537-431C-9B56-5F5C095570E0}" type="pres">
      <dgm:prSet presAssocID="{24A8AAAB-9BD9-42F0-8266-12C684F3CFAD}" presName="FiveConn_4-5" presStyleLbl="fgAccFollowNode1" presStyleIdx="3" presStyleCnt="4">
        <dgm:presLayoutVars>
          <dgm:bulletEnabled val="1"/>
        </dgm:presLayoutVars>
      </dgm:prSet>
      <dgm:spPr/>
    </dgm:pt>
    <dgm:pt modelId="{BE868A89-E62F-4EB2-9A1D-DDA1D720DB3B}" type="pres">
      <dgm:prSet presAssocID="{24A8AAAB-9BD9-42F0-8266-12C684F3CFAD}" presName="FiveNodes_1_text" presStyleLbl="node1" presStyleIdx="4" presStyleCnt="5">
        <dgm:presLayoutVars>
          <dgm:bulletEnabled val="1"/>
        </dgm:presLayoutVars>
      </dgm:prSet>
      <dgm:spPr/>
    </dgm:pt>
    <dgm:pt modelId="{F787DA38-4AD5-435B-BB6E-3760EA8A7AE9}" type="pres">
      <dgm:prSet presAssocID="{24A8AAAB-9BD9-42F0-8266-12C684F3CFAD}" presName="FiveNodes_2_text" presStyleLbl="node1" presStyleIdx="4" presStyleCnt="5">
        <dgm:presLayoutVars>
          <dgm:bulletEnabled val="1"/>
        </dgm:presLayoutVars>
      </dgm:prSet>
      <dgm:spPr/>
    </dgm:pt>
    <dgm:pt modelId="{C30C324A-13A3-486C-A521-5EC8899899C5}" type="pres">
      <dgm:prSet presAssocID="{24A8AAAB-9BD9-42F0-8266-12C684F3CFAD}" presName="FiveNodes_3_text" presStyleLbl="node1" presStyleIdx="4" presStyleCnt="5">
        <dgm:presLayoutVars>
          <dgm:bulletEnabled val="1"/>
        </dgm:presLayoutVars>
      </dgm:prSet>
      <dgm:spPr/>
    </dgm:pt>
    <dgm:pt modelId="{D003D709-F04C-471F-BC2A-CACC44A74D37}" type="pres">
      <dgm:prSet presAssocID="{24A8AAAB-9BD9-42F0-8266-12C684F3CFAD}" presName="FiveNodes_4_text" presStyleLbl="node1" presStyleIdx="4" presStyleCnt="5">
        <dgm:presLayoutVars>
          <dgm:bulletEnabled val="1"/>
        </dgm:presLayoutVars>
      </dgm:prSet>
      <dgm:spPr/>
    </dgm:pt>
    <dgm:pt modelId="{6B289F69-95F0-4A4D-91F9-D1E720900D65}" type="pres">
      <dgm:prSet presAssocID="{24A8AAAB-9BD9-42F0-8266-12C684F3CFAD}" presName="FiveNodes_5_text" presStyleLbl="node1" presStyleIdx="4" presStyleCnt="5">
        <dgm:presLayoutVars>
          <dgm:bulletEnabled val="1"/>
        </dgm:presLayoutVars>
      </dgm:prSet>
      <dgm:spPr/>
    </dgm:pt>
  </dgm:ptLst>
  <dgm:cxnLst>
    <dgm:cxn modelId="{286D6302-3758-4806-9FAF-013110645E67}" type="presOf" srcId="{C4D18713-0E12-410A-A82E-43F55E43A45F}" destId="{C30C324A-13A3-486C-A521-5EC8899899C5}" srcOrd="1" destOrd="0" presId="urn:microsoft.com/office/officeart/2005/8/layout/vProcess5"/>
    <dgm:cxn modelId="{B525C803-29CD-4C1E-8206-CF0116A6ED61}" srcId="{24A8AAAB-9BD9-42F0-8266-12C684F3CFAD}" destId="{378AF00A-2764-4F3A-96B9-7050EAC37C2A}" srcOrd="1" destOrd="0" parTransId="{CF918D97-33EB-4E7A-AEC6-E42D209985B2}" sibTransId="{FAAB3B9C-CA34-4C6D-B03E-2DBD444977D5}"/>
    <dgm:cxn modelId="{8BDF3A22-F08A-4838-B509-4155417B4E87}" type="presOf" srcId="{0F08CD2D-00E9-4E17-9FA6-13F405723EEB}" destId="{6B289F69-95F0-4A4D-91F9-D1E720900D65}" srcOrd="1" destOrd="0" presId="urn:microsoft.com/office/officeart/2005/8/layout/vProcess5"/>
    <dgm:cxn modelId="{BEFF1933-FEE2-44CD-9C32-F630B79C0442}" type="presOf" srcId="{392BE07E-25BA-4F5D-90A9-50DA983A609B}" destId="{D003D709-F04C-471F-BC2A-CACC44A74D37}" srcOrd="1" destOrd="0" presId="urn:microsoft.com/office/officeart/2005/8/layout/vProcess5"/>
    <dgm:cxn modelId="{55E9B942-36C7-444D-B4E5-9DCFB4FF1BD2}" srcId="{24A8AAAB-9BD9-42F0-8266-12C684F3CFAD}" destId="{7DC5D518-F549-46E7-B31B-EF2543EFA9E4}" srcOrd="0" destOrd="0" parTransId="{1498632C-482A-46A1-B6EA-F2665093ACB6}" sibTransId="{39760FDC-1F38-492A-9AD6-77FA6E9846BA}"/>
    <dgm:cxn modelId="{8ADE7A65-CE1A-4580-8974-B83E8832A1FA}" srcId="{24A8AAAB-9BD9-42F0-8266-12C684F3CFAD}" destId="{0F08CD2D-00E9-4E17-9FA6-13F405723EEB}" srcOrd="4" destOrd="0" parTransId="{C25F1102-53AD-4FBA-8B13-50678FB8335A}" sibTransId="{AB611961-0A1B-4548-BE4E-A57759991B5E}"/>
    <dgm:cxn modelId="{8B3BA352-DF63-4B33-9347-2B00302B58EA}" type="presOf" srcId="{FAAB3B9C-CA34-4C6D-B03E-2DBD444977D5}" destId="{5E478CE7-E29C-4952-9AE4-6586624BB4A1}" srcOrd="0" destOrd="0" presId="urn:microsoft.com/office/officeart/2005/8/layout/vProcess5"/>
    <dgm:cxn modelId="{FAD06E55-D124-4B6D-99C6-EAD266F5C79E}" type="presOf" srcId="{378AF00A-2764-4F3A-96B9-7050EAC37C2A}" destId="{F787DA38-4AD5-435B-BB6E-3760EA8A7AE9}" srcOrd="1" destOrd="0" presId="urn:microsoft.com/office/officeart/2005/8/layout/vProcess5"/>
    <dgm:cxn modelId="{2DC79976-B5F7-41D2-AD01-AF8016893914}" type="presOf" srcId="{24A8AAAB-9BD9-42F0-8266-12C684F3CFAD}" destId="{6FD9A1C9-7C18-4C21-8301-7FBAAD83916A}" srcOrd="0" destOrd="0" presId="urn:microsoft.com/office/officeart/2005/8/layout/vProcess5"/>
    <dgm:cxn modelId="{7E230457-1A44-42A8-A8A8-7E093CC7A4E2}" type="presOf" srcId="{7DC5D518-F549-46E7-B31B-EF2543EFA9E4}" destId="{FF12F25B-8EF6-41C6-82A2-877E4BD439B2}" srcOrd="0" destOrd="0" presId="urn:microsoft.com/office/officeart/2005/8/layout/vProcess5"/>
    <dgm:cxn modelId="{EDEA7D77-8F15-4210-9648-CAD5077B483D}" type="presOf" srcId="{378AF00A-2764-4F3A-96B9-7050EAC37C2A}" destId="{BC02000B-0C2F-4C0C-B8CC-3A2C18562EF1}" srcOrd="0" destOrd="0" presId="urn:microsoft.com/office/officeart/2005/8/layout/vProcess5"/>
    <dgm:cxn modelId="{6AE1E682-3E93-4709-9D68-037871D55861}" type="presOf" srcId="{C48BAC97-1A8F-434F-8632-C95FC29AD4ED}" destId="{467A45F8-D537-431C-9B56-5F5C095570E0}" srcOrd="0" destOrd="0" presId="urn:microsoft.com/office/officeart/2005/8/layout/vProcess5"/>
    <dgm:cxn modelId="{77B8118D-1E92-4EF2-BBFF-CB9EABEE2D64}" srcId="{24A8AAAB-9BD9-42F0-8266-12C684F3CFAD}" destId="{C4D18713-0E12-410A-A82E-43F55E43A45F}" srcOrd="2" destOrd="0" parTransId="{EB93BA50-6C3F-435A-997D-E84C14F9A794}" sibTransId="{F539F442-964A-4AD2-B35F-3C5851BB0F27}"/>
    <dgm:cxn modelId="{4F59889C-BDCE-4698-B5B5-D54113F67BF9}" type="presOf" srcId="{C4D18713-0E12-410A-A82E-43F55E43A45F}" destId="{96E3CC80-A92C-4F33-B11F-C8B5D8D969F0}" srcOrd="0" destOrd="0" presId="urn:microsoft.com/office/officeart/2005/8/layout/vProcess5"/>
    <dgm:cxn modelId="{8E605D9D-1527-41F9-A03F-7C51EB056F42}" type="presOf" srcId="{39760FDC-1F38-492A-9AD6-77FA6E9846BA}" destId="{9708C296-14C6-4E05-931B-2DE026F80359}" srcOrd="0" destOrd="0" presId="urn:microsoft.com/office/officeart/2005/8/layout/vProcess5"/>
    <dgm:cxn modelId="{5E7A7B9D-5D48-4DA0-8AEB-0923D4B1F91B}" type="presOf" srcId="{F539F442-964A-4AD2-B35F-3C5851BB0F27}" destId="{60BE062D-6095-4EB7-8519-B4972B0A0028}" srcOrd="0" destOrd="0" presId="urn:microsoft.com/office/officeart/2005/8/layout/vProcess5"/>
    <dgm:cxn modelId="{40ED81C7-5598-473B-9C62-359EDF75306B}" srcId="{24A8AAAB-9BD9-42F0-8266-12C684F3CFAD}" destId="{392BE07E-25BA-4F5D-90A9-50DA983A609B}" srcOrd="3" destOrd="0" parTransId="{444FF0DA-83F2-4E1A-B197-D9D38045F6AF}" sibTransId="{C48BAC97-1A8F-434F-8632-C95FC29AD4ED}"/>
    <dgm:cxn modelId="{942520CE-175B-4D53-B827-967EE74E7F88}" type="presOf" srcId="{0F08CD2D-00E9-4E17-9FA6-13F405723EEB}" destId="{3B3B5A49-5891-4B6E-A2B1-0BBA538367AC}" srcOrd="0" destOrd="0" presId="urn:microsoft.com/office/officeart/2005/8/layout/vProcess5"/>
    <dgm:cxn modelId="{2F82DDE1-EEA3-438F-A90B-4282A10CD28A}" type="presOf" srcId="{392BE07E-25BA-4F5D-90A9-50DA983A609B}" destId="{2826050F-12B1-4235-A14F-9661A93B2135}" srcOrd="0" destOrd="0" presId="urn:microsoft.com/office/officeart/2005/8/layout/vProcess5"/>
    <dgm:cxn modelId="{E61790E6-E618-4AB6-A6DF-ED64F162F397}" type="presOf" srcId="{7DC5D518-F549-46E7-B31B-EF2543EFA9E4}" destId="{BE868A89-E62F-4EB2-9A1D-DDA1D720DB3B}" srcOrd="1" destOrd="0" presId="urn:microsoft.com/office/officeart/2005/8/layout/vProcess5"/>
    <dgm:cxn modelId="{A3532743-E124-41C2-B708-2B6A97C66944}" type="presParOf" srcId="{6FD9A1C9-7C18-4C21-8301-7FBAAD83916A}" destId="{6296B133-A748-450C-8715-6EFDEDF584E7}" srcOrd="0" destOrd="0" presId="urn:microsoft.com/office/officeart/2005/8/layout/vProcess5"/>
    <dgm:cxn modelId="{82AFF39E-77EC-48FB-9F2C-7645AF7ABDD0}" type="presParOf" srcId="{6FD9A1C9-7C18-4C21-8301-7FBAAD83916A}" destId="{FF12F25B-8EF6-41C6-82A2-877E4BD439B2}" srcOrd="1" destOrd="0" presId="urn:microsoft.com/office/officeart/2005/8/layout/vProcess5"/>
    <dgm:cxn modelId="{45DCB50F-991C-4504-9A71-BBD9A0AFFACF}" type="presParOf" srcId="{6FD9A1C9-7C18-4C21-8301-7FBAAD83916A}" destId="{BC02000B-0C2F-4C0C-B8CC-3A2C18562EF1}" srcOrd="2" destOrd="0" presId="urn:microsoft.com/office/officeart/2005/8/layout/vProcess5"/>
    <dgm:cxn modelId="{26E5C2DF-C6B0-4008-8101-213B896B4921}" type="presParOf" srcId="{6FD9A1C9-7C18-4C21-8301-7FBAAD83916A}" destId="{96E3CC80-A92C-4F33-B11F-C8B5D8D969F0}" srcOrd="3" destOrd="0" presId="urn:microsoft.com/office/officeart/2005/8/layout/vProcess5"/>
    <dgm:cxn modelId="{35214BEA-E86E-4062-92E4-320F4BCE73A2}" type="presParOf" srcId="{6FD9A1C9-7C18-4C21-8301-7FBAAD83916A}" destId="{2826050F-12B1-4235-A14F-9661A93B2135}" srcOrd="4" destOrd="0" presId="urn:microsoft.com/office/officeart/2005/8/layout/vProcess5"/>
    <dgm:cxn modelId="{CAEAD319-676E-4207-83E3-9E8D2575F922}" type="presParOf" srcId="{6FD9A1C9-7C18-4C21-8301-7FBAAD83916A}" destId="{3B3B5A49-5891-4B6E-A2B1-0BBA538367AC}" srcOrd="5" destOrd="0" presId="urn:microsoft.com/office/officeart/2005/8/layout/vProcess5"/>
    <dgm:cxn modelId="{40CF9251-9281-4A1C-851D-D5891107A661}" type="presParOf" srcId="{6FD9A1C9-7C18-4C21-8301-7FBAAD83916A}" destId="{9708C296-14C6-4E05-931B-2DE026F80359}" srcOrd="6" destOrd="0" presId="urn:microsoft.com/office/officeart/2005/8/layout/vProcess5"/>
    <dgm:cxn modelId="{7F4C93C2-CC0B-42E0-88BA-92674B28EC63}" type="presParOf" srcId="{6FD9A1C9-7C18-4C21-8301-7FBAAD83916A}" destId="{5E478CE7-E29C-4952-9AE4-6586624BB4A1}" srcOrd="7" destOrd="0" presId="urn:microsoft.com/office/officeart/2005/8/layout/vProcess5"/>
    <dgm:cxn modelId="{234B069A-1B64-49A6-BB52-721039AD2763}" type="presParOf" srcId="{6FD9A1C9-7C18-4C21-8301-7FBAAD83916A}" destId="{60BE062D-6095-4EB7-8519-B4972B0A0028}" srcOrd="8" destOrd="0" presId="urn:microsoft.com/office/officeart/2005/8/layout/vProcess5"/>
    <dgm:cxn modelId="{862B2914-78B5-46DB-9763-5AC07287C9B4}" type="presParOf" srcId="{6FD9A1C9-7C18-4C21-8301-7FBAAD83916A}" destId="{467A45F8-D537-431C-9B56-5F5C095570E0}" srcOrd="9" destOrd="0" presId="urn:microsoft.com/office/officeart/2005/8/layout/vProcess5"/>
    <dgm:cxn modelId="{47E23EAE-A9B5-4C2E-B0DA-26D6C7832E86}" type="presParOf" srcId="{6FD9A1C9-7C18-4C21-8301-7FBAAD83916A}" destId="{BE868A89-E62F-4EB2-9A1D-DDA1D720DB3B}" srcOrd="10" destOrd="0" presId="urn:microsoft.com/office/officeart/2005/8/layout/vProcess5"/>
    <dgm:cxn modelId="{E66673E2-C352-4695-865A-B332B6049659}" type="presParOf" srcId="{6FD9A1C9-7C18-4C21-8301-7FBAAD83916A}" destId="{F787DA38-4AD5-435B-BB6E-3760EA8A7AE9}" srcOrd="11" destOrd="0" presId="urn:microsoft.com/office/officeart/2005/8/layout/vProcess5"/>
    <dgm:cxn modelId="{F54DDB21-2DDD-4557-A040-F870B052914C}" type="presParOf" srcId="{6FD9A1C9-7C18-4C21-8301-7FBAAD83916A}" destId="{C30C324A-13A3-486C-A521-5EC8899899C5}" srcOrd="12" destOrd="0" presId="urn:microsoft.com/office/officeart/2005/8/layout/vProcess5"/>
    <dgm:cxn modelId="{67922584-EE9D-4E8C-95BA-3FF1C51D1FE2}" type="presParOf" srcId="{6FD9A1C9-7C18-4C21-8301-7FBAAD83916A}" destId="{D003D709-F04C-471F-BC2A-CACC44A74D37}" srcOrd="13" destOrd="0" presId="urn:microsoft.com/office/officeart/2005/8/layout/vProcess5"/>
    <dgm:cxn modelId="{85C69270-2243-4551-86AB-693588AABCC4}" type="presParOf" srcId="{6FD9A1C9-7C18-4C21-8301-7FBAAD83916A}" destId="{6B289F69-95F0-4A4D-91F9-D1E720900D65}"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7ED47D-D6AB-44A3-BF24-2B5B9AD45DF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845D12-182D-4AC6-A014-BDF330D6DACD}">
      <dgm:prSet/>
      <dgm:spPr/>
      <dgm:t>
        <a:bodyPr/>
        <a:lstStyle/>
        <a:p>
          <a:pPr algn="just">
            <a:lnSpc>
              <a:spcPct val="100000"/>
            </a:lnSpc>
          </a:pPr>
          <a:r>
            <a:rPr lang="en-IN" dirty="0"/>
            <a:t>Dataset is not balanced.</a:t>
          </a:r>
          <a:endParaRPr lang="en-US" dirty="0"/>
        </a:p>
      </dgm:t>
    </dgm:pt>
    <dgm:pt modelId="{266AE27C-24AF-462C-9B4B-687759B73052}" type="parTrans" cxnId="{597A88C8-09CE-429F-B606-E4411157528C}">
      <dgm:prSet/>
      <dgm:spPr/>
      <dgm:t>
        <a:bodyPr/>
        <a:lstStyle/>
        <a:p>
          <a:endParaRPr lang="en-US"/>
        </a:p>
      </dgm:t>
    </dgm:pt>
    <dgm:pt modelId="{DF0CEFFA-1877-4ADE-9410-24CA48212D9C}" type="sibTrans" cxnId="{597A88C8-09CE-429F-B606-E4411157528C}">
      <dgm:prSet/>
      <dgm:spPr/>
      <dgm:t>
        <a:bodyPr/>
        <a:lstStyle/>
        <a:p>
          <a:endParaRPr lang="en-US"/>
        </a:p>
      </dgm:t>
    </dgm:pt>
    <dgm:pt modelId="{162F4B06-F8F0-4832-B49E-C77E95EECBD1}">
      <dgm:prSet/>
      <dgm:spPr/>
      <dgm:t>
        <a:bodyPr/>
        <a:lstStyle/>
        <a:p>
          <a:pPr algn="l">
            <a:lnSpc>
              <a:spcPct val="100000"/>
            </a:lnSpc>
          </a:pPr>
          <a:r>
            <a:rPr lang="en-IN" dirty="0"/>
            <a:t>Dataset is not normally distributed.</a:t>
          </a:r>
          <a:endParaRPr lang="en-US" dirty="0"/>
        </a:p>
      </dgm:t>
    </dgm:pt>
    <dgm:pt modelId="{3D1B832A-6FEB-4AF2-ABB5-FF19F75FB295}" type="parTrans" cxnId="{C71BAC94-A463-4219-B6BC-265018016939}">
      <dgm:prSet/>
      <dgm:spPr/>
      <dgm:t>
        <a:bodyPr/>
        <a:lstStyle/>
        <a:p>
          <a:endParaRPr lang="en-US"/>
        </a:p>
      </dgm:t>
    </dgm:pt>
    <dgm:pt modelId="{6283A885-E356-42CD-AF90-28085BFE0A95}" type="sibTrans" cxnId="{C71BAC94-A463-4219-B6BC-265018016939}">
      <dgm:prSet/>
      <dgm:spPr/>
      <dgm:t>
        <a:bodyPr/>
        <a:lstStyle/>
        <a:p>
          <a:endParaRPr lang="en-US"/>
        </a:p>
      </dgm:t>
    </dgm:pt>
    <dgm:pt modelId="{24F59C3F-0441-47E0-A5BC-CBABFA8CC0E2}">
      <dgm:prSet/>
      <dgm:spPr/>
      <dgm:t>
        <a:bodyPr/>
        <a:lstStyle/>
        <a:p>
          <a:pPr algn="l">
            <a:lnSpc>
              <a:spcPct val="100000"/>
            </a:lnSpc>
          </a:pPr>
          <a:r>
            <a:rPr lang="en-IN" dirty="0"/>
            <a:t>The features of the dataset are highly correlated with each other.</a:t>
          </a:r>
          <a:endParaRPr lang="en-US" dirty="0"/>
        </a:p>
      </dgm:t>
    </dgm:pt>
    <dgm:pt modelId="{34302DAD-F36C-41C7-91F6-EC5CBFA7AA73}" type="parTrans" cxnId="{2B23B3F0-44D5-408A-A078-9BC7C65012F0}">
      <dgm:prSet/>
      <dgm:spPr/>
      <dgm:t>
        <a:bodyPr/>
        <a:lstStyle/>
        <a:p>
          <a:endParaRPr lang="en-US"/>
        </a:p>
      </dgm:t>
    </dgm:pt>
    <dgm:pt modelId="{30D5370C-A50D-4A5C-9D2F-EE98DD44046D}" type="sibTrans" cxnId="{2B23B3F0-44D5-408A-A078-9BC7C65012F0}">
      <dgm:prSet/>
      <dgm:spPr/>
      <dgm:t>
        <a:bodyPr/>
        <a:lstStyle/>
        <a:p>
          <a:endParaRPr lang="en-US"/>
        </a:p>
      </dgm:t>
    </dgm:pt>
    <dgm:pt modelId="{95836DF2-01F8-4547-BCE5-D502C2352369}" type="pres">
      <dgm:prSet presAssocID="{E37ED47D-D6AB-44A3-BF24-2B5B9AD45DF5}" presName="root" presStyleCnt="0">
        <dgm:presLayoutVars>
          <dgm:dir/>
          <dgm:resizeHandles val="exact"/>
        </dgm:presLayoutVars>
      </dgm:prSet>
      <dgm:spPr/>
    </dgm:pt>
    <dgm:pt modelId="{3CEC9681-9F83-40E7-86E7-4B57D294F8AC}" type="pres">
      <dgm:prSet presAssocID="{27845D12-182D-4AC6-A014-BDF330D6DACD}" presName="compNode" presStyleCnt="0"/>
      <dgm:spPr/>
    </dgm:pt>
    <dgm:pt modelId="{C43A615D-E867-4623-A0AC-B687C11FBA2E}" type="pres">
      <dgm:prSet presAssocID="{27845D12-182D-4AC6-A014-BDF330D6DACD}" presName="bgRect" presStyleLbl="bgShp" presStyleIdx="0" presStyleCnt="3"/>
      <dgm:spPr>
        <a:solidFill>
          <a:schemeClr val="bg1">
            <a:lumMod val="95000"/>
          </a:schemeClr>
        </a:solidFill>
      </dgm:spPr>
    </dgm:pt>
    <dgm:pt modelId="{615D531E-9D15-469B-AB58-694E16C3CF69}" type="pres">
      <dgm:prSet presAssocID="{27845D12-182D-4AC6-A014-BDF330D6DACD}"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atistics"/>
        </a:ext>
      </dgm:extLst>
    </dgm:pt>
    <dgm:pt modelId="{C801DB30-D781-480D-9E64-BFF7ECD8C0FB}" type="pres">
      <dgm:prSet presAssocID="{27845D12-182D-4AC6-A014-BDF330D6DACD}" presName="spaceRect" presStyleCnt="0"/>
      <dgm:spPr/>
    </dgm:pt>
    <dgm:pt modelId="{30D50F32-F26A-4EE9-9EF2-DB6827FD7822}" type="pres">
      <dgm:prSet presAssocID="{27845D12-182D-4AC6-A014-BDF330D6DACD}" presName="parTx" presStyleLbl="revTx" presStyleIdx="0" presStyleCnt="3">
        <dgm:presLayoutVars>
          <dgm:chMax val="0"/>
          <dgm:chPref val="0"/>
        </dgm:presLayoutVars>
      </dgm:prSet>
      <dgm:spPr/>
    </dgm:pt>
    <dgm:pt modelId="{85592240-AE27-4DCA-8DA1-C2E1D09A6F1A}" type="pres">
      <dgm:prSet presAssocID="{DF0CEFFA-1877-4ADE-9410-24CA48212D9C}" presName="sibTrans" presStyleCnt="0"/>
      <dgm:spPr/>
    </dgm:pt>
    <dgm:pt modelId="{5A693531-FB32-4A97-AE14-2B0F2CCDF484}" type="pres">
      <dgm:prSet presAssocID="{162F4B06-F8F0-4832-B49E-C77E95EECBD1}" presName="compNode" presStyleCnt="0"/>
      <dgm:spPr/>
    </dgm:pt>
    <dgm:pt modelId="{10C3BC61-0EB6-418A-BC24-48B2D185EC19}" type="pres">
      <dgm:prSet presAssocID="{162F4B06-F8F0-4832-B49E-C77E95EECBD1}" presName="bgRect" presStyleLbl="bgShp" presStyleIdx="1" presStyleCnt="3"/>
      <dgm:spPr/>
    </dgm:pt>
    <dgm:pt modelId="{6B06ABD3-F009-4B19-BC5F-CF9EA0E6606B}" type="pres">
      <dgm:prSet presAssocID="{162F4B06-F8F0-4832-B49E-C77E95EECBD1}"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tabase"/>
        </a:ext>
      </dgm:extLst>
    </dgm:pt>
    <dgm:pt modelId="{8C0CBDFC-2F56-4F0C-884C-53ADBD0FD7DA}" type="pres">
      <dgm:prSet presAssocID="{162F4B06-F8F0-4832-B49E-C77E95EECBD1}" presName="spaceRect" presStyleCnt="0"/>
      <dgm:spPr/>
    </dgm:pt>
    <dgm:pt modelId="{B72C6FA5-FB9B-4D9D-94B0-C4AF3F7A0BC1}" type="pres">
      <dgm:prSet presAssocID="{162F4B06-F8F0-4832-B49E-C77E95EECBD1}" presName="parTx" presStyleLbl="revTx" presStyleIdx="1" presStyleCnt="3">
        <dgm:presLayoutVars>
          <dgm:chMax val="0"/>
          <dgm:chPref val="0"/>
        </dgm:presLayoutVars>
      </dgm:prSet>
      <dgm:spPr/>
    </dgm:pt>
    <dgm:pt modelId="{103A5A9C-3D92-4CAE-B4EF-61A1A40A4102}" type="pres">
      <dgm:prSet presAssocID="{6283A885-E356-42CD-AF90-28085BFE0A95}" presName="sibTrans" presStyleCnt="0"/>
      <dgm:spPr/>
    </dgm:pt>
    <dgm:pt modelId="{5509AF6D-2801-473D-A3AC-50284AB9B0C2}" type="pres">
      <dgm:prSet presAssocID="{24F59C3F-0441-47E0-A5BC-CBABFA8CC0E2}" presName="compNode" presStyleCnt="0"/>
      <dgm:spPr/>
    </dgm:pt>
    <dgm:pt modelId="{9D47F4F8-A8F7-4B83-8114-EDD811EF7345}" type="pres">
      <dgm:prSet presAssocID="{24F59C3F-0441-47E0-A5BC-CBABFA8CC0E2}" presName="bgRect" presStyleLbl="bgShp" presStyleIdx="2" presStyleCnt="3"/>
      <dgm:spPr/>
    </dgm:pt>
    <dgm:pt modelId="{7778DA1B-9987-4B00-8E32-F34B6D09F5B9}" type="pres">
      <dgm:prSet presAssocID="{24F59C3F-0441-47E0-A5BC-CBABFA8CC0E2}"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ining Tools"/>
        </a:ext>
      </dgm:extLst>
    </dgm:pt>
    <dgm:pt modelId="{7E80DB9A-5710-46BD-B903-B6589491933F}" type="pres">
      <dgm:prSet presAssocID="{24F59C3F-0441-47E0-A5BC-CBABFA8CC0E2}" presName="spaceRect" presStyleCnt="0"/>
      <dgm:spPr/>
    </dgm:pt>
    <dgm:pt modelId="{380AED4B-89DC-430C-A623-1B4045A75A62}" type="pres">
      <dgm:prSet presAssocID="{24F59C3F-0441-47E0-A5BC-CBABFA8CC0E2}" presName="parTx" presStyleLbl="revTx" presStyleIdx="2" presStyleCnt="3">
        <dgm:presLayoutVars>
          <dgm:chMax val="0"/>
          <dgm:chPref val="0"/>
        </dgm:presLayoutVars>
      </dgm:prSet>
      <dgm:spPr/>
    </dgm:pt>
  </dgm:ptLst>
  <dgm:cxnLst>
    <dgm:cxn modelId="{1ACEFC54-7661-4A9D-86B0-222BC19DDB58}" type="presOf" srcId="{162F4B06-F8F0-4832-B49E-C77E95EECBD1}" destId="{B72C6FA5-FB9B-4D9D-94B0-C4AF3F7A0BC1}" srcOrd="0" destOrd="0" presId="urn:microsoft.com/office/officeart/2018/2/layout/IconVerticalSolidList"/>
    <dgm:cxn modelId="{C71BAC94-A463-4219-B6BC-265018016939}" srcId="{E37ED47D-D6AB-44A3-BF24-2B5B9AD45DF5}" destId="{162F4B06-F8F0-4832-B49E-C77E95EECBD1}" srcOrd="1" destOrd="0" parTransId="{3D1B832A-6FEB-4AF2-ABB5-FF19F75FB295}" sibTransId="{6283A885-E356-42CD-AF90-28085BFE0A95}"/>
    <dgm:cxn modelId="{597A88C8-09CE-429F-B606-E4411157528C}" srcId="{E37ED47D-D6AB-44A3-BF24-2B5B9AD45DF5}" destId="{27845D12-182D-4AC6-A014-BDF330D6DACD}" srcOrd="0" destOrd="0" parTransId="{266AE27C-24AF-462C-9B4B-687759B73052}" sibTransId="{DF0CEFFA-1877-4ADE-9410-24CA48212D9C}"/>
    <dgm:cxn modelId="{F8D68FCA-304F-4082-A814-E866C17520CD}" type="presOf" srcId="{E37ED47D-D6AB-44A3-BF24-2B5B9AD45DF5}" destId="{95836DF2-01F8-4547-BCE5-D502C2352369}" srcOrd="0" destOrd="0" presId="urn:microsoft.com/office/officeart/2018/2/layout/IconVerticalSolidList"/>
    <dgm:cxn modelId="{2123CACB-17A2-4276-85FE-6B50DEDC6FB8}" type="presOf" srcId="{24F59C3F-0441-47E0-A5BC-CBABFA8CC0E2}" destId="{380AED4B-89DC-430C-A623-1B4045A75A62}" srcOrd="0" destOrd="0" presId="urn:microsoft.com/office/officeart/2018/2/layout/IconVerticalSolidList"/>
    <dgm:cxn modelId="{D22EC8EC-EEC2-42AB-8634-3F2B3799398D}" type="presOf" srcId="{27845D12-182D-4AC6-A014-BDF330D6DACD}" destId="{30D50F32-F26A-4EE9-9EF2-DB6827FD7822}" srcOrd="0" destOrd="0" presId="urn:microsoft.com/office/officeart/2018/2/layout/IconVerticalSolidList"/>
    <dgm:cxn modelId="{2B23B3F0-44D5-408A-A078-9BC7C65012F0}" srcId="{E37ED47D-D6AB-44A3-BF24-2B5B9AD45DF5}" destId="{24F59C3F-0441-47E0-A5BC-CBABFA8CC0E2}" srcOrd="2" destOrd="0" parTransId="{34302DAD-F36C-41C7-91F6-EC5CBFA7AA73}" sibTransId="{30D5370C-A50D-4A5C-9D2F-EE98DD44046D}"/>
    <dgm:cxn modelId="{7A2F6DA7-5DAD-4588-9F79-35863F4A253C}" type="presParOf" srcId="{95836DF2-01F8-4547-BCE5-D502C2352369}" destId="{3CEC9681-9F83-40E7-86E7-4B57D294F8AC}" srcOrd="0" destOrd="0" presId="urn:microsoft.com/office/officeart/2018/2/layout/IconVerticalSolidList"/>
    <dgm:cxn modelId="{4BC12FE9-D677-400F-A2CE-189DF129F1E0}" type="presParOf" srcId="{3CEC9681-9F83-40E7-86E7-4B57D294F8AC}" destId="{C43A615D-E867-4623-A0AC-B687C11FBA2E}" srcOrd="0" destOrd="0" presId="urn:microsoft.com/office/officeart/2018/2/layout/IconVerticalSolidList"/>
    <dgm:cxn modelId="{CE677FA6-4576-49CA-B586-153A8769CC33}" type="presParOf" srcId="{3CEC9681-9F83-40E7-86E7-4B57D294F8AC}" destId="{615D531E-9D15-469B-AB58-694E16C3CF69}" srcOrd="1" destOrd="0" presId="urn:microsoft.com/office/officeart/2018/2/layout/IconVerticalSolidList"/>
    <dgm:cxn modelId="{64D2AC02-E399-42F5-9BDE-05A54F8F5A04}" type="presParOf" srcId="{3CEC9681-9F83-40E7-86E7-4B57D294F8AC}" destId="{C801DB30-D781-480D-9E64-BFF7ECD8C0FB}" srcOrd="2" destOrd="0" presId="urn:microsoft.com/office/officeart/2018/2/layout/IconVerticalSolidList"/>
    <dgm:cxn modelId="{D8E5ADD1-8431-4463-9748-0EF90518F3B4}" type="presParOf" srcId="{3CEC9681-9F83-40E7-86E7-4B57D294F8AC}" destId="{30D50F32-F26A-4EE9-9EF2-DB6827FD7822}" srcOrd="3" destOrd="0" presId="urn:microsoft.com/office/officeart/2018/2/layout/IconVerticalSolidList"/>
    <dgm:cxn modelId="{024CFFEB-C939-4C9E-90C8-E3E9B3B5A12B}" type="presParOf" srcId="{95836DF2-01F8-4547-BCE5-D502C2352369}" destId="{85592240-AE27-4DCA-8DA1-C2E1D09A6F1A}" srcOrd="1" destOrd="0" presId="urn:microsoft.com/office/officeart/2018/2/layout/IconVerticalSolidList"/>
    <dgm:cxn modelId="{118B1A4E-9D8D-4C88-98E2-9DEE68407C6E}" type="presParOf" srcId="{95836DF2-01F8-4547-BCE5-D502C2352369}" destId="{5A693531-FB32-4A97-AE14-2B0F2CCDF484}" srcOrd="2" destOrd="0" presId="urn:microsoft.com/office/officeart/2018/2/layout/IconVerticalSolidList"/>
    <dgm:cxn modelId="{1233EFAF-AC22-4EF3-AED7-19BECC6617E7}" type="presParOf" srcId="{5A693531-FB32-4A97-AE14-2B0F2CCDF484}" destId="{10C3BC61-0EB6-418A-BC24-48B2D185EC19}" srcOrd="0" destOrd="0" presId="urn:microsoft.com/office/officeart/2018/2/layout/IconVerticalSolidList"/>
    <dgm:cxn modelId="{9F88836A-3FC6-4365-9B18-AE0109BF05EA}" type="presParOf" srcId="{5A693531-FB32-4A97-AE14-2B0F2CCDF484}" destId="{6B06ABD3-F009-4B19-BC5F-CF9EA0E6606B}" srcOrd="1" destOrd="0" presId="urn:microsoft.com/office/officeart/2018/2/layout/IconVerticalSolidList"/>
    <dgm:cxn modelId="{FCEEFD03-A1A8-4824-A759-5795EAAA3872}" type="presParOf" srcId="{5A693531-FB32-4A97-AE14-2B0F2CCDF484}" destId="{8C0CBDFC-2F56-4F0C-884C-53ADBD0FD7DA}" srcOrd="2" destOrd="0" presId="urn:microsoft.com/office/officeart/2018/2/layout/IconVerticalSolidList"/>
    <dgm:cxn modelId="{782530C4-110F-4C6B-B368-EFE20EE4227E}" type="presParOf" srcId="{5A693531-FB32-4A97-AE14-2B0F2CCDF484}" destId="{B72C6FA5-FB9B-4D9D-94B0-C4AF3F7A0BC1}" srcOrd="3" destOrd="0" presId="urn:microsoft.com/office/officeart/2018/2/layout/IconVerticalSolidList"/>
    <dgm:cxn modelId="{AE56E7F1-4FE6-4286-A182-5AC216D5D09B}" type="presParOf" srcId="{95836DF2-01F8-4547-BCE5-D502C2352369}" destId="{103A5A9C-3D92-4CAE-B4EF-61A1A40A4102}" srcOrd="3" destOrd="0" presId="urn:microsoft.com/office/officeart/2018/2/layout/IconVerticalSolidList"/>
    <dgm:cxn modelId="{2863B6C4-1B2F-4213-A477-2DFB37E483E6}" type="presParOf" srcId="{95836DF2-01F8-4547-BCE5-D502C2352369}" destId="{5509AF6D-2801-473D-A3AC-50284AB9B0C2}" srcOrd="4" destOrd="0" presId="urn:microsoft.com/office/officeart/2018/2/layout/IconVerticalSolidList"/>
    <dgm:cxn modelId="{D8475FC5-8726-462B-B3D2-C3C9C4D12B05}" type="presParOf" srcId="{5509AF6D-2801-473D-A3AC-50284AB9B0C2}" destId="{9D47F4F8-A8F7-4B83-8114-EDD811EF7345}" srcOrd="0" destOrd="0" presId="urn:microsoft.com/office/officeart/2018/2/layout/IconVerticalSolidList"/>
    <dgm:cxn modelId="{3A78928A-83A0-4321-ACE4-8A43F1DB06E4}" type="presParOf" srcId="{5509AF6D-2801-473D-A3AC-50284AB9B0C2}" destId="{7778DA1B-9987-4B00-8E32-F34B6D09F5B9}" srcOrd="1" destOrd="0" presId="urn:microsoft.com/office/officeart/2018/2/layout/IconVerticalSolidList"/>
    <dgm:cxn modelId="{8C4FAEE6-ABDC-4AFC-B1A8-60B93EFDDBD4}" type="presParOf" srcId="{5509AF6D-2801-473D-A3AC-50284AB9B0C2}" destId="{7E80DB9A-5710-46BD-B903-B6589491933F}" srcOrd="2" destOrd="0" presId="urn:microsoft.com/office/officeart/2018/2/layout/IconVerticalSolidList"/>
    <dgm:cxn modelId="{C4BABDD9-B500-48E1-A5C6-0C1B39C095A5}" type="presParOf" srcId="{5509AF6D-2801-473D-A3AC-50284AB9B0C2}" destId="{380AED4B-89DC-430C-A623-1B4045A75A6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D1E5A6-2871-4962-B52A-9599DA4C034E}"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855AA980-7C28-413C-A75E-A2B027709611}">
      <dgm:prSet custT="1"/>
      <dgm:spPr/>
      <dgm:t>
        <a:bodyPr/>
        <a:lstStyle/>
        <a:p>
          <a:pPr algn="just">
            <a:lnSpc>
              <a:spcPct val="100000"/>
            </a:lnSpc>
          </a:pPr>
          <a:r>
            <a:rPr lang="en-IN" sz="1800" dirty="0"/>
            <a:t>The model correctly identified 103 patients and misclassify  9 patients who do not have cancer</a:t>
          </a:r>
          <a:endParaRPr lang="en-US" sz="1800" dirty="0"/>
        </a:p>
      </dgm:t>
    </dgm:pt>
    <dgm:pt modelId="{F34145FB-B4A6-4655-9017-21CB252AFEA7}" type="parTrans" cxnId="{11CF375B-34DF-4421-911F-F57AA8A30437}">
      <dgm:prSet/>
      <dgm:spPr/>
      <dgm:t>
        <a:bodyPr/>
        <a:lstStyle/>
        <a:p>
          <a:endParaRPr lang="en-US"/>
        </a:p>
      </dgm:t>
    </dgm:pt>
    <dgm:pt modelId="{BE061DB3-5D26-4F8C-A032-3EB0572A9F66}" type="sibTrans" cxnId="{11CF375B-34DF-4421-911F-F57AA8A30437}">
      <dgm:prSet/>
      <dgm:spPr/>
      <dgm:t>
        <a:bodyPr/>
        <a:lstStyle/>
        <a:p>
          <a:pPr>
            <a:lnSpc>
              <a:spcPct val="100000"/>
            </a:lnSpc>
          </a:pPr>
          <a:endParaRPr lang="en-US"/>
        </a:p>
      </dgm:t>
    </dgm:pt>
    <dgm:pt modelId="{37C66E58-DA67-4D76-B345-23C538D06AA1}">
      <dgm:prSet custT="1"/>
      <dgm:spPr/>
      <dgm:t>
        <a:bodyPr/>
        <a:lstStyle/>
        <a:p>
          <a:pPr algn="just">
            <a:lnSpc>
              <a:spcPct val="100000"/>
            </a:lnSpc>
          </a:pPr>
          <a:r>
            <a:rPr lang="en-IN" sz="1800" dirty="0"/>
            <a:t>The model correctly identified all the 224 patients who have cancer.</a:t>
          </a:r>
          <a:endParaRPr lang="en-US" sz="1800" dirty="0"/>
        </a:p>
      </dgm:t>
    </dgm:pt>
    <dgm:pt modelId="{8EA95F93-F10A-474C-9815-CFF603FAD15A}" type="parTrans" cxnId="{444AEA6A-3BD2-41D4-A8A8-C3640D80A190}">
      <dgm:prSet/>
      <dgm:spPr/>
      <dgm:t>
        <a:bodyPr/>
        <a:lstStyle/>
        <a:p>
          <a:endParaRPr lang="en-US"/>
        </a:p>
      </dgm:t>
    </dgm:pt>
    <dgm:pt modelId="{5CF5207D-9127-4533-A179-344B664517EA}" type="sibTrans" cxnId="{444AEA6A-3BD2-41D4-A8A8-C3640D80A190}">
      <dgm:prSet/>
      <dgm:spPr/>
      <dgm:t>
        <a:bodyPr/>
        <a:lstStyle/>
        <a:p>
          <a:endParaRPr lang="en-US"/>
        </a:p>
      </dgm:t>
    </dgm:pt>
    <dgm:pt modelId="{57D4D5F5-3CE5-4017-B0F7-619B45F47178}" type="pres">
      <dgm:prSet presAssocID="{84D1E5A6-2871-4962-B52A-9599DA4C034E}" presName="root" presStyleCnt="0">
        <dgm:presLayoutVars>
          <dgm:dir/>
          <dgm:resizeHandles val="exact"/>
        </dgm:presLayoutVars>
      </dgm:prSet>
      <dgm:spPr/>
    </dgm:pt>
    <dgm:pt modelId="{2338555F-8C63-4826-9054-2312EB8CBF23}" type="pres">
      <dgm:prSet presAssocID="{84D1E5A6-2871-4962-B52A-9599DA4C034E}" presName="container" presStyleCnt="0">
        <dgm:presLayoutVars>
          <dgm:dir/>
          <dgm:resizeHandles val="exact"/>
        </dgm:presLayoutVars>
      </dgm:prSet>
      <dgm:spPr/>
    </dgm:pt>
    <dgm:pt modelId="{7EC15752-38ED-437A-9F2A-0A031C2E83C9}" type="pres">
      <dgm:prSet presAssocID="{855AA980-7C28-413C-A75E-A2B027709611}" presName="compNode" presStyleCnt="0"/>
      <dgm:spPr/>
    </dgm:pt>
    <dgm:pt modelId="{56DCDAC8-EE40-4C15-BD9B-5BB2CB0B2117}" type="pres">
      <dgm:prSet presAssocID="{855AA980-7C28-413C-A75E-A2B027709611}" presName="iconBgRect" presStyleLbl="bgShp" presStyleIdx="0" presStyleCnt="2"/>
      <dgm:spPr>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dgm:spPr>
    </dgm:pt>
    <dgm:pt modelId="{F4099249-ABF1-4C0A-AE0E-01B294F91E7B}" type="pres">
      <dgm:prSet presAssocID="{855AA980-7C28-413C-A75E-A2B027709611}" presName="iconRect" presStyleLbl="node1" presStyleIdx="0" presStyleCnt="2"/>
      <dgm:spPr>
        <a:blipFill rotWithShape="1">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29D264-99A3-4AA8-A1A4-E7C2D0601144}" type="pres">
      <dgm:prSet presAssocID="{855AA980-7C28-413C-A75E-A2B027709611}" presName="spaceRect" presStyleCnt="0"/>
      <dgm:spPr/>
    </dgm:pt>
    <dgm:pt modelId="{8C4673EF-4340-4481-A55B-B460982968A5}" type="pres">
      <dgm:prSet presAssocID="{855AA980-7C28-413C-A75E-A2B027709611}" presName="textRect" presStyleLbl="revTx" presStyleIdx="0" presStyleCnt="2">
        <dgm:presLayoutVars>
          <dgm:chMax val="1"/>
          <dgm:chPref val="1"/>
        </dgm:presLayoutVars>
      </dgm:prSet>
      <dgm:spPr/>
    </dgm:pt>
    <dgm:pt modelId="{24583231-BE2A-4C79-ABB8-8651D959C52D}" type="pres">
      <dgm:prSet presAssocID="{BE061DB3-5D26-4F8C-A032-3EB0572A9F66}" presName="sibTrans" presStyleLbl="sibTrans2D1" presStyleIdx="0" presStyleCnt="0"/>
      <dgm:spPr/>
    </dgm:pt>
    <dgm:pt modelId="{AFDC42B9-CBDD-46E0-95FC-842CE407E8D2}" type="pres">
      <dgm:prSet presAssocID="{37C66E58-DA67-4D76-B345-23C538D06AA1}" presName="compNode" presStyleCnt="0"/>
      <dgm:spPr/>
    </dgm:pt>
    <dgm:pt modelId="{3470BC96-E407-42FA-AE88-17D774F85621}" type="pres">
      <dgm:prSet presAssocID="{37C66E58-DA67-4D76-B345-23C538D06AA1}" presName="iconBgRect" presStyleLbl="bgShp" presStyleIdx="1" presStyleCnt="2"/>
      <dgm:spPr>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dgm:spPr>
    </dgm:pt>
    <dgm:pt modelId="{060D75F2-D1C9-4D88-B315-96FDBE30C289}" type="pres">
      <dgm:prSet presAssocID="{37C66E58-DA67-4D76-B345-23C538D06AA1}" presName="iconRect" presStyleLbl="node1" presStyleIdx="1" presStyleCnt="2"/>
      <dgm:spPr>
        <a:blipFill>
          <a:blip xmlns:r="http://schemas.openxmlformats.org/officeDocument/2006/relationships"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ext>
      </dgm:extLst>
    </dgm:pt>
    <dgm:pt modelId="{BBE3CD50-B7E7-4027-8507-DF1EA4F59F45}" type="pres">
      <dgm:prSet presAssocID="{37C66E58-DA67-4D76-B345-23C538D06AA1}" presName="spaceRect" presStyleCnt="0"/>
      <dgm:spPr/>
    </dgm:pt>
    <dgm:pt modelId="{A9EFD539-C32A-4E03-8B44-E6259E18AC3F}" type="pres">
      <dgm:prSet presAssocID="{37C66E58-DA67-4D76-B345-23C538D06AA1}" presName="textRect" presStyleLbl="revTx" presStyleIdx="1" presStyleCnt="2">
        <dgm:presLayoutVars>
          <dgm:chMax val="1"/>
          <dgm:chPref val="1"/>
        </dgm:presLayoutVars>
      </dgm:prSet>
      <dgm:spPr/>
    </dgm:pt>
  </dgm:ptLst>
  <dgm:cxnLst>
    <dgm:cxn modelId="{5AAF703B-1286-4119-9C95-94FFC1267988}" type="presOf" srcId="{84D1E5A6-2871-4962-B52A-9599DA4C034E}" destId="{57D4D5F5-3CE5-4017-B0F7-619B45F47178}" srcOrd="0" destOrd="0" presId="urn:microsoft.com/office/officeart/2018/2/layout/IconCircleList"/>
    <dgm:cxn modelId="{11CF375B-34DF-4421-911F-F57AA8A30437}" srcId="{84D1E5A6-2871-4962-B52A-9599DA4C034E}" destId="{855AA980-7C28-413C-A75E-A2B027709611}" srcOrd="0" destOrd="0" parTransId="{F34145FB-B4A6-4655-9017-21CB252AFEA7}" sibTransId="{BE061DB3-5D26-4F8C-A032-3EB0572A9F66}"/>
    <dgm:cxn modelId="{872ED162-F0C0-4DCA-BF1A-EA9C009C24D0}" type="presOf" srcId="{855AA980-7C28-413C-A75E-A2B027709611}" destId="{8C4673EF-4340-4481-A55B-B460982968A5}" srcOrd="0" destOrd="0" presId="urn:microsoft.com/office/officeart/2018/2/layout/IconCircleList"/>
    <dgm:cxn modelId="{444AEA6A-3BD2-41D4-A8A8-C3640D80A190}" srcId="{84D1E5A6-2871-4962-B52A-9599DA4C034E}" destId="{37C66E58-DA67-4D76-B345-23C538D06AA1}" srcOrd="1" destOrd="0" parTransId="{8EA95F93-F10A-474C-9815-CFF603FAD15A}" sibTransId="{5CF5207D-9127-4533-A179-344B664517EA}"/>
    <dgm:cxn modelId="{4C573788-77D8-42AB-867A-8FDC18D58B0B}" type="presOf" srcId="{37C66E58-DA67-4D76-B345-23C538D06AA1}" destId="{A9EFD539-C32A-4E03-8B44-E6259E18AC3F}" srcOrd="0" destOrd="0" presId="urn:microsoft.com/office/officeart/2018/2/layout/IconCircleList"/>
    <dgm:cxn modelId="{766AE7DC-B8D7-46CB-AB20-565EA17D52C3}" type="presOf" srcId="{BE061DB3-5D26-4F8C-A032-3EB0572A9F66}" destId="{24583231-BE2A-4C79-ABB8-8651D959C52D}" srcOrd="0" destOrd="0" presId="urn:microsoft.com/office/officeart/2018/2/layout/IconCircleList"/>
    <dgm:cxn modelId="{5AC5BC65-867B-4F85-99A0-732BED0C0538}" type="presParOf" srcId="{57D4D5F5-3CE5-4017-B0F7-619B45F47178}" destId="{2338555F-8C63-4826-9054-2312EB8CBF23}" srcOrd="0" destOrd="0" presId="urn:microsoft.com/office/officeart/2018/2/layout/IconCircleList"/>
    <dgm:cxn modelId="{03F4D78C-2063-4041-97E9-46216C4BD39B}" type="presParOf" srcId="{2338555F-8C63-4826-9054-2312EB8CBF23}" destId="{7EC15752-38ED-437A-9F2A-0A031C2E83C9}" srcOrd="0" destOrd="0" presId="urn:microsoft.com/office/officeart/2018/2/layout/IconCircleList"/>
    <dgm:cxn modelId="{384457D7-2BF0-4269-805C-95EC8FC165A2}" type="presParOf" srcId="{7EC15752-38ED-437A-9F2A-0A031C2E83C9}" destId="{56DCDAC8-EE40-4C15-BD9B-5BB2CB0B2117}" srcOrd="0" destOrd="0" presId="urn:microsoft.com/office/officeart/2018/2/layout/IconCircleList"/>
    <dgm:cxn modelId="{3B0F0B8A-CED8-4963-A064-B3F6AAC37306}" type="presParOf" srcId="{7EC15752-38ED-437A-9F2A-0A031C2E83C9}" destId="{F4099249-ABF1-4C0A-AE0E-01B294F91E7B}" srcOrd="1" destOrd="0" presId="urn:microsoft.com/office/officeart/2018/2/layout/IconCircleList"/>
    <dgm:cxn modelId="{B638EB24-45E6-4B31-B992-7F27ADB89482}" type="presParOf" srcId="{7EC15752-38ED-437A-9F2A-0A031C2E83C9}" destId="{9B29D264-99A3-4AA8-A1A4-E7C2D0601144}" srcOrd="2" destOrd="0" presId="urn:microsoft.com/office/officeart/2018/2/layout/IconCircleList"/>
    <dgm:cxn modelId="{B3ED0E9A-19CD-447F-8F91-D35933041671}" type="presParOf" srcId="{7EC15752-38ED-437A-9F2A-0A031C2E83C9}" destId="{8C4673EF-4340-4481-A55B-B460982968A5}" srcOrd="3" destOrd="0" presId="urn:microsoft.com/office/officeart/2018/2/layout/IconCircleList"/>
    <dgm:cxn modelId="{E5E364F9-92FF-4375-9DC4-49F10C54F8F4}" type="presParOf" srcId="{2338555F-8C63-4826-9054-2312EB8CBF23}" destId="{24583231-BE2A-4C79-ABB8-8651D959C52D}" srcOrd="1" destOrd="0" presId="urn:microsoft.com/office/officeart/2018/2/layout/IconCircleList"/>
    <dgm:cxn modelId="{84B542B9-AE2E-4571-BEFF-0D744A573C08}" type="presParOf" srcId="{2338555F-8C63-4826-9054-2312EB8CBF23}" destId="{AFDC42B9-CBDD-46E0-95FC-842CE407E8D2}" srcOrd="2" destOrd="0" presId="urn:microsoft.com/office/officeart/2018/2/layout/IconCircleList"/>
    <dgm:cxn modelId="{B0DD9910-68BE-4934-B84D-F7D28554EF22}" type="presParOf" srcId="{AFDC42B9-CBDD-46E0-95FC-842CE407E8D2}" destId="{3470BC96-E407-42FA-AE88-17D774F85621}" srcOrd="0" destOrd="0" presId="urn:microsoft.com/office/officeart/2018/2/layout/IconCircleList"/>
    <dgm:cxn modelId="{AAD5933C-AF45-44E9-B084-346BF33909E9}" type="presParOf" srcId="{AFDC42B9-CBDD-46E0-95FC-842CE407E8D2}" destId="{060D75F2-D1C9-4D88-B315-96FDBE30C289}" srcOrd="1" destOrd="0" presId="urn:microsoft.com/office/officeart/2018/2/layout/IconCircleList"/>
    <dgm:cxn modelId="{9247CB65-B7FF-4EF8-9B9F-F5C657C482CC}" type="presParOf" srcId="{AFDC42B9-CBDD-46E0-95FC-842CE407E8D2}" destId="{BBE3CD50-B7E7-4027-8507-DF1EA4F59F45}" srcOrd="2" destOrd="0" presId="urn:microsoft.com/office/officeart/2018/2/layout/IconCircleList"/>
    <dgm:cxn modelId="{3814DDDD-0F85-42C6-8737-457E77595447}" type="presParOf" srcId="{AFDC42B9-CBDD-46E0-95FC-842CE407E8D2}" destId="{A9EFD539-C32A-4E03-8B44-E6259E18AC3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A73E5D-72B4-48E4-8063-2DC4EAA53B0D}"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F99BA2E-7B1E-4ED3-95FF-9D4259D62B79}">
      <dgm:prSet custT="1"/>
      <dgm:spPr/>
      <dgm:t>
        <a:bodyPr/>
        <a:lstStyle/>
        <a:p>
          <a:pPr algn="just"/>
          <a:r>
            <a:rPr lang="en-IN" sz="1800" dirty="0"/>
            <a:t>All the models give better prediction for patient who has cancer (Class 1) compare to patient who do not have cancer (Class 0).</a:t>
          </a:r>
          <a:endParaRPr lang="en-US" sz="1800" dirty="0"/>
        </a:p>
      </dgm:t>
    </dgm:pt>
    <dgm:pt modelId="{34869728-54BD-49A5-95D2-E68733F92EE4}" type="parTrans" cxnId="{4F17E2FC-B9ED-4300-A28F-77E43D1E69F3}">
      <dgm:prSet/>
      <dgm:spPr/>
      <dgm:t>
        <a:bodyPr/>
        <a:lstStyle/>
        <a:p>
          <a:endParaRPr lang="en-US"/>
        </a:p>
      </dgm:t>
    </dgm:pt>
    <dgm:pt modelId="{A2A48883-3275-41D3-9A2B-ABA49E231303}" type="sibTrans" cxnId="{4F17E2FC-B9ED-4300-A28F-77E43D1E69F3}">
      <dgm:prSet/>
      <dgm:spPr/>
      <dgm:t>
        <a:bodyPr/>
        <a:lstStyle/>
        <a:p>
          <a:endParaRPr lang="en-US"/>
        </a:p>
      </dgm:t>
    </dgm:pt>
    <dgm:pt modelId="{1696CB5D-0132-470A-BC07-96C97B99ABE3}">
      <dgm:prSet custT="1"/>
      <dgm:spPr/>
      <dgm:t>
        <a:bodyPr/>
        <a:lstStyle/>
        <a:p>
          <a:pPr algn="just"/>
          <a:r>
            <a:rPr lang="en-IN" sz="1800" dirty="0"/>
            <a:t>The standard model outperformed the optimized model. Also, the computational cost of standard model is less as it eliminates computational time of optimization techniques.</a:t>
          </a:r>
          <a:endParaRPr lang="en-US" sz="1800" dirty="0"/>
        </a:p>
      </dgm:t>
    </dgm:pt>
    <dgm:pt modelId="{7B1BEF6D-9A93-4B08-910C-50BC8D37A44A}" type="parTrans" cxnId="{34F28DA5-D750-4F1E-BC12-C09FE21B22C5}">
      <dgm:prSet/>
      <dgm:spPr/>
      <dgm:t>
        <a:bodyPr/>
        <a:lstStyle/>
        <a:p>
          <a:endParaRPr lang="en-US"/>
        </a:p>
      </dgm:t>
    </dgm:pt>
    <dgm:pt modelId="{432C1BB6-217A-4D12-ACE6-0251816D2AD6}" type="sibTrans" cxnId="{34F28DA5-D750-4F1E-BC12-C09FE21B22C5}">
      <dgm:prSet/>
      <dgm:spPr/>
      <dgm:t>
        <a:bodyPr/>
        <a:lstStyle/>
        <a:p>
          <a:endParaRPr lang="en-US"/>
        </a:p>
      </dgm:t>
    </dgm:pt>
    <dgm:pt modelId="{993354A1-4F27-40C5-A08F-744597600E23}">
      <dgm:prSet custT="1"/>
      <dgm:spPr/>
      <dgm:t>
        <a:bodyPr/>
        <a:lstStyle/>
        <a:p>
          <a:pPr algn="just"/>
          <a:r>
            <a:rPr lang="en-IN" sz="1800" dirty="0"/>
            <a:t>From the learning curve, it is derived that as the data points are added the validation recall will improve. So, if more data is collected the performance of the model is improved.</a:t>
          </a:r>
          <a:endParaRPr lang="en-US" sz="1800" dirty="0"/>
        </a:p>
      </dgm:t>
    </dgm:pt>
    <dgm:pt modelId="{B9DD3EAC-12AA-443C-8383-E73AD84746D4}" type="parTrans" cxnId="{55224222-06A2-408D-95F3-1ECC600FAF6C}">
      <dgm:prSet/>
      <dgm:spPr/>
      <dgm:t>
        <a:bodyPr/>
        <a:lstStyle/>
        <a:p>
          <a:endParaRPr lang="en-US"/>
        </a:p>
      </dgm:t>
    </dgm:pt>
    <dgm:pt modelId="{0D9E20CF-5DDF-40EA-BA20-01B642C8CB4B}" type="sibTrans" cxnId="{55224222-06A2-408D-95F3-1ECC600FAF6C}">
      <dgm:prSet/>
      <dgm:spPr/>
      <dgm:t>
        <a:bodyPr/>
        <a:lstStyle/>
        <a:p>
          <a:endParaRPr lang="en-US"/>
        </a:p>
      </dgm:t>
    </dgm:pt>
    <dgm:pt modelId="{2B946E88-D025-4806-A5C8-7000DB44BFE8}">
      <dgm:prSet custT="1"/>
      <dgm:spPr/>
      <dgm:t>
        <a:bodyPr/>
        <a:lstStyle/>
        <a:p>
          <a:pPr algn="just"/>
          <a:r>
            <a:rPr lang="en-IN" sz="1800" dirty="0"/>
            <a:t>Random Forest algorithm suits the dataset of this project better than other algorithms because it is more accurate and fit the dataset perfectly.</a:t>
          </a:r>
          <a:endParaRPr lang="en-US" sz="1800" dirty="0"/>
        </a:p>
      </dgm:t>
    </dgm:pt>
    <dgm:pt modelId="{2B860846-9295-407D-8BB4-265C6A0D7F27}" type="parTrans" cxnId="{796BA9E6-132A-4768-B3A9-21A0F251B635}">
      <dgm:prSet/>
      <dgm:spPr/>
      <dgm:t>
        <a:bodyPr/>
        <a:lstStyle/>
        <a:p>
          <a:endParaRPr lang="en-US"/>
        </a:p>
      </dgm:t>
    </dgm:pt>
    <dgm:pt modelId="{DCB8BF86-4DC4-443F-87B2-C53652991EA3}" type="sibTrans" cxnId="{796BA9E6-132A-4768-B3A9-21A0F251B635}">
      <dgm:prSet/>
      <dgm:spPr/>
      <dgm:t>
        <a:bodyPr/>
        <a:lstStyle/>
        <a:p>
          <a:endParaRPr lang="en-US"/>
        </a:p>
      </dgm:t>
    </dgm:pt>
    <dgm:pt modelId="{53A54A16-F5C3-4E30-A6BB-3D5436C9F827}" type="pres">
      <dgm:prSet presAssocID="{FBA73E5D-72B4-48E4-8063-2DC4EAA53B0D}" presName="root" presStyleCnt="0">
        <dgm:presLayoutVars>
          <dgm:dir/>
          <dgm:resizeHandles val="exact"/>
        </dgm:presLayoutVars>
      </dgm:prSet>
      <dgm:spPr/>
    </dgm:pt>
    <dgm:pt modelId="{D65B424D-DC61-481E-87F4-A008B09E2B17}" type="pres">
      <dgm:prSet presAssocID="{FBA73E5D-72B4-48E4-8063-2DC4EAA53B0D}" presName="container" presStyleCnt="0">
        <dgm:presLayoutVars>
          <dgm:dir/>
          <dgm:resizeHandles val="exact"/>
        </dgm:presLayoutVars>
      </dgm:prSet>
      <dgm:spPr/>
    </dgm:pt>
    <dgm:pt modelId="{BAF12218-463A-4A10-9287-5E77A0222E3B}" type="pres">
      <dgm:prSet presAssocID="{7F99BA2E-7B1E-4ED3-95FF-9D4259D62B79}" presName="compNode" presStyleCnt="0"/>
      <dgm:spPr/>
    </dgm:pt>
    <dgm:pt modelId="{31476CD1-3958-4496-8769-AE89C550651E}" type="pres">
      <dgm:prSet presAssocID="{7F99BA2E-7B1E-4ED3-95FF-9D4259D62B79}" presName="iconBgRect" presStyleLbl="bgShp" presStyleIdx="0" presStyleCnt="4"/>
      <dgm:spPr>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dgm:spPr>
    </dgm:pt>
    <dgm:pt modelId="{D6F98B36-84AB-41CA-8AEC-58745FAC7AA6}" type="pres">
      <dgm:prSet presAssocID="{7F99BA2E-7B1E-4ED3-95FF-9D4259D62B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auge"/>
        </a:ext>
      </dgm:extLst>
    </dgm:pt>
    <dgm:pt modelId="{7D921CE9-ADEC-43E5-B12C-B9B0E0B27A8F}" type="pres">
      <dgm:prSet presAssocID="{7F99BA2E-7B1E-4ED3-95FF-9D4259D62B79}" presName="spaceRect" presStyleCnt="0"/>
      <dgm:spPr/>
    </dgm:pt>
    <dgm:pt modelId="{1D15EB0F-269D-4A2F-A998-F6C9108DA149}" type="pres">
      <dgm:prSet presAssocID="{7F99BA2E-7B1E-4ED3-95FF-9D4259D62B79}" presName="textRect" presStyleLbl="revTx" presStyleIdx="0" presStyleCnt="4">
        <dgm:presLayoutVars>
          <dgm:chMax val="1"/>
          <dgm:chPref val="1"/>
        </dgm:presLayoutVars>
      </dgm:prSet>
      <dgm:spPr/>
    </dgm:pt>
    <dgm:pt modelId="{BDEC4E1D-D458-4C0E-A506-0DD241C3404F}" type="pres">
      <dgm:prSet presAssocID="{A2A48883-3275-41D3-9A2B-ABA49E231303}" presName="sibTrans" presStyleLbl="sibTrans2D1" presStyleIdx="0" presStyleCnt="0"/>
      <dgm:spPr/>
    </dgm:pt>
    <dgm:pt modelId="{31EDAACE-1A8E-48E4-9D88-702E379BD8AE}" type="pres">
      <dgm:prSet presAssocID="{1696CB5D-0132-470A-BC07-96C97B99ABE3}" presName="compNode" presStyleCnt="0"/>
      <dgm:spPr/>
    </dgm:pt>
    <dgm:pt modelId="{1F6AD420-2809-44DB-93B5-AC6D89506AC4}" type="pres">
      <dgm:prSet presAssocID="{1696CB5D-0132-470A-BC07-96C97B99ABE3}" presName="iconBgRect" presStyleLbl="bgShp" presStyleIdx="1" presStyleCnt="4"/>
      <dgm:spPr>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dgm:spPr>
    </dgm:pt>
    <dgm:pt modelId="{520582CD-99D9-4CEF-B8DA-E6BF75B45CA8}" type="pres">
      <dgm:prSet presAssocID="{1696CB5D-0132-470A-BC07-96C97B99AB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D0A22BD9-22F8-4354-A49E-0E6EF448F2C0}" type="pres">
      <dgm:prSet presAssocID="{1696CB5D-0132-470A-BC07-96C97B99ABE3}" presName="spaceRect" presStyleCnt="0"/>
      <dgm:spPr/>
    </dgm:pt>
    <dgm:pt modelId="{7926B171-0B87-462E-8AB3-929AE87447C5}" type="pres">
      <dgm:prSet presAssocID="{1696CB5D-0132-470A-BC07-96C97B99ABE3}" presName="textRect" presStyleLbl="revTx" presStyleIdx="1" presStyleCnt="4">
        <dgm:presLayoutVars>
          <dgm:chMax val="1"/>
          <dgm:chPref val="1"/>
        </dgm:presLayoutVars>
      </dgm:prSet>
      <dgm:spPr/>
    </dgm:pt>
    <dgm:pt modelId="{6584B217-CC3A-4FC0-BEF6-CA48BA8D29C5}" type="pres">
      <dgm:prSet presAssocID="{432C1BB6-217A-4D12-ACE6-0251816D2AD6}" presName="sibTrans" presStyleLbl="sibTrans2D1" presStyleIdx="0" presStyleCnt="0"/>
      <dgm:spPr/>
    </dgm:pt>
    <dgm:pt modelId="{FB9AD748-39E1-4816-8D59-1DB15C00D504}" type="pres">
      <dgm:prSet presAssocID="{993354A1-4F27-40C5-A08F-744597600E23}" presName="compNode" presStyleCnt="0"/>
      <dgm:spPr/>
    </dgm:pt>
    <dgm:pt modelId="{E4E0D4C6-47F2-4C35-A34E-320AF7882EE0}" type="pres">
      <dgm:prSet presAssocID="{993354A1-4F27-40C5-A08F-744597600E23}" presName="iconBgRect" presStyleLbl="bgShp" presStyleIdx="2" presStyleCnt="4"/>
      <dgm:spPr>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dgm:spPr>
    </dgm:pt>
    <dgm:pt modelId="{6B56BD61-E4E8-4D15-9B91-C063150E553D}" type="pres">
      <dgm:prSet presAssocID="{993354A1-4F27-40C5-A08F-744597600E23}"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atistics"/>
        </a:ext>
      </dgm:extLst>
    </dgm:pt>
    <dgm:pt modelId="{E358759C-BC01-435E-A2EA-1BBBA873F1E3}" type="pres">
      <dgm:prSet presAssocID="{993354A1-4F27-40C5-A08F-744597600E23}" presName="spaceRect" presStyleCnt="0"/>
      <dgm:spPr/>
    </dgm:pt>
    <dgm:pt modelId="{06BF04F6-B921-4C38-AAD2-9CC8DA19A2BE}" type="pres">
      <dgm:prSet presAssocID="{993354A1-4F27-40C5-A08F-744597600E23}" presName="textRect" presStyleLbl="revTx" presStyleIdx="2" presStyleCnt="4">
        <dgm:presLayoutVars>
          <dgm:chMax val="1"/>
          <dgm:chPref val="1"/>
        </dgm:presLayoutVars>
      </dgm:prSet>
      <dgm:spPr/>
    </dgm:pt>
    <dgm:pt modelId="{6776F40D-53DC-46C8-A416-63CF552F4320}" type="pres">
      <dgm:prSet presAssocID="{0D9E20CF-5DDF-40EA-BA20-01B642C8CB4B}" presName="sibTrans" presStyleLbl="sibTrans2D1" presStyleIdx="0" presStyleCnt="0"/>
      <dgm:spPr/>
    </dgm:pt>
    <dgm:pt modelId="{AE270145-8FBD-4EB3-9D83-DB4030C04AAF}" type="pres">
      <dgm:prSet presAssocID="{2B946E88-D025-4806-A5C8-7000DB44BFE8}" presName="compNode" presStyleCnt="0"/>
      <dgm:spPr/>
    </dgm:pt>
    <dgm:pt modelId="{0EDF6E49-B756-4B55-90B6-74D9202A68F2}" type="pres">
      <dgm:prSet presAssocID="{2B946E88-D025-4806-A5C8-7000DB44BFE8}" presName="iconBgRect" presStyleLbl="bgShp" presStyleIdx="3" presStyleCnt="4"/>
      <dgm:spPr>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dgm:spPr>
    </dgm:pt>
    <dgm:pt modelId="{17C7E57D-0CA4-4F03-AE45-C6F48A44AB8A}" type="pres">
      <dgm:prSet presAssocID="{2B946E88-D025-4806-A5C8-7000DB44BFE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ophy"/>
        </a:ext>
      </dgm:extLst>
    </dgm:pt>
    <dgm:pt modelId="{2188E58A-3360-457A-88C8-2D27B81D69BA}" type="pres">
      <dgm:prSet presAssocID="{2B946E88-D025-4806-A5C8-7000DB44BFE8}" presName="spaceRect" presStyleCnt="0"/>
      <dgm:spPr/>
    </dgm:pt>
    <dgm:pt modelId="{C018E7F2-2C51-489C-88AB-A7B3FFA1AD79}" type="pres">
      <dgm:prSet presAssocID="{2B946E88-D025-4806-A5C8-7000DB44BFE8}" presName="textRect" presStyleLbl="revTx" presStyleIdx="3" presStyleCnt="4">
        <dgm:presLayoutVars>
          <dgm:chMax val="1"/>
          <dgm:chPref val="1"/>
        </dgm:presLayoutVars>
      </dgm:prSet>
      <dgm:spPr/>
    </dgm:pt>
  </dgm:ptLst>
  <dgm:cxnLst>
    <dgm:cxn modelId="{55224222-06A2-408D-95F3-1ECC600FAF6C}" srcId="{FBA73E5D-72B4-48E4-8063-2DC4EAA53B0D}" destId="{993354A1-4F27-40C5-A08F-744597600E23}" srcOrd="2" destOrd="0" parTransId="{B9DD3EAC-12AA-443C-8383-E73AD84746D4}" sibTransId="{0D9E20CF-5DDF-40EA-BA20-01B642C8CB4B}"/>
    <dgm:cxn modelId="{23B2E127-5CC5-45DF-A1A7-54D14089D93E}" type="presOf" srcId="{FBA73E5D-72B4-48E4-8063-2DC4EAA53B0D}" destId="{53A54A16-F5C3-4E30-A6BB-3D5436C9F827}" srcOrd="0" destOrd="0" presId="urn:microsoft.com/office/officeart/2018/2/layout/IconCircleList"/>
    <dgm:cxn modelId="{7031C42B-472B-4F60-A628-AD20CBD11BFC}" type="presOf" srcId="{0D9E20CF-5DDF-40EA-BA20-01B642C8CB4B}" destId="{6776F40D-53DC-46C8-A416-63CF552F4320}" srcOrd="0" destOrd="0" presId="urn:microsoft.com/office/officeart/2018/2/layout/IconCircleList"/>
    <dgm:cxn modelId="{17F4874F-DE45-4385-B636-48B2B2A92D2C}" type="presOf" srcId="{1696CB5D-0132-470A-BC07-96C97B99ABE3}" destId="{7926B171-0B87-462E-8AB3-929AE87447C5}" srcOrd="0" destOrd="0" presId="urn:microsoft.com/office/officeart/2018/2/layout/IconCircleList"/>
    <dgm:cxn modelId="{69AA2A59-25BD-45CE-A510-A6A3AAF0DC49}" type="presOf" srcId="{7F99BA2E-7B1E-4ED3-95FF-9D4259D62B79}" destId="{1D15EB0F-269D-4A2F-A998-F6C9108DA149}" srcOrd="0" destOrd="0" presId="urn:microsoft.com/office/officeart/2018/2/layout/IconCircleList"/>
    <dgm:cxn modelId="{34F28DA5-D750-4F1E-BC12-C09FE21B22C5}" srcId="{FBA73E5D-72B4-48E4-8063-2DC4EAA53B0D}" destId="{1696CB5D-0132-470A-BC07-96C97B99ABE3}" srcOrd="1" destOrd="0" parTransId="{7B1BEF6D-9A93-4B08-910C-50BC8D37A44A}" sibTransId="{432C1BB6-217A-4D12-ACE6-0251816D2AD6}"/>
    <dgm:cxn modelId="{C8B8F1AA-D898-46B6-BE79-450C54FC20FD}" type="presOf" srcId="{432C1BB6-217A-4D12-ACE6-0251816D2AD6}" destId="{6584B217-CC3A-4FC0-BEF6-CA48BA8D29C5}" srcOrd="0" destOrd="0" presId="urn:microsoft.com/office/officeart/2018/2/layout/IconCircleList"/>
    <dgm:cxn modelId="{A92718BD-61E6-433B-A3E2-87EB13575205}" type="presOf" srcId="{2B946E88-D025-4806-A5C8-7000DB44BFE8}" destId="{C018E7F2-2C51-489C-88AB-A7B3FFA1AD79}" srcOrd="0" destOrd="0" presId="urn:microsoft.com/office/officeart/2018/2/layout/IconCircleList"/>
    <dgm:cxn modelId="{BB191CD0-EF98-49E7-BAD3-43E7A9F54BC1}" type="presOf" srcId="{A2A48883-3275-41D3-9A2B-ABA49E231303}" destId="{BDEC4E1D-D458-4C0E-A506-0DD241C3404F}" srcOrd="0" destOrd="0" presId="urn:microsoft.com/office/officeart/2018/2/layout/IconCircleList"/>
    <dgm:cxn modelId="{FEFC23D3-EA63-4F99-8E20-CD51EC9D7536}" type="presOf" srcId="{993354A1-4F27-40C5-A08F-744597600E23}" destId="{06BF04F6-B921-4C38-AAD2-9CC8DA19A2BE}" srcOrd="0" destOrd="0" presId="urn:microsoft.com/office/officeart/2018/2/layout/IconCircleList"/>
    <dgm:cxn modelId="{796BA9E6-132A-4768-B3A9-21A0F251B635}" srcId="{FBA73E5D-72B4-48E4-8063-2DC4EAA53B0D}" destId="{2B946E88-D025-4806-A5C8-7000DB44BFE8}" srcOrd="3" destOrd="0" parTransId="{2B860846-9295-407D-8BB4-265C6A0D7F27}" sibTransId="{DCB8BF86-4DC4-443F-87B2-C53652991EA3}"/>
    <dgm:cxn modelId="{4F17E2FC-B9ED-4300-A28F-77E43D1E69F3}" srcId="{FBA73E5D-72B4-48E4-8063-2DC4EAA53B0D}" destId="{7F99BA2E-7B1E-4ED3-95FF-9D4259D62B79}" srcOrd="0" destOrd="0" parTransId="{34869728-54BD-49A5-95D2-E68733F92EE4}" sibTransId="{A2A48883-3275-41D3-9A2B-ABA49E231303}"/>
    <dgm:cxn modelId="{91396773-EBC2-4A5B-8123-492F60C60C18}" type="presParOf" srcId="{53A54A16-F5C3-4E30-A6BB-3D5436C9F827}" destId="{D65B424D-DC61-481E-87F4-A008B09E2B17}" srcOrd="0" destOrd="0" presId="urn:microsoft.com/office/officeart/2018/2/layout/IconCircleList"/>
    <dgm:cxn modelId="{7443F70B-4D0F-4BDA-805D-E06B5CF50AC0}" type="presParOf" srcId="{D65B424D-DC61-481E-87F4-A008B09E2B17}" destId="{BAF12218-463A-4A10-9287-5E77A0222E3B}" srcOrd="0" destOrd="0" presId="urn:microsoft.com/office/officeart/2018/2/layout/IconCircleList"/>
    <dgm:cxn modelId="{507528CB-F777-477D-BDE8-4B8ECECB3134}" type="presParOf" srcId="{BAF12218-463A-4A10-9287-5E77A0222E3B}" destId="{31476CD1-3958-4496-8769-AE89C550651E}" srcOrd="0" destOrd="0" presId="urn:microsoft.com/office/officeart/2018/2/layout/IconCircleList"/>
    <dgm:cxn modelId="{EB8CCA68-37C7-4AFF-A102-11A616E3F489}" type="presParOf" srcId="{BAF12218-463A-4A10-9287-5E77A0222E3B}" destId="{D6F98B36-84AB-41CA-8AEC-58745FAC7AA6}" srcOrd="1" destOrd="0" presId="urn:microsoft.com/office/officeart/2018/2/layout/IconCircleList"/>
    <dgm:cxn modelId="{026060E8-CA17-44C9-8DE3-6D33F190A9D6}" type="presParOf" srcId="{BAF12218-463A-4A10-9287-5E77A0222E3B}" destId="{7D921CE9-ADEC-43E5-B12C-B9B0E0B27A8F}" srcOrd="2" destOrd="0" presId="urn:microsoft.com/office/officeart/2018/2/layout/IconCircleList"/>
    <dgm:cxn modelId="{BF8994D7-7BF8-4F25-9303-2EDE2E6FA5DE}" type="presParOf" srcId="{BAF12218-463A-4A10-9287-5E77A0222E3B}" destId="{1D15EB0F-269D-4A2F-A998-F6C9108DA149}" srcOrd="3" destOrd="0" presId="urn:microsoft.com/office/officeart/2018/2/layout/IconCircleList"/>
    <dgm:cxn modelId="{8AF64C65-EE38-488E-960F-F7435F259B5F}" type="presParOf" srcId="{D65B424D-DC61-481E-87F4-A008B09E2B17}" destId="{BDEC4E1D-D458-4C0E-A506-0DD241C3404F}" srcOrd="1" destOrd="0" presId="urn:microsoft.com/office/officeart/2018/2/layout/IconCircleList"/>
    <dgm:cxn modelId="{F931FDC0-27F1-40BA-9265-76EF77CCB387}" type="presParOf" srcId="{D65B424D-DC61-481E-87F4-A008B09E2B17}" destId="{31EDAACE-1A8E-48E4-9D88-702E379BD8AE}" srcOrd="2" destOrd="0" presId="urn:microsoft.com/office/officeart/2018/2/layout/IconCircleList"/>
    <dgm:cxn modelId="{51B2C47B-3E71-4A50-A2E7-51033D998130}" type="presParOf" srcId="{31EDAACE-1A8E-48E4-9D88-702E379BD8AE}" destId="{1F6AD420-2809-44DB-93B5-AC6D89506AC4}" srcOrd="0" destOrd="0" presId="urn:microsoft.com/office/officeart/2018/2/layout/IconCircleList"/>
    <dgm:cxn modelId="{479070A4-2370-4271-A274-DFC088D002CB}" type="presParOf" srcId="{31EDAACE-1A8E-48E4-9D88-702E379BD8AE}" destId="{520582CD-99D9-4CEF-B8DA-E6BF75B45CA8}" srcOrd="1" destOrd="0" presId="urn:microsoft.com/office/officeart/2018/2/layout/IconCircleList"/>
    <dgm:cxn modelId="{BA6D6346-53C8-487D-9E51-296E4A4AE522}" type="presParOf" srcId="{31EDAACE-1A8E-48E4-9D88-702E379BD8AE}" destId="{D0A22BD9-22F8-4354-A49E-0E6EF448F2C0}" srcOrd="2" destOrd="0" presId="urn:microsoft.com/office/officeart/2018/2/layout/IconCircleList"/>
    <dgm:cxn modelId="{DF562903-C41B-4118-9344-F197EFD3A95A}" type="presParOf" srcId="{31EDAACE-1A8E-48E4-9D88-702E379BD8AE}" destId="{7926B171-0B87-462E-8AB3-929AE87447C5}" srcOrd="3" destOrd="0" presId="urn:microsoft.com/office/officeart/2018/2/layout/IconCircleList"/>
    <dgm:cxn modelId="{D40E23DD-34DB-4A1C-A256-7DC46124A310}" type="presParOf" srcId="{D65B424D-DC61-481E-87F4-A008B09E2B17}" destId="{6584B217-CC3A-4FC0-BEF6-CA48BA8D29C5}" srcOrd="3" destOrd="0" presId="urn:microsoft.com/office/officeart/2018/2/layout/IconCircleList"/>
    <dgm:cxn modelId="{40FCFA81-675A-4D57-BE4C-AB98095C14D5}" type="presParOf" srcId="{D65B424D-DC61-481E-87F4-A008B09E2B17}" destId="{FB9AD748-39E1-4816-8D59-1DB15C00D504}" srcOrd="4" destOrd="0" presId="urn:microsoft.com/office/officeart/2018/2/layout/IconCircleList"/>
    <dgm:cxn modelId="{EB8276F8-D49D-499F-A777-0EE8CD1B22C6}" type="presParOf" srcId="{FB9AD748-39E1-4816-8D59-1DB15C00D504}" destId="{E4E0D4C6-47F2-4C35-A34E-320AF7882EE0}" srcOrd="0" destOrd="0" presId="urn:microsoft.com/office/officeart/2018/2/layout/IconCircleList"/>
    <dgm:cxn modelId="{EBB24706-ABEF-40CD-B5E2-692AAE412291}" type="presParOf" srcId="{FB9AD748-39E1-4816-8D59-1DB15C00D504}" destId="{6B56BD61-E4E8-4D15-9B91-C063150E553D}" srcOrd="1" destOrd="0" presId="urn:microsoft.com/office/officeart/2018/2/layout/IconCircleList"/>
    <dgm:cxn modelId="{66FF67F9-2946-4439-9C3F-000128289F62}" type="presParOf" srcId="{FB9AD748-39E1-4816-8D59-1DB15C00D504}" destId="{E358759C-BC01-435E-A2EA-1BBBA873F1E3}" srcOrd="2" destOrd="0" presId="urn:microsoft.com/office/officeart/2018/2/layout/IconCircleList"/>
    <dgm:cxn modelId="{68FF89E8-F610-469E-9F3A-887BC2BF7307}" type="presParOf" srcId="{FB9AD748-39E1-4816-8D59-1DB15C00D504}" destId="{06BF04F6-B921-4C38-AAD2-9CC8DA19A2BE}" srcOrd="3" destOrd="0" presId="urn:microsoft.com/office/officeart/2018/2/layout/IconCircleList"/>
    <dgm:cxn modelId="{CD873CBC-290B-4023-B58F-A325AE41E46C}" type="presParOf" srcId="{D65B424D-DC61-481E-87F4-A008B09E2B17}" destId="{6776F40D-53DC-46C8-A416-63CF552F4320}" srcOrd="5" destOrd="0" presId="urn:microsoft.com/office/officeart/2018/2/layout/IconCircleList"/>
    <dgm:cxn modelId="{4A615BB7-71D8-4E38-85A4-D7062A72E35D}" type="presParOf" srcId="{D65B424D-DC61-481E-87F4-A008B09E2B17}" destId="{AE270145-8FBD-4EB3-9D83-DB4030C04AAF}" srcOrd="6" destOrd="0" presId="urn:microsoft.com/office/officeart/2018/2/layout/IconCircleList"/>
    <dgm:cxn modelId="{0B63B0B0-5722-463F-B983-962FBF87B39D}" type="presParOf" srcId="{AE270145-8FBD-4EB3-9D83-DB4030C04AAF}" destId="{0EDF6E49-B756-4B55-90B6-74D9202A68F2}" srcOrd="0" destOrd="0" presId="urn:microsoft.com/office/officeart/2018/2/layout/IconCircleList"/>
    <dgm:cxn modelId="{F2850A87-0CF3-4176-B970-0B107FB9BDB5}" type="presParOf" srcId="{AE270145-8FBD-4EB3-9D83-DB4030C04AAF}" destId="{17C7E57D-0CA4-4F03-AE45-C6F48A44AB8A}" srcOrd="1" destOrd="0" presId="urn:microsoft.com/office/officeart/2018/2/layout/IconCircleList"/>
    <dgm:cxn modelId="{66B31A15-92BD-43A6-BF6E-0315BD704D4E}" type="presParOf" srcId="{AE270145-8FBD-4EB3-9D83-DB4030C04AAF}" destId="{2188E58A-3360-457A-88C8-2D27B81D69BA}" srcOrd="2" destOrd="0" presId="urn:microsoft.com/office/officeart/2018/2/layout/IconCircleList"/>
    <dgm:cxn modelId="{1E6EFACC-6E22-4976-873F-97AD8BD33E91}" type="presParOf" srcId="{AE270145-8FBD-4EB3-9D83-DB4030C04AAF}" destId="{C018E7F2-2C51-489C-88AB-A7B3FFA1AD7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55C393-45E4-455F-A78D-0AC6B93BA22D}"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458B41E1-304C-4483-82D3-B02BB920525E}">
      <dgm:prSet/>
      <dgm:spPr/>
      <dgm:t>
        <a:bodyPr/>
        <a:lstStyle/>
        <a:p>
          <a:r>
            <a:rPr lang="en-IN" dirty="0"/>
            <a:t>1) The Random Forest Classifier is </a:t>
          </a:r>
          <a:r>
            <a:rPr lang="en-IN" b="1" dirty="0"/>
            <a:t>successful in detecting all the cancer patients. </a:t>
          </a:r>
          <a:endParaRPr lang="en-US" b="1" dirty="0"/>
        </a:p>
      </dgm:t>
    </dgm:pt>
    <dgm:pt modelId="{612D56E2-6CE7-4E26-9292-7DEECF79D5B3}" type="parTrans" cxnId="{05D93B4E-3A0B-4B2B-A8D0-B38019D1A1C3}">
      <dgm:prSet/>
      <dgm:spPr/>
      <dgm:t>
        <a:bodyPr/>
        <a:lstStyle/>
        <a:p>
          <a:endParaRPr lang="en-US"/>
        </a:p>
      </dgm:t>
    </dgm:pt>
    <dgm:pt modelId="{2C7CF8E0-A2F7-4A6C-ACFF-6308D71BD6F7}" type="sibTrans" cxnId="{05D93B4E-3A0B-4B2B-A8D0-B38019D1A1C3}">
      <dgm:prSet phldrT="01" phldr="0"/>
      <dgm:spPr/>
      <dgm:t>
        <a:bodyPr/>
        <a:lstStyle/>
        <a:p>
          <a:endParaRPr lang="en-US"/>
        </a:p>
      </dgm:t>
    </dgm:pt>
    <dgm:pt modelId="{4E3A4EFA-6ED6-426D-BEDC-9C7F483FC292}">
      <dgm:prSet/>
      <dgm:spPr/>
      <dgm:t>
        <a:bodyPr/>
        <a:lstStyle/>
        <a:p>
          <a:r>
            <a:rPr lang="en-IN" dirty="0"/>
            <a:t>2) The Random Forest Classifier is </a:t>
          </a:r>
          <a:r>
            <a:rPr lang="en-IN" b="1" dirty="0"/>
            <a:t>94% accurate in detecting patient who do not have cancer.</a:t>
          </a:r>
          <a:endParaRPr lang="en-US" b="1" dirty="0"/>
        </a:p>
      </dgm:t>
    </dgm:pt>
    <dgm:pt modelId="{E7582B8B-9447-40B0-862B-F19F0F093290}" type="parTrans" cxnId="{BA34A954-4DD5-448B-8358-F9912B75768F}">
      <dgm:prSet/>
      <dgm:spPr/>
      <dgm:t>
        <a:bodyPr/>
        <a:lstStyle/>
        <a:p>
          <a:endParaRPr lang="en-US"/>
        </a:p>
      </dgm:t>
    </dgm:pt>
    <dgm:pt modelId="{03C37A39-2757-490F-8227-34E300F6AACB}" type="sibTrans" cxnId="{BA34A954-4DD5-448B-8358-F9912B75768F}">
      <dgm:prSet phldrT="02" phldr="0"/>
      <dgm:spPr/>
      <dgm:t>
        <a:bodyPr/>
        <a:lstStyle/>
        <a:p>
          <a:endParaRPr lang="en-US"/>
        </a:p>
      </dgm:t>
    </dgm:pt>
    <dgm:pt modelId="{11575CA1-21C2-40D7-B13D-EFAD26609D3F}">
      <dgm:prSet/>
      <dgm:spPr/>
      <dgm:t>
        <a:bodyPr/>
        <a:lstStyle/>
        <a:p>
          <a:pPr algn="just"/>
          <a:r>
            <a:rPr lang="en-IN" dirty="0"/>
            <a:t>3) The features </a:t>
          </a:r>
          <a:r>
            <a:rPr lang="en-IN" b="1" dirty="0"/>
            <a:t>do not have normal distribution of the data </a:t>
          </a:r>
          <a:r>
            <a:rPr lang="en-IN" dirty="0"/>
            <a:t>and </a:t>
          </a:r>
          <a:r>
            <a:rPr lang="en-IN" b="1" dirty="0"/>
            <a:t>are highly co-related with each other</a:t>
          </a:r>
          <a:r>
            <a:rPr lang="en-IN" dirty="0"/>
            <a:t> that depicts, the more co-related the independent variables are, it results into better prediction of the cancer because intuitively the cell structures of an individual’s patient body are similar.</a:t>
          </a:r>
          <a:endParaRPr lang="en-US" dirty="0"/>
        </a:p>
      </dgm:t>
    </dgm:pt>
    <dgm:pt modelId="{9B50E1AD-4656-4666-9EDC-FECAC12F3FBC}" type="parTrans" cxnId="{5D5E2D94-D636-4944-BB37-3A602B856A6B}">
      <dgm:prSet/>
      <dgm:spPr/>
      <dgm:t>
        <a:bodyPr/>
        <a:lstStyle/>
        <a:p>
          <a:endParaRPr lang="en-US"/>
        </a:p>
      </dgm:t>
    </dgm:pt>
    <dgm:pt modelId="{70F7516E-7CB0-4A23-912E-41621858B8F2}" type="sibTrans" cxnId="{5D5E2D94-D636-4944-BB37-3A602B856A6B}">
      <dgm:prSet phldrT="03" phldr="0"/>
      <dgm:spPr/>
      <dgm:t>
        <a:bodyPr/>
        <a:lstStyle/>
        <a:p>
          <a:endParaRPr lang="en-US"/>
        </a:p>
      </dgm:t>
    </dgm:pt>
    <dgm:pt modelId="{93F3EB18-68AE-49BF-AF48-5F48850B5F78}" type="pres">
      <dgm:prSet presAssocID="{1C55C393-45E4-455F-A78D-0AC6B93BA22D}" presName="vert0" presStyleCnt="0">
        <dgm:presLayoutVars>
          <dgm:dir/>
          <dgm:animOne val="branch"/>
          <dgm:animLvl val="lvl"/>
        </dgm:presLayoutVars>
      </dgm:prSet>
      <dgm:spPr/>
    </dgm:pt>
    <dgm:pt modelId="{6E15089A-4474-4736-B00E-12DF45FD663D}" type="pres">
      <dgm:prSet presAssocID="{458B41E1-304C-4483-82D3-B02BB920525E}" presName="thickLine" presStyleLbl="alignNode1" presStyleIdx="0" presStyleCnt="3"/>
      <dgm:spPr/>
    </dgm:pt>
    <dgm:pt modelId="{55407106-2908-45CF-8F00-47C9B395B4EA}" type="pres">
      <dgm:prSet presAssocID="{458B41E1-304C-4483-82D3-B02BB920525E}" presName="horz1" presStyleCnt="0"/>
      <dgm:spPr/>
    </dgm:pt>
    <dgm:pt modelId="{D6CAC79B-DB22-4C32-8172-FC6273F4A138}" type="pres">
      <dgm:prSet presAssocID="{458B41E1-304C-4483-82D3-B02BB920525E}" presName="tx1" presStyleLbl="revTx" presStyleIdx="0" presStyleCnt="3"/>
      <dgm:spPr/>
    </dgm:pt>
    <dgm:pt modelId="{2C157105-E769-4CEB-82F7-B5D42D8120CC}" type="pres">
      <dgm:prSet presAssocID="{458B41E1-304C-4483-82D3-B02BB920525E}" presName="vert1" presStyleCnt="0"/>
      <dgm:spPr/>
    </dgm:pt>
    <dgm:pt modelId="{348D89DA-E1A6-488C-9C9A-CF814BE84D09}" type="pres">
      <dgm:prSet presAssocID="{4E3A4EFA-6ED6-426D-BEDC-9C7F483FC292}" presName="thickLine" presStyleLbl="alignNode1" presStyleIdx="1" presStyleCnt="3"/>
      <dgm:spPr/>
    </dgm:pt>
    <dgm:pt modelId="{5577C37F-FE9C-4F6E-B12F-1D97749C99AB}" type="pres">
      <dgm:prSet presAssocID="{4E3A4EFA-6ED6-426D-BEDC-9C7F483FC292}" presName="horz1" presStyleCnt="0"/>
      <dgm:spPr/>
    </dgm:pt>
    <dgm:pt modelId="{822C3B4D-84C6-45BB-81A8-C6E6FCA964A7}" type="pres">
      <dgm:prSet presAssocID="{4E3A4EFA-6ED6-426D-BEDC-9C7F483FC292}" presName="tx1" presStyleLbl="revTx" presStyleIdx="1" presStyleCnt="3" custScaleY="85707"/>
      <dgm:spPr/>
    </dgm:pt>
    <dgm:pt modelId="{820B1114-D980-4292-B9B1-C57EA67310D8}" type="pres">
      <dgm:prSet presAssocID="{4E3A4EFA-6ED6-426D-BEDC-9C7F483FC292}" presName="vert1" presStyleCnt="0"/>
      <dgm:spPr/>
    </dgm:pt>
    <dgm:pt modelId="{62A92A7B-B991-4933-8C0B-D0F9E2694065}" type="pres">
      <dgm:prSet presAssocID="{11575CA1-21C2-40D7-B13D-EFAD26609D3F}" presName="thickLine" presStyleLbl="alignNode1" presStyleIdx="2" presStyleCnt="3"/>
      <dgm:spPr/>
    </dgm:pt>
    <dgm:pt modelId="{12173144-0AAD-485F-AE23-8965A0FABCD2}" type="pres">
      <dgm:prSet presAssocID="{11575CA1-21C2-40D7-B13D-EFAD26609D3F}" presName="horz1" presStyleCnt="0"/>
      <dgm:spPr/>
    </dgm:pt>
    <dgm:pt modelId="{1F9C890A-5A09-4E66-BEFC-8C739FB5E0E9}" type="pres">
      <dgm:prSet presAssocID="{11575CA1-21C2-40D7-B13D-EFAD26609D3F}" presName="tx1" presStyleLbl="revTx" presStyleIdx="2" presStyleCnt="3" custScaleY="174345"/>
      <dgm:spPr/>
    </dgm:pt>
    <dgm:pt modelId="{97844C48-15FC-425D-B1AC-1A68A7536F40}" type="pres">
      <dgm:prSet presAssocID="{11575CA1-21C2-40D7-B13D-EFAD26609D3F}" presName="vert1" presStyleCnt="0"/>
      <dgm:spPr/>
    </dgm:pt>
  </dgm:ptLst>
  <dgm:cxnLst>
    <dgm:cxn modelId="{395B3F0C-BD82-4DFD-A52A-D1B5648798D8}" type="presOf" srcId="{1C55C393-45E4-455F-A78D-0AC6B93BA22D}" destId="{93F3EB18-68AE-49BF-AF48-5F48850B5F78}" srcOrd="0" destOrd="0" presId="urn:microsoft.com/office/officeart/2008/layout/LinedList"/>
    <dgm:cxn modelId="{845EA21B-9A3A-47C9-B268-5A4EAE503C9D}" type="presOf" srcId="{4E3A4EFA-6ED6-426D-BEDC-9C7F483FC292}" destId="{822C3B4D-84C6-45BB-81A8-C6E6FCA964A7}" srcOrd="0" destOrd="0" presId="urn:microsoft.com/office/officeart/2008/layout/LinedList"/>
    <dgm:cxn modelId="{73362A21-1EE5-4011-A59D-4C13E130BF73}" type="presOf" srcId="{458B41E1-304C-4483-82D3-B02BB920525E}" destId="{D6CAC79B-DB22-4C32-8172-FC6273F4A138}" srcOrd="0" destOrd="0" presId="urn:microsoft.com/office/officeart/2008/layout/LinedList"/>
    <dgm:cxn modelId="{05D93B4E-3A0B-4B2B-A8D0-B38019D1A1C3}" srcId="{1C55C393-45E4-455F-A78D-0AC6B93BA22D}" destId="{458B41E1-304C-4483-82D3-B02BB920525E}" srcOrd="0" destOrd="0" parTransId="{612D56E2-6CE7-4E26-9292-7DEECF79D5B3}" sibTransId="{2C7CF8E0-A2F7-4A6C-ACFF-6308D71BD6F7}"/>
    <dgm:cxn modelId="{BA34A954-4DD5-448B-8358-F9912B75768F}" srcId="{1C55C393-45E4-455F-A78D-0AC6B93BA22D}" destId="{4E3A4EFA-6ED6-426D-BEDC-9C7F483FC292}" srcOrd="1" destOrd="0" parTransId="{E7582B8B-9447-40B0-862B-F19F0F093290}" sibTransId="{03C37A39-2757-490F-8227-34E300F6AACB}"/>
    <dgm:cxn modelId="{5D5E2D94-D636-4944-BB37-3A602B856A6B}" srcId="{1C55C393-45E4-455F-A78D-0AC6B93BA22D}" destId="{11575CA1-21C2-40D7-B13D-EFAD26609D3F}" srcOrd="2" destOrd="0" parTransId="{9B50E1AD-4656-4666-9EDC-FECAC12F3FBC}" sibTransId="{70F7516E-7CB0-4A23-912E-41621858B8F2}"/>
    <dgm:cxn modelId="{3C79FEEF-0CDC-4D96-91EF-A9B5DB297ECF}" type="presOf" srcId="{11575CA1-21C2-40D7-B13D-EFAD26609D3F}" destId="{1F9C890A-5A09-4E66-BEFC-8C739FB5E0E9}" srcOrd="0" destOrd="0" presId="urn:microsoft.com/office/officeart/2008/layout/LinedList"/>
    <dgm:cxn modelId="{B2049D8A-6C12-462E-8C92-3A6D106F9795}" type="presParOf" srcId="{93F3EB18-68AE-49BF-AF48-5F48850B5F78}" destId="{6E15089A-4474-4736-B00E-12DF45FD663D}" srcOrd="0" destOrd="0" presId="urn:microsoft.com/office/officeart/2008/layout/LinedList"/>
    <dgm:cxn modelId="{A22E602B-5A1A-4203-8D88-A6733FFB2757}" type="presParOf" srcId="{93F3EB18-68AE-49BF-AF48-5F48850B5F78}" destId="{55407106-2908-45CF-8F00-47C9B395B4EA}" srcOrd="1" destOrd="0" presId="urn:microsoft.com/office/officeart/2008/layout/LinedList"/>
    <dgm:cxn modelId="{9AA08D89-A63D-4BF2-8B6B-5B2573CF1C97}" type="presParOf" srcId="{55407106-2908-45CF-8F00-47C9B395B4EA}" destId="{D6CAC79B-DB22-4C32-8172-FC6273F4A138}" srcOrd="0" destOrd="0" presId="urn:microsoft.com/office/officeart/2008/layout/LinedList"/>
    <dgm:cxn modelId="{1E3AB3F4-B449-4DFD-9CE6-45DC78DF84BB}" type="presParOf" srcId="{55407106-2908-45CF-8F00-47C9B395B4EA}" destId="{2C157105-E769-4CEB-82F7-B5D42D8120CC}" srcOrd="1" destOrd="0" presId="urn:microsoft.com/office/officeart/2008/layout/LinedList"/>
    <dgm:cxn modelId="{10C332E8-4070-4AA1-9C62-27B89D6E86B2}" type="presParOf" srcId="{93F3EB18-68AE-49BF-AF48-5F48850B5F78}" destId="{348D89DA-E1A6-488C-9C9A-CF814BE84D09}" srcOrd="2" destOrd="0" presId="urn:microsoft.com/office/officeart/2008/layout/LinedList"/>
    <dgm:cxn modelId="{799CA806-CA4F-4860-8821-CF32F5FD7923}" type="presParOf" srcId="{93F3EB18-68AE-49BF-AF48-5F48850B5F78}" destId="{5577C37F-FE9C-4F6E-B12F-1D97749C99AB}" srcOrd="3" destOrd="0" presId="urn:microsoft.com/office/officeart/2008/layout/LinedList"/>
    <dgm:cxn modelId="{5189B10F-5544-4FAE-A850-4432688536A6}" type="presParOf" srcId="{5577C37F-FE9C-4F6E-B12F-1D97749C99AB}" destId="{822C3B4D-84C6-45BB-81A8-C6E6FCA964A7}" srcOrd="0" destOrd="0" presId="urn:microsoft.com/office/officeart/2008/layout/LinedList"/>
    <dgm:cxn modelId="{02ED2A33-A6F8-446E-B21C-40657174E98C}" type="presParOf" srcId="{5577C37F-FE9C-4F6E-B12F-1D97749C99AB}" destId="{820B1114-D980-4292-B9B1-C57EA67310D8}" srcOrd="1" destOrd="0" presId="urn:microsoft.com/office/officeart/2008/layout/LinedList"/>
    <dgm:cxn modelId="{A1C905E5-B33B-4C6F-AC58-68D2EC3018DA}" type="presParOf" srcId="{93F3EB18-68AE-49BF-AF48-5F48850B5F78}" destId="{62A92A7B-B991-4933-8C0B-D0F9E2694065}" srcOrd="4" destOrd="0" presId="urn:microsoft.com/office/officeart/2008/layout/LinedList"/>
    <dgm:cxn modelId="{548E0FB3-6826-40AF-9F77-B87A445A4397}" type="presParOf" srcId="{93F3EB18-68AE-49BF-AF48-5F48850B5F78}" destId="{12173144-0AAD-485F-AE23-8965A0FABCD2}" srcOrd="5" destOrd="0" presId="urn:microsoft.com/office/officeart/2008/layout/LinedList"/>
    <dgm:cxn modelId="{32922442-65E9-4881-B44D-D329ECAD816A}" type="presParOf" srcId="{12173144-0AAD-485F-AE23-8965A0FABCD2}" destId="{1F9C890A-5A09-4E66-BEFC-8C739FB5E0E9}" srcOrd="0" destOrd="0" presId="urn:microsoft.com/office/officeart/2008/layout/LinedList"/>
    <dgm:cxn modelId="{6F62323D-4231-4357-A774-DC6FDE10689C}" type="presParOf" srcId="{12173144-0AAD-485F-AE23-8965A0FABCD2}" destId="{97844C48-15FC-425D-B1AC-1A68A7536F40}"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FDAF21-96EF-4C01-A62F-886B88B647A4}"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0EB5FDE-D81B-4A9C-8BCF-B6B9574AA273}">
      <dgm:prSet custT="1"/>
      <dgm:spPr/>
      <dgm:t>
        <a:bodyPr/>
        <a:lstStyle/>
        <a:p>
          <a:pPr algn="just"/>
          <a:r>
            <a:rPr lang="en-IN" sz="2000" dirty="0"/>
            <a:t>Would the model give better prediction if more data of the patient is collected?</a:t>
          </a:r>
          <a:endParaRPr lang="en-US" sz="2000" dirty="0"/>
        </a:p>
      </dgm:t>
    </dgm:pt>
    <dgm:pt modelId="{8C95D114-631E-48FF-BEC0-25E3C530D143}" type="parTrans" cxnId="{83AD03DA-0CCC-4ACC-90BE-2F5820606391}">
      <dgm:prSet/>
      <dgm:spPr/>
      <dgm:t>
        <a:bodyPr/>
        <a:lstStyle/>
        <a:p>
          <a:endParaRPr lang="en-US"/>
        </a:p>
      </dgm:t>
    </dgm:pt>
    <dgm:pt modelId="{336D053C-02A6-4217-98A3-272A984C1C54}" type="sibTrans" cxnId="{83AD03DA-0CCC-4ACC-90BE-2F5820606391}">
      <dgm:prSet/>
      <dgm:spPr/>
      <dgm:t>
        <a:bodyPr/>
        <a:lstStyle/>
        <a:p>
          <a:endParaRPr lang="en-US"/>
        </a:p>
      </dgm:t>
    </dgm:pt>
    <dgm:pt modelId="{2AB0E807-E75B-415E-BAB6-88779EFAB6FD}">
      <dgm:prSet custT="1"/>
      <dgm:spPr/>
      <dgm:t>
        <a:bodyPr/>
        <a:lstStyle/>
        <a:p>
          <a:pPr algn="just"/>
          <a:r>
            <a:rPr lang="en-IN" sz="2000" dirty="0"/>
            <a:t>Does there any machine learning model that gives 100% accuracy?</a:t>
          </a:r>
          <a:endParaRPr lang="en-US" sz="2000" dirty="0"/>
        </a:p>
      </dgm:t>
    </dgm:pt>
    <dgm:pt modelId="{17A77BBC-B65A-4FEE-9386-B2C897BEE8AB}" type="parTrans" cxnId="{AC86DDF1-9E2C-46DE-9639-BDF90221B76F}">
      <dgm:prSet/>
      <dgm:spPr/>
      <dgm:t>
        <a:bodyPr/>
        <a:lstStyle/>
        <a:p>
          <a:endParaRPr lang="en-US"/>
        </a:p>
      </dgm:t>
    </dgm:pt>
    <dgm:pt modelId="{6973470E-AABE-40BB-818E-7A291C6B5FE1}" type="sibTrans" cxnId="{AC86DDF1-9E2C-46DE-9639-BDF90221B76F}">
      <dgm:prSet/>
      <dgm:spPr/>
      <dgm:t>
        <a:bodyPr/>
        <a:lstStyle/>
        <a:p>
          <a:endParaRPr lang="en-US"/>
        </a:p>
      </dgm:t>
    </dgm:pt>
    <dgm:pt modelId="{0DF943E6-8113-4257-AC78-BE15A06871E3}">
      <dgm:prSet custT="1"/>
      <dgm:spPr/>
      <dgm:t>
        <a:bodyPr/>
        <a:lstStyle/>
        <a:p>
          <a:pPr algn="just"/>
          <a:r>
            <a:rPr lang="en-IN" sz="2000" dirty="0"/>
            <a:t>Does not removing the outliers in this project is considered as an advantage, but would the model performs better if similar kind of data is collected?</a:t>
          </a:r>
          <a:endParaRPr lang="en-US" sz="2000" dirty="0"/>
        </a:p>
      </dgm:t>
    </dgm:pt>
    <dgm:pt modelId="{9B2D58A4-0A2F-49E1-846B-C2B6F80D533A}" type="parTrans" cxnId="{155E8C95-0B3A-499B-9556-020FBAA24D46}">
      <dgm:prSet/>
      <dgm:spPr/>
      <dgm:t>
        <a:bodyPr/>
        <a:lstStyle/>
        <a:p>
          <a:endParaRPr lang="en-US"/>
        </a:p>
      </dgm:t>
    </dgm:pt>
    <dgm:pt modelId="{49A1E9B7-4C8C-4C19-9EAF-97A61A634A86}" type="sibTrans" cxnId="{155E8C95-0B3A-499B-9556-020FBAA24D46}">
      <dgm:prSet/>
      <dgm:spPr/>
      <dgm:t>
        <a:bodyPr/>
        <a:lstStyle/>
        <a:p>
          <a:endParaRPr lang="en-US"/>
        </a:p>
      </dgm:t>
    </dgm:pt>
    <dgm:pt modelId="{B4B2B4DE-D7C5-4058-8477-6A782E3F05A6}">
      <dgm:prSet/>
      <dgm:spPr/>
      <dgm:t>
        <a:bodyPr/>
        <a:lstStyle/>
        <a:p>
          <a:pPr algn="just"/>
          <a:r>
            <a:rPr lang="en-IN" dirty="0"/>
            <a:t>Does the model helping the Princess Margret Hospital to make the informed decisions in detecting the cancer?</a:t>
          </a:r>
          <a:endParaRPr lang="en-US" dirty="0"/>
        </a:p>
      </dgm:t>
    </dgm:pt>
    <dgm:pt modelId="{8D5AC8E6-F6F9-43ED-A036-42152F2A1F9B}" type="parTrans" cxnId="{DFDE3AFE-1624-4035-89E1-F0468C04285F}">
      <dgm:prSet/>
      <dgm:spPr/>
      <dgm:t>
        <a:bodyPr/>
        <a:lstStyle/>
        <a:p>
          <a:endParaRPr lang="en-US"/>
        </a:p>
      </dgm:t>
    </dgm:pt>
    <dgm:pt modelId="{1D8EF970-A851-49CA-AEDA-3797F4568B99}" type="sibTrans" cxnId="{DFDE3AFE-1624-4035-89E1-F0468C04285F}">
      <dgm:prSet/>
      <dgm:spPr/>
      <dgm:t>
        <a:bodyPr/>
        <a:lstStyle/>
        <a:p>
          <a:endParaRPr lang="en-US"/>
        </a:p>
      </dgm:t>
    </dgm:pt>
    <dgm:pt modelId="{07156095-076F-414A-ABF0-20C833719C1D}" type="pres">
      <dgm:prSet presAssocID="{C0FDAF21-96EF-4C01-A62F-886B88B647A4}" presName="root" presStyleCnt="0">
        <dgm:presLayoutVars>
          <dgm:dir/>
          <dgm:resizeHandles val="exact"/>
        </dgm:presLayoutVars>
      </dgm:prSet>
      <dgm:spPr/>
    </dgm:pt>
    <dgm:pt modelId="{51B9FE8C-3E40-46CC-8264-0E1EDE625FC5}" type="pres">
      <dgm:prSet presAssocID="{00EB5FDE-D81B-4A9C-8BCF-B6B9574AA273}" presName="compNode" presStyleCnt="0"/>
      <dgm:spPr/>
    </dgm:pt>
    <dgm:pt modelId="{F7E9088C-7502-47DC-AE75-F97E4C6A6A07}" type="pres">
      <dgm:prSet presAssocID="{00EB5FDE-D81B-4A9C-8BCF-B6B9574AA273}" presName="bgRect" presStyleLbl="bgShp" presStyleIdx="0" presStyleCnt="4"/>
      <dgm:spPr/>
    </dgm:pt>
    <dgm:pt modelId="{5F6BA3DF-DA05-41E1-A43C-40E960CD0C8D}" type="pres">
      <dgm:prSet presAssocID="{00EB5FDE-D81B-4A9C-8BCF-B6B9574AA27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F2DEB74C-2C45-4839-B836-40A4659DE84B}" type="pres">
      <dgm:prSet presAssocID="{00EB5FDE-D81B-4A9C-8BCF-B6B9574AA273}" presName="spaceRect" presStyleCnt="0"/>
      <dgm:spPr/>
    </dgm:pt>
    <dgm:pt modelId="{387F249E-2378-460F-8532-A06FBC92F6C6}" type="pres">
      <dgm:prSet presAssocID="{00EB5FDE-D81B-4A9C-8BCF-B6B9574AA273}" presName="parTx" presStyleLbl="revTx" presStyleIdx="0" presStyleCnt="4">
        <dgm:presLayoutVars>
          <dgm:chMax val="0"/>
          <dgm:chPref val="0"/>
        </dgm:presLayoutVars>
      </dgm:prSet>
      <dgm:spPr/>
    </dgm:pt>
    <dgm:pt modelId="{155ED2FE-575D-4A7B-901F-10B45115C1FB}" type="pres">
      <dgm:prSet presAssocID="{336D053C-02A6-4217-98A3-272A984C1C54}" presName="sibTrans" presStyleCnt="0"/>
      <dgm:spPr/>
    </dgm:pt>
    <dgm:pt modelId="{A60F6256-BFDE-4E90-A4C2-CA6BF2A296B4}" type="pres">
      <dgm:prSet presAssocID="{2AB0E807-E75B-415E-BAB6-88779EFAB6FD}" presName="compNode" presStyleCnt="0"/>
      <dgm:spPr/>
    </dgm:pt>
    <dgm:pt modelId="{CCD39719-E40A-40E6-8094-873D5108CB36}" type="pres">
      <dgm:prSet presAssocID="{2AB0E807-E75B-415E-BAB6-88779EFAB6FD}" presName="bgRect" presStyleLbl="bgShp" presStyleIdx="1" presStyleCnt="4"/>
      <dgm:spPr/>
    </dgm:pt>
    <dgm:pt modelId="{FC1AEB2B-7D49-415D-995F-B0AF4AC18AE3}" type="pres">
      <dgm:prSet presAssocID="{2AB0E807-E75B-415E-BAB6-88779EFAB6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7CA4F65-06C5-47F7-8D40-795F9FF19130}" type="pres">
      <dgm:prSet presAssocID="{2AB0E807-E75B-415E-BAB6-88779EFAB6FD}" presName="spaceRect" presStyleCnt="0"/>
      <dgm:spPr/>
    </dgm:pt>
    <dgm:pt modelId="{15F0D1E9-81ED-4B07-84F1-701E398ED6E6}" type="pres">
      <dgm:prSet presAssocID="{2AB0E807-E75B-415E-BAB6-88779EFAB6FD}" presName="parTx" presStyleLbl="revTx" presStyleIdx="1" presStyleCnt="4">
        <dgm:presLayoutVars>
          <dgm:chMax val="0"/>
          <dgm:chPref val="0"/>
        </dgm:presLayoutVars>
      </dgm:prSet>
      <dgm:spPr/>
    </dgm:pt>
    <dgm:pt modelId="{C1333A92-1759-4E0F-863E-05E16E2AD37A}" type="pres">
      <dgm:prSet presAssocID="{6973470E-AABE-40BB-818E-7A291C6B5FE1}" presName="sibTrans" presStyleCnt="0"/>
      <dgm:spPr/>
    </dgm:pt>
    <dgm:pt modelId="{76324FE6-FEA9-49D0-9432-11D3EF35B128}" type="pres">
      <dgm:prSet presAssocID="{0DF943E6-8113-4257-AC78-BE15A06871E3}" presName="compNode" presStyleCnt="0"/>
      <dgm:spPr/>
    </dgm:pt>
    <dgm:pt modelId="{D797BD5B-BED9-441E-8F92-1A2107817C5E}" type="pres">
      <dgm:prSet presAssocID="{0DF943E6-8113-4257-AC78-BE15A06871E3}" presName="bgRect" presStyleLbl="bgShp" presStyleIdx="2" presStyleCnt="4" custLinFactNeighborX="503" custLinFactNeighborY="823"/>
      <dgm:spPr/>
    </dgm:pt>
    <dgm:pt modelId="{68D0E3C4-A65F-4809-84F0-17D2C1358C1C}" type="pres">
      <dgm:prSet presAssocID="{0DF943E6-8113-4257-AC78-BE15A06871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EC47220-A931-4015-A4DF-74C1ED654529}" type="pres">
      <dgm:prSet presAssocID="{0DF943E6-8113-4257-AC78-BE15A06871E3}" presName="spaceRect" presStyleCnt="0"/>
      <dgm:spPr/>
    </dgm:pt>
    <dgm:pt modelId="{182E41A6-553A-4A91-A1B5-3B13BA33EE3D}" type="pres">
      <dgm:prSet presAssocID="{0DF943E6-8113-4257-AC78-BE15A06871E3}" presName="parTx" presStyleLbl="revTx" presStyleIdx="2" presStyleCnt="4" custScaleX="100000">
        <dgm:presLayoutVars>
          <dgm:chMax val="0"/>
          <dgm:chPref val="0"/>
        </dgm:presLayoutVars>
      </dgm:prSet>
      <dgm:spPr/>
    </dgm:pt>
    <dgm:pt modelId="{19700643-E896-45CB-85C2-7F4AFEC32319}" type="pres">
      <dgm:prSet presAssocID="{49A1E9B7-4C8C-4C19-9EAF-97A61A634A86}" presName="sibTrans" presStyleCnt="0"/>
      <dgm:spPr/>
    </dgm:pt>
    <dgm:pt modelId="{B3DE1DC2-305D-4DA9-95C3-57E7033EC093}" type="pres">
      <dgm:prSet presAssocID="{B4B2B4DE-D7C5-4058-8477-6A782E3F05A6}" presName="compNode" presStyleCnt="0"/>
      <dgm:spPr/>
    </dgm:pt>
    <dgm:pt modelId="{E3617A29-3909-405F-A347-E9E70481D47F}" type="pres">
      <dgm:prSet presAssocID="{B4B2B4DE-D7C5-4058-8477-6A782E3F05A6}" presName="bgRect" presStyleLbl="bgShp" presStyleIdx="3" presStyleCnt="4"/>
      <dgm:spPr/>
    </dgm:pt>
    <dgm:pt modelId="{DFE2F2D7-7D16-409A-A705-166BB397100C}" type="pres">
      <dgm:prSet presAssocID="{B4B2B4DE-D7C5-4058-8477-6A782E3F05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spital"/>
        </a:ext>
      </dgm:extLst>
    </dgm:pt>
    <dgm:pt modelId="{6A5458FD-79F4-4F57-AA6A-775F8B0D9DD1}" type="pres">
      <dgm:prSet presAssocID="{B4B2B4DE-D7C5-4058-8477-6A782E3F05A6}" presName="spaceRect" presStyleCnt="0"/>
      <dgm:spPr/>
    </dgm:pt>
    <dgm:pt modelId="{09BA001F-E7BE-4EDB-BC41-7A2AC6F7705A}" type="pres">
      <dgm:prSet presAssocID="{B4B2B4DE-D7C5-4058-8477-6A782E3F05A6}" presName="parTx" presStyleLbl="revTx" presStyleIdx="3" presStyleCnt="4">
        <dgm:presLayoutVars>
          <dgm:chMax val="0"/>
          <dgm:chPref val="0"/>
        </dgm:presLayoutVars>
      </dgm:prSet>
      <dgm:spPr/>
    </dgm:pt>
  </dgm:ptLst>
  <dgm:cxnLst>
    <dgm:cxn modelId="{ACFDF14F-73EF-496C-A609-C1D361B0E397}" type="presOf" srcId="{2AB0E807-E75B-415E-BAB6-88779EFAB6FD}" destId="{15F0D1E9-81ED-4B07-84F1-701E398ED6E6}" srcOrd="0" destOrd="0" presId="urn:microsoft.com/office/officeart/2018/2/layout/IconVerticalSolidList"/>
    <dgm:cxn modelId="{CCE8497A-4921-4F6D-B23A-CCFA9DD47767}" type="presOf" srcId="{B4B2B4DE-D7C5-4058-8477-6A782E3F05A6}" destId="{09BA001F-E7BE-4EDB-BC41-7A2AC6F7705A}" srcOrd="0" destOrd="0" presId="urn:microsoft.com/office/officeart/2018/2/layout/IconVerticalSolidList"/>
    <dgm:cxn modelId="{D25C7D80-B197-4913-9927-674F85331793}" type="presOf" srcId="{C0FDAF21-96EF-4C01-A62F-886B88B647A4}" destId="{07156095-076F-414A-ABF0-20C833719C1D}" srcOrd="0" destOrd="0" presId="urn:microsoft.com/office/officeart/2018/2/layout/IconVerticalSolidList"/>
    <dgm:cxn modelId="{155E8C95-0B3A-499B-9556-020FBAA24D46}" srcId="{C0FDAF21-96EF-4C01-A62F-886B88B647A4}" destId="{0DF943E6-8113-4257-AC78-BE15A06871E3}" srcOrd="2" destOrd="0" parTransId="{9B2D58A4-0A2F-49E1-846B-C2B6F80D533A}" sibTransId="{49A1E9B7-4C8C-4C19-9EAF-97A61A634A86}"/>
    <dgm:cxn modelId="{1E9E10B0-4085-4136-872A-DFE71F07F4D2}" type="presOf" srcId="{0DF943E6-8113-4257-AC78-BE15A06871E3}" destId="{182E41A6-553A-4A91-A1B5-3B13BA33EE3D}" srcOrd="0" destOrd="0" presId="urn:microsoft.com/office/officeart/2018/2/layout/IconVerticalSolidList"/>
    <dgm:cxn modelId="{83AD03DA-0CCC-4ACC-90BE-2F5820606391}" srcId="{C0FDAF21-96EF-4C01-A62F-886B88B647A4}" destId="{00EB5FDE-D81B-4A9C-8BCF-B6B9574AA273}" srcOrd="0" destOrd="0" parTransId="{8C95D114-631E-48FF-BEC0-25E3C530D143}" sibTransId="{336D053C-02A6-4217-98A3-272A984C1C54}"/>
    <dgm:cxn modelId="{3E3E99DB-689A-4CA9-B812-FE0A30A4D794}" type="presOf" srcId="{00EB5FDE-D81B-4A9C-8BCF-B6B9574AA273}" destId="{387F249E-2378-460F-8532-A06FBC92F6C6}" srcOrd="0" destOrd="0" presId="urn:microsoft.com/office/officeart/2018/2/layout/IconVerticalSolidList"/>
    <dgm:cxn modelId="{AC86DDF1-9E2C-46DE-9639-BDF90221B76F}" srcId="{C0FDAF21-96EF-4C01-A62F-886B88B647A4}" destId="{2AB0E807-E75B-415E-BAB6-88779EFAB6FD}" srcOrd="1" destOrd="0" parTransId="{17A77BBC-B65A-4FEE-9386-B2C897BEE8AB}" sibTransId="{6973470E-AABE-40BB-818E-7A291C6B5FE1}"/>
    <dgm:cxn modelId="{DFDE3AFE-1624-4035-89E1-F0468C04285F}" srcId="{C0FDAF21-96EF-4C01-A62F-886B88B647A4}" destId="{B4B2B4DE-D7C5-4058-8477-6A782E3F05A6}" srcOrd="3" destOrd="0" parTransId="{8D5AC8E6-F6F9-43ED-A036-42152F2A1F9B}" sibTransId="{1D8EF970-A851-49CA-AEDA-3797F4568B99}"/>
    <dgm:cxn modelId="{A5CD8F78-1B6C-4CC2-8EFA-B326B40C5FA4}" type="presParOf" srcId="{07156095-076F-414A-ABF0-20C833719C1D}" destId="{51B9FE8C-3E40-46CC-8264-0E1EDE625FC5}" srcOrd="0" destOrd="0" presId="urn:microsoft.com/office/officeart/2018/2/layout/IconVerticalSolidList"/>
    <dgm:cxn modelId="{8820401E-B875-40DF-A6BF-85C4289C2AD3}" type="presParOf" srcId="{51B9FE8C-3E40-46CC-8264-0E1EDE625FC5}" destId="{F7E9088C-7502-47DC-AE75-F97E4C6A6A07}" srcOrd="0" destOrd="0" presId="urn:microsoft.com/office/officeart/2018/2/layout/IconVerticalSolidList"/>
    <dgm:cxn modelId="{F7E83A85-CB13-4B16-8A68-CEED0660FBF3}" type="presParOf" srcId="{51B9FE8C-3E40-46CC-8264-0E1EDE625FC5}" destId="{5F6BA3DF-DA05-41E1-A43C-40E960CD0C8D}" srcOrd="1" destOrd="0" presId="urn:microsoft.com/office/officeart/2018/2/layout/IconVerticalSolidList"/>
    <dgm:cxn modelId="{B7BBA6FC-A1A1-4F85-A5D7-AC6F2F5A4980}" type="presParOf" srcId="{51B9FE8C-3E40-46CC-8264-0E1EDE625FC5}" destId="{F2DEB74C-2C45-4839-B836-40A4659DE84B}" srcOrd="2" destOrd="0" presId="urn:microsoft.com/office/officeart/2018/2/layout/IconVerticalSolidList"/>
    <dgm:cxn modelId="{D618660D-5F02-4588-A9FE-F0415D8FCA33}" type="presParOf" srcId="{51B9FE8C-3E40-46CC-8264-0E1EDE625FC5}" destId="{387F249E-2378-460F-8532-A06FBC92F6C6}" srcOrd="3" destOrd="0" presId="urn:microsoft.com/office/officeart/2018/2/layout/IconVerticalSolidList"/>
    <dgm:cxn modelId="{40C26199-C21A-4B78-B5DD-6D524D18F27C}" type="presParOf" srcId="{07156095-076F-414A-ABF0-20C833719C1D}" destId="{155ED2FE-575D-4A7B-901F-10B45115C1FB}" srcOrd="1" destOrd="0" presId="urn:microsoft.com/office/officeart/2018/2/layout/IconVerticalSolidList"/>
    <dgm:cxn modelId="{1B958411-C8CF-49E9-BACA-8C0BFF2808F1}" type="presParOf" srcId="{07156095-076F-414A-ABF0-20C833719C1D}" destId="{A60F6256-BFDE-4E90-A4C2-CA6BF2A296B4}" srcOrd="2" destOrd="0" presId="urn:microsoft.com/office/officeart/2018/2/layout/IconVerticalSolidList"/>
    <dgm:cxn modelId="{DF6EA1C5-D016-4938-B1B7-D175C7E327E1}" type="presParOf" srcId="{A60F6256-BFDE-4E90-A4C2-CA6BF2A296B4}" destId="{CCD39719-E40A-40E6-8094-873D5108CB36}" srcOrd="0" destOrd="0" presId="urn:microsoft.com/office/officeart/2018/2/layout/IconVerticalSolidList"/>
    <dgm:cxn modelId="{24FD7FA0-980A-4434-9EF6-844B489FDBF5}" type="presParOf" srcId="{A60F6256-BFDE-4E90-A4C2-CA6BF2A296B4}" destId="{FC1AEB2B-7D49-415D-995F-B0AF4AC18AE3}" srcOrd="1" destOrd="0" presId="urn:microsoft.com/office/officeart/2018/2/layout/IconVerticalSolidList"/>
    <dgm:cxn modelId="{F8B7EBE5-2F02-44E8-9D2A-8AA56593A963}" type="presParOf" srcId="{A60F6256-BFDE-4E90-A4C2-CA6BF2A296B4}" destId="{47CA4F65-06C5-47F7-8D40-795F9FF19130}" srcOrd="2" destOrd="0" presId="urn:microsoft.com/office/officeart/2018/2/layout/IconVerticalSolidList"/>
    <dgm:cxn modelId="{4F8FEE22-7C41-4DC2-89BD-5B5DB7394313}" type="presParOf" srcId="{A60F6256-BFDE-4E90-A4C2-CA6BF2A296B4}" destId="{15F0D1E9-81ED-4B07-84F1-701E398ED6E6}" srcOrd="3" destOrd="0" presId="urn:microsoft.com/office/officeart/2018/2/layout/IconVerticalSolidList"/>
    <dgm:cxn modelId="{10137626-7C74-4880-99A4-8A7C8DDA2542}" type="presParOf" srcId="{07156095-076F-414A-ABF0-20C833719C1D}" destId="{C1333A92-1759-4E0F-863E-05E16E2AD37A}" srcOrd="3" destOrd="0" presId="urn:microsoft.com/office/officeart/2018/2/layout/IconVerticalSolidList"/>
    <dgm:cxn modelId="{EFC016EE-9376-4B2A-90E7-9F5168B238CA}" type="presParOf" srcId="{07156095-076F-414A-ABF0-20C833719C1D}" destId="{76324FE6-FEA9-49D0-9432-11D3EF35B128}" srcOrd="4" destOrd="0" presId="urn:microsoft.com/office/officeart/2018/2/layout/IconVerticalSolidList"/>
    <dgm:cxn modelId="{AFC2BE93-002D-45B7-8ECD-4EC2C4C05FD9}" type="presParOf" srcId="{76324FE6-FEA9-49D0-9432-11D3EF35B128}" destId="{D797BD5B-BED9-441E-8F92-1A2107817C5E}" srcOrd="0" destOrd="0" presId="urn:microsoft.com/office/officeart/2018/2/layout/IconVerticalSolidList"/>
    <dgm:cxn modelId="{8C71CC40-8FE7-4E59-BE56-70BFA77F0E61}" type="presParOf" srcId="{76324FE6-FEA9-49D0-9432-11D3EF35B128}" destId="{68D0E3C4-A65F-4809-84F0-17D2C1358C1C}" srcOrd="1" destOrd="0" presId="urn:microsoft.com/office/officeart/2018/2/layout/IconVerticalSolidList"/>
    <dgm:cxn modelId="{8BCAB89A-2BE9-4ED6-B1E9-B69037014A9C}" type="presParOf" srcId="{76324FE6-FEA9-49D0-9432-11D3EF35B128}" destId="{8EC47220-A931-4015-A4DF-74C1ED654529}" srcOrd="2" destOrd="0" presId="urn:microsoft.com/office/officeart/2018/2/layout/IconVerticalSolidList"/>
    <dgm:cxn modelId="{1C5E4D4F-C43D-4BC8-91E6-CA40C5E12DB6}" type="presParOf" srcId="{76324FE6-FEA9-49D0-9432-11D3EF35B128}" destId="{182E41A6-553A-4A91-A1B5-3B13BA33EE3D}" srcOrd="3" destOrd="0" presId="urn:microsoft.com/office/officeart/2018/2/layout/IconVerticalSolidList"/>
    <dgm:cxn modelId="{48FA3ABA-35DF-4A96-92D0-90592F0B00E5}" type="presParOf" srcId="{07156095-076F-414A-ABF0-20C833719C1D}" destId="{19700643-E896-45CB-85C2-7F4AFEC32319}" srcOrd="5" destOrd="0" presId="urn:microsoft.com/office/officeart/2018/2/layout/IconVerticalSolidList"/>
    <dgm:cxn modelId="{F7B200BF-AFB7-4E86-B54C-9A1740D80CA1}" type="presParOf" srcId="{07156095-076F-414A-ABF0-20C833719C1D}" destId="{B3DE1DC2-305D-4DA9-95C3-57E7033EC093}" srcOrd="6" destOrd="0" presId="urn:microsoft.com/office/officeart/2018/2/layout/IconVerticalSolidList"/>
    <dgm:cxn modelId="{859F8867-6258-4B31-A4BC-CB9CA5969CCF}" type="presParOf" srcId="{B3DE1DC2-305D-4DA9-95C3-57E7033EC093}" destId="{E3617A29-3909-405F-A347-E9E70481D47F}" srcOrd="0" destOrd="0" presId="urn:microsoft.com/office/officeart/2018/2/layout/IconVerticalSolidList"/>
    <dgm:cxn modelId="{0C0F87FE-29CD-4765-9CCE-006B50C7767C}" type="presParOf" srcId="{B3DE1DC2-305D-4DA9-95C3-57E7033EC093}" destId="{DFE2F2D7-7D16-409A-A705-166BB397100C}" srcOrd="1" destOrd="0" presId="urn:microsoft.com/office/officeart/2018/2/layout/IconVerticalSolidList"/>
    <dgm:cxn modelId="{300386B1-BB00-4752-898A-06B1102544D9}" type="presParOf" srcId="{B3DE1DC2-305D-4DA9-95C3-57E7033EC093}" destId="{6A5458FD-79F4-4F57-AA6A-775F8B0D9DD1}" srcOrd="2" destOrd="0" presId="urn:microsoft.com/office/officeart/2018/2/layout/IconVerticalSolidList"/>
    <dgm:cxn modelId="{055A12A0-B9F8-4C1D-9AE7-1A67A26FB980}" type="presParOf" srcId="{B3DE1DC2-305D-4DA9-95C3-57E7033EC093}" destId="{09BA001F-E7BE-4EDB-BC41-7A2AC6F7705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D2874-E0B4-4163-9470-2FFC6338A0FC}">
      <dsp:nvSpPr>
        <dsp:cNvPr id="0" name=""/>
        <dsp:cNvSpPr/>
      </dsp:nvSpPr>
      <dsp:spPr>
        <a:xfrm>
          <a:off x="1235" y="285268"/>
          <a:ext cx="4335809" cy="2753239"/>
        </a:xfrm>
        <a:prstGeom prst="roundRect">
          <a:avLst>
            <a:gd name="adj" fmla="val 10000"/>
          </a:avLst>
        </a:prstGeom>
        <a:solidFill>
          <a:srgbClr val="00690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B5BD4-3075-467D-90F1-746A99AB8697}">
      <dsp:nvSpPr>
        <dsp:cNvPr id="0" name=""/>
        <dsp:cNvSpPr/>
      </dsp:nvSpPr>
      <dsp:spPr>
        <a:xfrm>
          <a:off x="482991" y="742937"/>
          <a:ext cx="4335809" cy="2753239"/>
        </a:xfrm>
        <a:prstGeom prst="roundRect">
          <a:avLst>
            <a:gd name="adj" fmla="val 10000"/>
          </a:avLst>
        </a:prstGeom>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The purpose of this project is to develop the solution for Princess Margret Hospital to identify whether the patient has stage 1 cancer or not. </a:t>
          </a:r>
          <a:endParaRPr lang="en-US" sz="2800" kern="1200" dirty="0"/>
        </a:p>
      </dsp:txBody>
      <dsp:txXfrm>
        <a:off x="563631" y="823577"/>
        <a:ext cx="4174529" cy="2591959"/>
      </dsp:txXfrm>
    </dsp:sp>
    <dsp:sp modelId="{B872643C-5F1B-4FB5-A944-AB257134CFEC}">
      <dsp:nvSpPr>
        <dsp:cNvPr id="0" name=""/>
        <dsp:cNvSpPr/>
      </dsp:nvSpPr>
      <dsp:spPr>
        <a:xfrm>
          <a:off x="5300558" y="285268"/>
          <a:ext cx="4335809" cy="2753239"/>
        </a:xfrm>
        <a:prstGeom prst="roundRect">
          <a:avLst>
            <a:gd name="adj" fmla="val 10000"/>
          </a:avLst>
        </a:prstGeom>
        <a:solidFill>
          <a:srgbClr val="00690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5D61B9-0278-4B70-917C-F0F814924F6F}">
      <dsp:nvSpPr>
        <dsp:cNvPr id="0" name=""/>
        <dsp:cNvSpPr/>
      </dsp:nvSpPr>
      <dsp:spPr>
        <a:xfrm>
          <a:off x="5782314" y="742937"/>
          <a:ext cx="4335809" cy="2753239"/>
        </a:xfrm>
        <a:prstGeom prst="roundRect">
          <a:avLst>
            <a:gd name="adj" fmla="val 10000"/>
          </a:avLst>
        </a:prstGeom>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The objective of this project is to alert the patient at potential cancer risk so that they can start recovering at early stage of the cancer. </a:t>
          </a:r>
          <a:endParaRPr lang="en-US" sz="2800" kern="1200" dirty="0"/>
        </a:p>
      </dsp:txBody>
      <dsp:txXfrm>
        <a:off x="5862954" y="823577"/>
        <a:ext cx="4174529" cy="2591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5089A-4474-4736-B00E-12DF45FD663D}">
      <dsp:nvSpPr>
        <dsp:cNvPr id="0" name=""/>
        <dsp:cNvSpPr/>
      </dsp:nvSpPr>
      <dsp:spPr>
        <a:xfrm>
          <a:off x="0" y="2125"/>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CAC79B-DB22-4C32-8172-FC6273F4A138}">
      <dsp:nvSpPr>
        <dsp:cNvPr id="0" name=""/>
        <dsp:cNvSpPr/>
      </dsp:nvSpPr>
      <dsp:spPr>
        <a:xfrm>
          <a:off x="0" y="2125"/>
          <a:ext cx="105156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1" kern="1200" dirty="0"/>
            <a:t>1) To identify patient who has stage 1 cancer: </a:t>
          </a:r>
          <a:r>
            <a:rPr lang="en-IN" sz="2600" kern="1200" dirty="0"/>
            <a:t>The solution developed should detect all the patient with cancer as misclassification of this patient is not tolerated at any cost because the patient might lose their life.</a:t>
          </a:r>
          <a:endParaRPr lang="en-US" sz="2600" kern="1200" dirty="0"/>
        </a:p>
      </dsp:txBody>
      <dsp:txXfrm>
        <a:off x="0" y="2125"/>
        <a:ext cx="10515600" cy="1449431"/>
      </dsp:txXfrm>
    </dsp:sp>
    <dsp:sp modelId="{348D89DA-E1A6-488C-9C9A-CF814BE84D09}">
      <dsp:nvSpPr>
        <dsp:cNvPr id="0" name=""/>
        <dsp:cNvSpPr/>
      </dsp:nvSpPr>
      <dsp:spPr>
        <a:xfrm>
          <a:off x="0" y="1451556"/>
          <a:ext cx="10515600" cy="0"/>
        </a:xfrm>
        <a:prstGeom prst="line">
          <a:avLst/>
        </a:prstGeom>
        <a:solidFill>
          <a:schemeClr val="accent5">
            <a:hueOff val="553124"/>
            <a:satOff val="6280"/>
            <a:lumOff val="5686"/>
            <a:alphaOff val="0"/>
          </a:schemeClr>
        </a:solidFill>
        <a:ln w="12700" cap="flat" cmpd="sng" algn="ctr">
          <a:solidFill>
            <a:schemeClr val="accent5">
              <a:hueOff val="553124"/>
              <a:satOff val="6280"/>
              <a:lumOff val="56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2C3B4D-84C6-45BB-81A8-C6E6FCA964A7}">
      <dsp:nvSpPr>
        <dsp:cNvPr id="0" name=""/>
        <dsp:cNvSpPr/>
      </dsp:nvSpPr>
      <dsp:spPr>
        <a:xfrm>
          <a:off x="0" y="1451556"/>
          <a:ext cx="105156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1" kern="1200" dirty="0"/>
            <a:t>2) To identify patient who do not have cancer: </a:t>
          </a:r>
          <a:r>
            <a:rPr lang="en-IN" sz="2600" kern="1200" dirty="0"/>
            <a:t>It is also very important to detect these patients because they should not get wrong treatment which is not required.</a:t>
          </a:r>
          <a:endParaRPr lang="en-US" sz="2600" kern="1200" dirty="0"/>
        </a:p>
      </dsp:txBody>
      <dsp:txXfrm>
        <a:off x="0" y="1451556"/>
        <a:ext cx="10515600" cy="1449431"/>
      </dsp:txXfrm>
    </dsp:sp>
    <dsp:sp modelId="{62A92A7B-B991-4933-8C0B-D0F9E2694065}">
      <dsp:nvSpPr>
        <dsp:cNvPr id="0" name=""/>
        <dsp:cNvSpPr/>
      </dsp:nvSpPr>
      <dsp:spPr>
        <a:xfrm>
          <a:off x="0" y="2900987"/>
          <a:ext cx="10515600" cy="0"/>
        </a:xfrm>
        <a:prstGeom prst="line">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C890A-5A09-4E66-BEFC-8C739FB5E0E9}">
      <dsp:nvSpPr>
        <dsp:cNvPr id="0" name=""/>
        <dsp:cNvSpPr/>
      </dsp:nvSpPr>
      <dsp:spPr>
        <a:xfrm>
          <a:off x="0" y="2900987"/>
          <a:ext cx="105156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IN" sz="2600" b="1" kern="1200" dirty="0"/>
            <a:t>3) To understand the key factors that affect the cancer: </a:t>
          </a:r>
          <a:r>
            <a:rPr lang="en-IN" sz="2600" kern="1200" dirty="0"/>
            <a:t>It helps to know the characteristics of the features that led cancer in the patient. So, it is necessary to understand the dataset thoroughly.</a:t>
          </a:r>
          <a:endParaRPr lang="en-US" sz="2600" kern="1200" dirty="0"/>
        </a:p>
      </dsp:txBody>
      <dsp:txXfrm>
        <a:off x="0" y="2900987"/>
        <a:ext cx="10515600" cy="14494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AF55B-C93F-4E4A-AB05-941F48F75E50}">
      <dsp:nvSpPr>
        <dsp:cNvPr id="0" name=""/>
        <dsp:cNvSpPr/>
      </dsp:nvSpPr>
      <dsp:spPr>
        <a:xfrm>
          <a:off x="0" y="349118"/>
          <a:ext cx="10515600" cy="1559250"/>
        </a:xfrm>
        <a:prstGeom prst="rect">
          <a:avLst/>
        </a:prstGeom>
        <a:solidFill>
          <a:schemeClr val="bg1">
            <a:lumMod val="95000"/>
            <a:alpha val="90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The dataset is valid and come from the reliable source</a:t>
          </a:r>
          <a:endParaRPr lang="en-US" sz="2000" kern="1200" dirty="0"/>
        </a:p>
        <a:p>
          <a:pPr marL="228600" lvl="1" indent="-228600" algn="l" defTabSz="889000">
            <a:lnSpc>
              <a:spcPct val="90000"/>
            </a:lnSpc>
            <a:spcBef>
              <a:spcPct val="0"/>
            </a:spcBef>
            <a:spcAft>
              <a:spcPct val="15000"/>
            </a:spcAft>
            <a:buChar char="•"/>
          </a:pPr>
          <a:r>
            <a:rPr lang="en-IN" sz="2000" kern="1200" dirty="0"/>
            <a:t>The dataset provided is legible and comprehensible</a:t>
          </a:r>
          <a:endParaRPr lang="en-US" sz="2000" kern="1200" dirty="0"/>
        </a:p>
        <a:p>
          <a:pPr marL="228600" lvl="1" indent="-228600" algn="l" defTabSz="889000">
            <a:lnSpc>
              <a:spcPct val="90000"/>
            </a:lnSpc>
            <a:spcBef>
              <a:spcPct val="0"/>
            </a:spcBef>
            <a:spcAft>
              <a:spcPct val="15000"/>
            </a:spcAft>
            <a:buChar char="•"/>
          </a:pPr>
          <a:r>
            <a:rPr lang="en-IN" sz="2000" kern="1200" dirty="0"/>
            <a:t>All independent variables in the dataset are useful to predict the outcome variable</a:t>
          </a:r>
          <a:endParaRPr lang="en-US" sz="2000" kern="1200" dirty="0"/>
        </a:p>
      </dsp:txBody>
      <dsp:txXfrm>
        <a:off x="0" y="349118"/>
        <a:ext cx="10515600" cy="1559250"/>
      </dsp:txXfrm>
    </dsp:sp>
    <dsp:sp modelId="{A19DBBC0-5381-4A27-8247-1F0493A77F90}">
      <dsp:nvSpPr>
        <dsp:cNvPr id="0" name=""/>
        <dsp:cNvSpPr/>
      </dsp:nvSpPr>
      <dsp:spPr>
        <a:xfrm>
          <a:off x="525780" y="24398"/>
          <a:ext cx="7360920" cy="649440"/>
        </a:xfrm>
        <a:prstGeom prst="roundRect">
          <a:avLst/>
        </a:prstGeom>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IN" sz="2200" kern="1200" dirty="0">
              <a:solidFill>
                <a:schemeClr val="tx1"/>
              </a:solidFill>
            </a:rPr>
            <a:t>Assumptions:</a:t>
          </a:r>
          <a:endParaRPr lang="en-US" sz="2200" kern="1200" dirty="0">
            <a:solidFill>
              <a:schemeClr val="tx1"/>
            </a:solidFill>
          </a:endParaRPr>
        </a:p>
      </dsp:txBody>
      <dsp:txXfrm>
        <a:off x="557483" y="56101"/>
        <a:ext cx="7297514" cy="586034"/>
      </dsp:txXfrm>
    </dsp:sp>
    <dsp:sp modelId="{2101A4A1-83C1-4545-AB95-39FA5BBA3B9F}">
      <dsp:nvSpPr>
        <dsp:cNvPr id="0" name=""/>
        <dsp:cNvSpPr/>
      </dsp:nvSpPr>
      <dsp:spPr>
        <a:xfrm>
          <a:off x="0" y="2351889"/>
          <a:ext cx="10515600" cy="1975050"/>
        </a:xfrm>
        <a:prstGeom prst="rect">
          <a:avLst/>
        </a:prstGeom>
        <a:solidFill>
          <a:schemeClr val="bg1">
            <a:lumMod val="95000"/>
            <a:alpha val="90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56464" numCol="1" spcCol="1270" anchor="t" anchorCtr="0">
          <a:noAutofit/>
        </a:bodyPr>
        <a:lstStyle/>
        <a:p>
          <a:pPr marL="228600" lvl="1" indent="-228600" algn="l" defTabSz="977900">
            <a:lnSpc>
              <a:spcPct val="90000"/>
            </a:lnSpc>
            <a:spcBef>
              <a:spcPct val="0"/>
            </a:spcBef>
            <a:spcAft>
              <a:spcPct val="15000"/>
            </a:spcAft>
            <a:buChar char="•"/>
          </a:pPr>
          <a:r>
            <a:rPr lang="en-IN" sz="2200" kern="1200"/>
            <a:t>The additional data cannot be added in the dataset</a:t>
          </a:r>
          <a:endParaRPr lang="en-US" sz="2200" kern="1200"/>
        </a:p>
        <a:p>
          <a:pPr marL="228600" lvl="1" indent="-228600" algn="l" defTabSz="977900">
            <a:lnSpc>
              <a:spcPct val="90000"/>
            </a:lnSpc>
            <a:spcBef>
              <a:spcPct val="0"/>
            </a:spcBef>
            <a:spcAft>
              <a:spcPct val="15000"/>
            </a:spcAft>
            <a:buChar char="•"/>
          </a:pPr>
          <a:r>
            <a:rPr lang="en-IN" sz="2200" kern="1200"/>
            <a:t>The additional feature or attribute cannot be added in the dataset</a:t>
          </a:r>
          <a:endParaRPr lang="en-US" sz="2200" kern="1200"/>
        </a:p>
        <a:p>
          <a:pPr marL="228600" lvl="1" indent="-228600" algn="l" defTabSz="977900">
            <a:lnSpc>
              <a:spcPct val="90000"/>
            </a:lnSpc>
            <a:spcBef>
              <a:spcPct val="0"/>
            </a:spcBef>
            <a:spcAft>
              <a:spcPct val="15000"/>
            </a:spcAft>
            <a:buChar char="•"/>
          </a:pPr>
          <a:r>
            <a:rPr lang="en-IN" sz="2200" kern="1200"/>
            <a:t>All the independent variables are cell structures which is highly corelated because it is coming from the same body</a:t>
          </a:r>
          <a:endParaRPr lang="en-US" sz="2200" kern="1200"/>
        </a:p>
      </dsp:txBody>
      <dsp:txXfrm>
        <a:off x="0" y="2351889"/>
        <a:ext cx="10515600" cy="1975050"/>
      </dsp:txXfrm>
    </dsp:sp>
    <dsp:sp modelId="{DC38B35D-0F8B-46DF-8309-FDB0F1247428}">
      <dsp:nvSpPr>
        <dsp:cNvPr id="0" name=""/>
        <dsp:cNvSpPr/>
      </dsp:nvSpPr>
      <dsp:spPr>
        <a:xfrm>
          <a:off x="525780" y="2027168"/>
          <a:ext cx="7360920" cy="649440"/>
        </a:xfrm>
        <a:prstGeom prst="roundRect">
          <a:avLst/>
        </a:prstGeo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IN" sz="2200" kern="1200" dirty="0">
              <a:solidFill>
                <a:schemeClr val="tx1"/>
              </a:solidFill>
            </a:rPr>
            <a:t>Constraints:</a:t>
          </a:r>
          <a:endParaRPr lang="en-US" sz="2200" kern="1200" dirty="0">
            <a:solidFill>
              <a:schemeClr val="tx1"/>
            </a:solidFill>
          </a:endParaRPr>
        </a:p>
      </dsp:txBody>
      <dsp:txXfrm>
        <a:off x="557483" y="2058871"/>
        <a:ext cx="729751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2F25B-8EF6-41C6-82A2-877E4BD439B2}">
      <dsp:nvSpPr>
        <dsp:cNvPr id="0" name=""/>
        <dsp:cNvSpPr/>
      </dsp:nvSpPr>
      <dsp:spPr>
        <a:xfrm>
          <a:off x="0" y="0"/>
          <a:ext cx="8097012" cy="783240"/>
        </a:xfrm>
        <a:prstGeom prst="roundRect">
          <a:avLst>
            <a:gd name="adj" fmla="val 10000"/>
          </a:avLst>
        </a:prstGeom>
        <a:gradFill flip="none" rotWithShape="0">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From the calculation of the basic statistics, it was found that distribution of the variables are right skewed or left skewed.</a:t>
          </a:r>
          <a:endParaRPr lang="en-US" sz="2000" kern="1200" dirty="0">
            <a:solidFill>
              <a:schemeClr val="tx1"/>
            </a:solidFill>
          </a:endParaRPr>
        </a:p>
      </dsp:txBody>
      <dsp:txXfrm>
        <a:off x="22940" y="22940"/>
        <a:ext cx="7160195" cy="737360"/>
      </dsp:txXfrm>
    </dsp:sp>
    <dsp:sp modelId="{BC02000B-0C2F-4C0C-B8CC-3A2C18562EF1}">
      <dsp:nvSpPr>
        <dsp:cNvPr id="0" name=""/>
        <dsp:cNvSpPr/>
      </dsp:nvSpPr>
      <dsp:spPr>
        <a:xfrm>
          <a:off x="604647" y="892024"/>
          <a:ext cx="8097012" cy="783240"/>
        </a:xfrm>
        <a:prstGeom prst="roundRect">
          <a:avLst>
            <a:gd name="adj" fmla="val 10000"/>
          </a:avLst>
        </a:prstGeo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solidFill>
                <a:schemeClr val="tx1"/>
              </a:solidFill>
            </a:rPr>
            <a:t>There are only 0.6% of the missing value in the dataset which is removed.</a:t>
          </a:r>
          <a:endParaRPr lang="en-US" sz="1900" kern="1200" dirty="0">
            <a:solidFill>
              <a:schemeClr val="tx1"/>
            </a:solidFill>
          </a:endParaRPr>
        </a:p>
      </dsp:txBody>
      <dsp:txXfrm>
        <a:off x="627587" y="914964"/>
        <a:ext cx="6937378" cy="737360"/>
      </dsp:txXfrm>
    </dsp:sp>
    <dsp:sp modelId="{96E3CC80-A92C-4F33-B11F-C8B5D8D969F0}">
      <dsp:nvSpPr>
        <dsp:cNvPr id="0" name=""/>
        <dsp:cNvSpPr/>
      </dsp:nvSpPr>
      <dsp:spPr>
        <a:xfrm>
          <a:off x="1209293" y="1784048"/>
          <a:ext cx="8097012" cy="783240"/>
        </a:xfrm>
        <a:prstGeom prst="roundRect">
          <a:avLst>
            <a:gd name="adj" fmla="val 10000"/>
          </a:avLst>
        </a:prstGeom>
        <a:gradFill flip="none" rotWithShape="0">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solidFill>
                <a:schemeClr val="tx1"/>
              </a:solidFill>
            </a:rPr>
            <a:t>Correlation of the features is analysed with the graphs and it is found that most of the variables have more than 90% correlation.</a:t>
          </a:r>
          <a:endParaRPr lang="en-US" sz="1900" kern="1200" dirty="0">
            <a:solidFill>
              <a:schemeClr val="tx1"/>
            </a:solidFill>
          </a:endParaRPr>
        </a:p>
      </dsp:txBody>
      <dsp:txXfrm>
        <a:off x="1232233" y="1806988"/>
        <a:ext cx="6937378" cy="737360"/>
      </dsp:txXfrm>
    </dsp:sp>
    <dsp:sp modelId="{2826050F-12B1-4235-A14F-9661A93B2135}">
      <dsp:nvSpPr>
        <dsp:cNvPr id="0" name=""/>
        <dsp:cNvSpPr/>
      </dsp:nvSpPr>
      <dsp:spPr>
        <a:xfrm>
          <a:off x="1813940" y="2676072"/>
          <a:ext cx="8097012" cy="783240"/>
        </a:xfrm>
        <a:prstGeom prst="roundRect">
          <a:avLst>
            <a:gd name="adj" fmla="val 10000"/>
          </a:avLst>
        </a:prstGeom>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solidFill>
                <a:schemeClr val="tx1"/>
              </a:solidFill>
            </a:rPr>
            <a:t>From the target variable class, it is analysed that the ratio of patient who have cancer and not have cancer is 2:1.</a:t>
          </a:r>
          <a:endParaRPr lang="en-US" sz="1900" kern="1200" dirty="0">
            <a:solidFill>
              <a:schemeClr val="tx1"/>
            </a:solidFill>
          </a:endParaRPr>
        </a:p>
      </dsp:txBody>
      <dsp:txXfrm>
        <a:off x="1836880" y="2699012"/>
        <a:ext cx="6937378" cy="737360"/>
      </dsp:txXfrm>
    </dsp:sp>
    <dsp:sp modelId="{3B3B5A49-5891-4B6E-A2B1-0BBA538367AC}">
      <dsp:nvSpPr>
        <dsp:cNvPr id="0" name=""/>
        <dsp:cNvSpPr/>
      </dsp:nvSpPr>
      <dsp:spPr>
        <a:xfrm>
          <a:off x="2418587" y="3568097"/>
          <a:ext cx="8097012" cy="783240"/>
        </a:xfrm>
        <a:prstGeom prst="roundRect">
          <a:avLst>
            <a:gd name="adj" fmla="val 10000"/>
          </a:avLst>
        </a:prstGeom>
        <a:gradFill flip="none" rotWithShape="0">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solidFill>
                <a:schemeClr val="tx1"/>
              </a:solidFill>
            </a:rPr>
            <a:t>There are 120 outliers detected in the dataset, but as it is the original data of the patient, the outliers are not removed in this project.</a:t>
          </a:r>
          <a:endParaRPr lang="en-US" sz="1900" kern="1200" dirty="0">
            <a:solidFill>
              <a:schemeClr val="tx1"/>
            </a:solidFill>
          </a:endParaRPr>
        </a:p>
      </dsp:txBody>
      <dsp:txXfrm>
        <a:off x="2441527" y="3591037"/>
        <a:ext cx="6937378" cy="737360"/>
      </dsp:txXfrm>
    </dsp:sp>
    <dsp:sp modelId="{9708C296-14C6-4E05-931B-2DE026F80359}">
      <dsp:nvSpPr>
        <dsp:cNvPr id="0" name=""/>
        <dsp:cNvSpPr/>
      </dsp:nvSpPr>
      <dsp:spPr>
        <a:xfrm>
          <a:off x="7587905" y="572200"/>
          <a:ext cx="509106" cy="509106"/>
        </a:xfrm>
        <a:prstGeom prst="downArrow">
          <a:avLst>
            <a:gd name="adj1" fmla="val 55000"/>
            <a:gd name="adj2" fmla="val 45000"/>
          </a:avLst>
        </a:prstGeom>
        <a:solidFill>
          <a:schemeClr val="bg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5E478CE7-E29C-4952-9AE4-6586624BB4A1}">
      <dsp:nvSpPr>
        <dsp:cNvPr id="0" name=""/>
        <dsp:cNvSpPr/>
      </dsp:nvSpPr>
      <dsp:spPr>
        <a:xfrm>
          <a:off x="8192552" y="1464225"/>
          <a:ext cx="509106" cy="509106"/>
        </a:xfrm>
        <a:prstGeom prst="downArrow">
          <a:avLst>
            <a:gd name="adj1" fmla="val 55000"/>
            <a:gd name="adj2" fmla="val 45000"/>
          </a:avLst>
        </a:prstGeom>
        <a:solidFill>
          <a:schemeClr val="bg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60BE062D-6095-4EB7-8519-B4972B0A0028}">
      <dsp:nvSpPr>
        <dsp:cNvPr id="0" name=""/>
        <dsp:cNvSpPr/>
      </dsp:nvSpPr>
      <dsp:spPr>
        <a:xfrm>
          <a:off x="8797199" y="2343195"/>
          <a:ext cx="509106" cy="509106"/>
        </a:xfrm>
        <a:prstGeom prst="downArrow">
          <a:avLst>
            <a:gd name="adj1" fmla="val 55000"/>
            <a:gd name="adj2" fmla="val 45000"/>
          </a:avLst>
        </a:prstGeom>
        <a:solidFill>
          <a:schemeClr val="bg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467A45F8-D537-431C-9B56-5F5C095570E0}">
      <dsp:nvSpPr>
        <dsp:cNvPr id="0" name=""/>
        <dsp:cNvSpPr/>
      </dsp:nvSpPr>
      <dsp:spPr>
        <a:xfrm>
          <a:off x="9401846" y="3243922"/>
          <a:ext cx="509106" cy="509106"/>
        </a:xfrm>
        <a:prstGeom prst="downArrow">
          <a:avLst>
            <a:gd name="adj1" fmla="val 55000"/>
            <a:gd name="adj2" fmla="val 45000"/>
          </a:avLst>
        </a:prstGeom>
        <a:solidFill>
          <a:schemeClr val="bg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A615D-E867-4623-A0AC-B687C11FBA2E}">
      <dsp:nvSpPr>
        <dsp:cNvPr id="0" name=""/>
        <dsp:cNvSpPr/>
      </dsp:nvSpPr>
      <dsp:spPr>
        <a:xfrm>
          <a:off x="0" y="718"/>
          <a:ext cx="6513603" cy="1681139"/>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615D531E-9D15-469B-AB58-694E16C3CF69}">
      <dsp:nvSpPr>
        <dsp:cNvPr id="0" name=""/>
        <dsp:cNvSpPr/>
      </dsp:nvSpPr>
      <dsp:spPr>
        <a:xfrm>
          <a:off x="508544" y="378974"/>
          <a:ext cx="924626" cy="9246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D50F32-F26A-4EE9-9EF2-DB6827FD7822}">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just" defTabSz="1111250">
            <a:lnSpc>
              <a:spcPct val="100000"/>
            </a:lnSpc>
            <a:spcBef>
              <a:spcPct val="0"/>
            </a:spcBef>
            <a:spcAft>
              <a:spcPct val="35000"/>
            </a:spcAft>
            <a:buNone/>
          </a:pPr>
          <a:r>
            <a:rPr lang="en-IN" sz="2500" kern="1200" dirty="0"/>
            <a:t>Dataset is not balanced.</a:t>
          </a:r>
          <a:endParaRPr lang="en-US" sz="2500" kern="1200" dirty="0"/>
        </a:p>
      </dsp:txBody>
      <dsp:txXfrm>
        <a:off x="1941716" y="718"/>
        <a:ext cx="4571887" cy="1681139"/>
      </dsp:txXfrm>
    </dsp:sp>
    <dsp:sp modelId="{10C3BC61-0EB6-418A-BC24-48B2D185EC19}">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6ABD3-F009-4B19-BC5F-CF9EA0E6606B}">
      <dsp:nvSpPr>
        <dsp:cNvPr id="0" name=""/>
        <dsp:cNvSpPr/>
      </dsp:nvSpPr>
      <dsp:spPr>
        <a:xfrm>
          <a:off x="508544" y="2480399"/>
          <a:ext cx="924626" cy="92462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2C6FA5-FB9B-4D9D-94B0-C4AF3F7A0BC1}">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IN" sz="2500" kern="1200" dirty="0"/>
            <a:t>Dataset is not normally distributed.</a:t>
          </a:r>
          <a:endParaRPr lang="en-US" sz="2500" kern="1200" dirty="0"/>
        </a:p>
      </dsp:txBody>
      <dsp:txXfrm>
        <a:off x="1941716" y="2102143"/>
        <a:ext cx="4571887" cy="1681139"/>
      </dsp:txXfrm>
    </dsp:sp>
    <dsp:sp modelId="{9D47F4F8-A8F7-4B83-8114-EDD811EF7345}">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78DA1B-9987-4B00-8E32-F34B6D09F5B9}">
      <dsp:nvSpPr>
        <dsp:cNvPr id="0" name=""/>
        <dsp:cNvSpPr/>
      </dsp:nvSpPr>
      <dsp:spPr>
        <a:xfrm>
          <a:off x="508544" y="4581824"/>
          <a:ext cx="924626" cy="92462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0AED4B-89DC-430C-A623-1B4045A75A62}">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IN" sz="2500" kern="1200" dirty="0"/>
            <a:t>The features of the dataset are highly correlated with each other.</a:t>
          </a:r>
          <a:endParaRPr lang="en-US" sz="2500" kern="1200" dirty="0"/>
        </a:p>
      </dsp:txBody>
      <dsp:txXfrm>
        <a:off x="1941716" y="4203567"/>
        <a:ext cx="4571887" cy="168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CDAC8-EE40-4C15-BD9B-5BB2CB0B2117}">
      <dsp:nvSpPr>
        <dsp:cNvPr id="0" name=""/>
        <dsp:cNvSpPr/>
      </dsp:nvSpPr>
      <dsp:spPr>
        <a:xfrm>
          <a:off x="912759" y="842182"/>
          <a:ext cx="1087410" cy="1087410"/>
        </a:xfrm>
        <a:prstGeom prst="ellipse">
          <a:avLst/>
        </a:prstGeom>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F4099249-ABF1-4C0A-AE0E-01B294F91E7B}">
      <dsp:nvSpPr>
        <dsp:cNvPr id="0" name=""/>
        <dsp:cNvSpPr/>
      </dsp:nvSpPr>
      <dsp:spPr>
        <a:xfrm>
          <a:off x="1141115" y="1070538"/>
          <a:ext cx="630697" cy="630697"/>
        </a:xfrm>
        <a:prstGeom prst="rect">
          <a:avLst/>
        </a:prstGeom>
        <a:blipFill rotWithShape="1">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4673EF-4340-4481-A55B-B460982968A5}">
      <dsp:nvSpPr>
        <dsp:cNvPr id="0" name=""/>
        <dsp:cNvSpPr/>
      </dsp:nvSpPr>
      <dsp:spPr>
        <a:xfrm>
          <a:off x="2233186" y="842182"/>
          <a:ext cx="2563181" cy="1087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100000"/>
            </a:lnSpc>
            <a:spcBef>
              <a:spcPct val="0"/>
            </a:spcBef>
            <a:spcAft>
              <a:spcPct val="35000"/>
            </a:spcAft>
            <a:buNone/>
          </a:pPr>
          <a:r>
            <a:rPr lang="en-IN" sz="1800" kern="1200" dirty="0"/>
            <a:t>The model correctly identified 103 patients and misclassify  9 patients who do not have cancer</a:t>
          </a:r>
          <a:endParaRPr lang="en-US" sz="1800" kern="1200" dirty="0"/>
        </a:p>
      </dsp:txBody>
      <dsp:txXfrm>
        <a:off x="2233186" y="842182"/>
        <a:ext cx="2563181" cy="1087410"/>
      </dsp:txXfrm>
    </dsp:sp>
    <dsp:sp modelId="{3470BC96-E407-42FA-AE88-17D774F85621}">
      <dsp:nvSpPr>
        <dsp:cNvPr id="0" name=""/>
        <dsp:cNvSpPr/>
      </dsp:nvSpPr>
      <dsp:spPr>
        <a:xfrm>
          <a:off x="5242982" y="842182"/>
          <a:ext cx="1087410" cy="1087410"/>
        </a:xfrm>
        <a:prstGeom prst="ellipse">
          <a:avLst/>
        </a:prstGeom>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060D75F2-D1C9-4D88-B315-96FDBE30C289}">
      <dsp:nvSpPr>
        <dsp:cNvPr id="0" name=""/>
        <dsp:cNvSpPr/>
      </dsp:nvSpPr>
      <dsp:spPr>
        <a:xfrm>
          <a:off x="5471338" y="1070538"/>
          <a:ext cx="630697" cy="630697"/>
        </a:xfrm>
        <a:prstGeom prst="rect">
          <a:avLst/>
        </a:prstGeom>
        <a:blipFill>
          <a:blip xmlns:r="http://schemas.openxmlformats.org/officeDocument/2006/relationships"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FD539-C32A-4E03-8B44-E6259E18AC3F}">
      <dsp:nvSpPr>
        <dsp:cNvPr id="0" name=""/>
        <dsp:cNvSpPr/>
      </dsp:nvSpPr>
      <dsp:spPr>
        <a:xfrm>
          <a:off x="6563409" y="842182"/>
          <a:ext cx="2563181" cy="1087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100000"/>
            </a:lnSpc>
            <a:spcBef>
              <a:spcPct val="0"/>
            </a:spcBef>
            <a:spcAft>
              <a:spcPct val="35000"/>
            </a:spcAft>
            <a:buNone/>
          </a:pPr>
          <a:r>
            <a:rPr lang="en-IN" sz="1800" kern="1200" dirty="0"/>
            <a:t>The model correctly identified all the 224 patients who have cancer.</a:t>
          </a:r>
          <a:endParaRPr lang="en-US" sz="1800" kern="1200" dirty="0"/>
        </a:p>
      </dsp:txBody>
      <dsp:txXfrm>
        <a:off x="6563409" y="842182"/>
        <a:ext cx="2563181" cy="10874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76CD1-3958-4496-8769-AE89C550651E}">
      <dsp:nvSpPr>
        <dsp:cNvPr id="0" name=""/>
        <dsp:cNvSpPr/>
      </dsp:nvSpPr>
      <dsp:spPr>
        <a:xfrm>
          <a:off x="233327" y="642126"/>
          <a:ext cx="1346749" cy="1346749"/>
        </a:xfrm>
        <a:prstGeom prst="ellipse">
          <a:avLst/>
        </a:prstGeom>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D6F98B36-84AB-41CA-8AEC-58745FAC7AA6}">
      <dsp:nvSpPr>
        <dsp:cNvPr id="0" name=""/>
        <dsp:cNvSpPr/>
      </dsp:nvSpPr>
      <dsp:spPr>
        <a:xfrm>
          <a:off x="516144" y="924943"/>
          <a:ext cx="781114" cy="7811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15EB0F-269D-4A2F-A998-F6C9108DA149}">
      <dsp:nvSpPr>
        <dsp:cNvPr id="0" name=""/>
        <dsp:cNvSpPr/>
      </dsp:nvSpPr>
      <dsp:spPr>
        <a:xfrm>
          <a:off x="1868666" y="642126"/>
          <a:ext cx="3174481" cy="1346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90000"/>
            </a:lnSpc>
            <a:spcBef>
              <a:spcPct val="0"/>
            </a:spcBef>
            <a:spcAft>
              <a:spcPct val="35000"/>
            </a:spcAft>
            <a:buNone/>
          </a:pPr>
          <a:r>
            <a:rPr lang="en-IN" sz="1800" kern="1200" dirty="0"/>
            <a:t>All the models give better prediction for patient who has cancer (Class 1) compare to patient who do not have cancer (Class 0).</a:t>
          </a:r>
          <a:endParaRPr lang="en-US" sz="1800" kern="1200" dirty="0"/>
        </a:p>
      </dsp:txBody>
      <dsp:txXfrm>
        <a:off x="1868666" y="642126"/>
        <a:ext cx="3174481" cy="1346749"/>
      </dsp:txXfrm>
    </dsp:sp>
    <dsp:sp modelId="{1F6AD420-2809-44DB-93B5-AC6D89506AC4}">
      <dsp:nvSpPr>
        <dsp:cNvPr id="0" name=""/>
        <dsp:cNvSpPr/>
      </dsp:nvSpPr>
      <dsp:spPr>
        <a:xfrm>
          <a:off x="5596277" y="642126"/>
          <a:ext cx="1346749" cy="1346749"/>
        </a:xfrm>
        <a:prstGeom prst="ellipse">
          <a:avLst/>
        </a:prstGeom>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520582CD-99D9-4CEF-B8DA-E6BF75B45CA8}">
      <dsp:nvSpPr>
        <dsp:cNvPr id="0" name=""/>
        <dsp:cNvSpPr/>
      </dsp:nvSpPr>
      <dsp:spPr>
        <a:xfrm>
          <a:off x="5879094" y="924943"/>
          <a:ext cx="781114" cy="7811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6B171-0B87-462E-8AB3-929AE87447C5}">
      <dsp:nvSpPr>
        <dsp:cNvPr id="0" name=""/>
        <dsp:cNvSpPr/>
      </dsp:nvSpPr>
      <dsp:spPr>
        <a:xfrm>
          <a:off x="7231616" y="642126"/>
          <a:ext cx="3174481" cy="1346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90000"/>
            </a:lnSpc>
            <a:spcBef>
              <a:spcPct val="0"/>
            </a:spcBef>
            <a:spcAft>
              <a:spcPct val="35000"/>
            </a:spcAft>
            <a:buNone/>
          </a:pPr>
          <a:r>
            <a:rPr lang="en-IN" sz="1800" kern="1200" dirty="0"/>
            <a:t>The standard model outperformed the optimized model. Also, the computational cost of standard model is less as it eliminates computational time of optimization techniques.</a:t>
          </a:r>
          <a:endParaRPr lang="en-US" sz="1800" kern="1200" dirty="0"/>
        </a:p>
      </dsp:txBody>
      <dsp:txXfrm>
        <a:off x="7231616" y="642126"/>
        <a:ext cx="3174481" cy="1346749"/>
      </dsp:txXfrm>
    </dsp:sp>
    <dsp:sp modelId="{E4E0D4C6-47F2-4C35-A34E-320AF7882EE0}">
      <dsp:nvSpPr>
        <dsp:cNvPr id="0" name=""/>
        <dsp:cNvSpPr/>
      </dsp:nvSpPr>
      <dsp:spPr>
        <a:xfrm>
          <a:off x="233327" y="2803596"/>
          <a:ext cx="1346749" cy="1346749"/>
        </a:xfrm>
        <a:prstGeom prst="ellipse">
          <a:avLst/>
        </a:prstGeom>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6B56BD61-E4E8-4D15-9B91-C063150E553D}">
      <dsp:nvSpPr>
        <dsp:cNvPr id="0" name=""/>
        <dsp:cNvSpPr/>
      </dsp:nvSpPr>
      <dsp:spPr>
        <a:xfrm>
          <a:off x="516144" y="3086413"/>
          <a:ext cx="781114" cy="7811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BF04F6-B921-4C38-AAD2-9CC8DA19A2BE}">
      <dsp:nvSpPr>
        <dsp:cNvPr id="0" name=""/>
        <dsp:cNvSpPr/>
      </dsp:nvSpPr>
      <dsp:spPr>
        <a:xfrm>
          <a:off x="1868666" y="2803596"/>
          <a:ext cx="3174481" cy="1346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90000"/>
            </a:lnSpc>
            <a:spcBef>
              <a:spcPct val="0"/>
            </a:spcBef>
            <a:spcAft>
              <a:spcPct val="35000"/>
            </a:spcAft>
            <a:buNone/>
          </a:pPr>
          <a:r>
            <a:rPr lang="en-IN" sz="1800" kern="1200" dirty="0"/>
            <a:t>From the learning curve, it is derived that as the data points are added the validation recall will improve. So, if more data is collected the performance of the model is improved.</a:t>
          </a:r>
          <a:endParaRPr lang="en-US" sz="1800" kern="1200" dirty="0"/>
        </a:p>
      </dsp:txBody>
      <dsp:txXfrm>
        <a:off x="1868666" y="2803596"/>
        <a:ext cx="3174481" cy="1346749"/>
      </dsp:txXfrm>
    </dsp:sp>
    <dsp:sp modelId="{0EDF6E49-B756-4B55-90B6-74D9202A68F2}">
      <dsp:nvSpPr>
        <dsp:cNvPr id="0" name=""/>
        <dsp:cNvSpPr/>
      </dsp:nvSpPr>
      <dsp:spPr>
        <a:xfrm>
          <a:off x="5596277" y="2803596"/>
          <a:ext cx="1346749" cy="1346749"/>
        </a:xfrm>
        <a:prstGeom prst="ellipse">
          <a:avLst/>
        </a:prstGeom>
        <a:gradFill flip="none" rotWithShape="0">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17C7E57D-0CA4-4F03-AE45-C6F48A44AB8A}">
      <dsp:nvSpPr>
        <dsp:cNvPr id="0" name=""/>
        <dsp:cNvSpPr/>
      </dsp:nvSpPr>
      <dsp:spPr>
        <a:xfrm>
          <a:off x="5879094" y="3086413"/>
          <a:ext cx="781114" cy="7811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8E7F2-2C51-489C-88AB-A7B3FFA1AD79}">
      <dsp:nvSpPr>
        <dsp:cNvPr id="0" name=""/>
        <dsp:cNvSpPr/>
      </dsp:nvSpPr>
      <dsp:spPr>
        <a:xfrm>
          <a:off x="7231616" y="2803596"/>
          <a:ext cx="3174481" cy="1346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90000"/>
            </a:lnSpc>
            <a:spcBef>
              <a:spcPct val="0"/>
            </a:spcBef>
            <a:spcAft>
              <a:spcPct val="35000"/>
            </a:spcAft>
            <a:buNone/>
          </a:pPr>
          <a:r>
            <a:rPr lang="en-IN" sz="1800" kern="1200" dirty="0"/>
            <a:t>Random Forest algorithm suits the dataset of this project better than other algorithms because it is more accurate and fit the dataset perfectly.</a:t>
          </a:r>
          <a:endParaRPr lang="en-US" sz="1800" kern="1200" dirty="0"/>
        </a:p>
      </dsp:txBody>
      <dsp:txXfrm>
        <a:off x="7231616" y="2803596"/>
        <a:ext cx="3174481" cy="13467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5089A-4474-4736-B00E-12DF45FD663D}">
      <dsp:nvSpPr>
        <dsp:cNvPr id="0" name=""/>
        <dsp:cNvSpPr/>
      </dsp:nvSpPr>
      <dsp:spPr>
        <a:xfrm>
          <a:off x="0" y="3086"/>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CAC79B-DB22-4C32-8172-FC6273F4A138}">
      <dsp:nvSpPr>
        <dsp:cNvPr id="0" name=""/>
        <dsp:cNvSpPr/>
      </dsp:nvSpPr>
      <dsp:spPr>
        <a:xfrm>
          <a:off x="0" y="3086"/>
          <a:ext cx="10515600" cy="12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1) The Random Forest Classifier is </a:t>
          </a:r>
          <a:r>
            <a:rPr lang="en-IN" sz="2700" b="1" kern="1200" dirty="0"/>
            <a:t>successful in detecting all the cancer patients. </a:t>
          </a:r>
          <a:endParaRPr lang="en-US" sz="2700" b="1" kern="1200" dirty="0"/>
        </a:p>
      </dsp:txBody>
      <dsp:txXfrm>
        <a:off x="0" y="3086"/>
        <a:ext cx="10515600" cy="1207150"/>
      </dsp:txXfrm>
    </dsp:sp>
    <dsp:sp modelId="{348D89DA-E1A6-488C-9C9A-CF814BE84D09}">
      <dsp:nvSpPr>
        <dsp:cNvPr id="0" name=""/>
        <dsp:cNvSpPr/>
      </dsp:nvSpPr>
      <dsp:spPr>
        <a:xfrm>
          <a:off x="0" y="1210237"/>
          <a:ext cx="10515600" cy="0"/>
        </a:xfrm>
        <a:prstGeom prst="line">
          <a:avLst/>
        </a:prstGeom>
        <a:solidFill>
          <a:schemeClr val="accent5">
            <a:hueOff val="553124"/>
            <a:satOff val="6280"/>
            <a:lumOff val="5686"/>
            <a:alphaOff val="0"/>
          </a:schemeClr>
        </a:solidFill>
        <a:ln w="12700" cap="flat" cmpd="sng" algn="ctr">
          <a:solidFill>
            <a:schemeClr val="accent5">
              <a:hueOff val="553124"/>
              <a:satOff val="6280"/>
              <a:lumOff val="56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2C3B4D-84C6-45BB-81A8-C6E6FCA964A7}">
      <dsp:nvSpPr>
        <dsp:cNvPr id="0" name=""/>
        <dsp:cNvSpPr/>
      </dsp:nvSpPr>
      <dsp:spPr>
        <a:xfrm>
          <a:off x="0" y="1210237"/>
          <a:ext cx="10515600" cy="103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2) The Random Forest Classifier is </a:t>
          </a:r>
          <a:r>
            <a:rPr lang="en-IN" sz="2700" b="1" kern="1200" dirty="0"/>
            <a:t>94% accurate in detecting patient who do not have cancer.</a:t>
          </a:r>
          <a:endParaRPr lang="en-US" sz="2700" b="1" kern="1200" dirty="0"/>
        </a:p>
      </dsp:txBody>
      <dsp:txXfrm>
        <a:off x="0" y="1210237"/>
        <a:ext cx="10515600" cy="1034612"/>
      </dsp:txXfrm>
    </dsp:sp>
    <dsp:sp modelId="{62A92A7B-B991-4933-8C0B-D0F9E2694065}">
      <dsp:nvSpPr>
        <dsp:cNvPr id="0" name=""/>
        <dsp:cNvSpPr/>
      </dsp:nvSpPr>
      <dsp:spPr>
        <a:xfrm>
          <a:off x="0" y="2244850"/>
          <a:ext cx="10515600" cy="0"/>
        </a:xfrm>
        <a:prstGeom prst="line">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C890A-5A09-4E66-BEFC-8C739FB5E0E9}">
      <dsp:nvSpPr>
        <dsp:cNvPr id="0" name=""/>
        <dsp:cNvSpPr/>
      </dsp:nvSpPr>
      <dsp:spPr>
        <a:xfrm>
          <a:off x="0" y="2244850"/>
          <a:ext cx="10505330" cy="210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just" defTabSz="1200150">
            <a:lnSpc>
              <a:spcPct val="90000"/>
            </a:lnSpc>
            <a:spcBef>
              <a:spcPct val="0"/>
            </a:spcBef>
            <a:spcAft>
              <a:spcPct val="35000"/>
            </a:spcAft>
            <a:buNone/>
          </a:pPr>
          <a:r>
            <a:rPr lang="en-IN" sz="2700" kern="1200" dirty="0"/>
            <a:t>3) The features </a:t>
          </a:r>
          <a:r>
            <a:rPr lang="en-IN" sz="2700" b="1" kern="1200" dirty="0"/>
            <a:t>do not have normal distribution of the data </a:t>
          </a:r>
          <a:r>
            <a:rPr lang="en-IN" sz="2700" kern="1200" dirty="0"/>
            <a:t>and </a:t>
          </a:r>
          <a:r>
            <a:rPr lang="en-IN" sz="2700" b="1" kern="1200" dirty="0"/>
            <a:t>are highly co-related with each other</a:t>
          </a:r>
          <a:r>
            <a:rPr lang="en-IN" sz="2700" kern="1200" dirty="0"/>
            <a:t> that depicts, the more co-related the independent variables are, it results into better prediction of the cancer because intuitively the cell structures of an individual’s patient body are similar.</a:t>
          </a:r>
          <a:endParaRPr lang="en-US" sz="2700" kern="1200" dirty="0"/>
        </a:p>
      </dsp:txBody>
      <dsp:txXfrm>
        <a:off x="0" y="2244850"/>
        <a:ext cx="10505330" cy="21046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9088C-7502-47DC-AE75-F97E4C6A6A07}">
      <dsp:nvSpPr>
        <dsp:cNvPr id="0" name=""/>
        <dsp:cNvSpPr/>
      </dsp:nvSpPr>
      <dsp:spPr>
        <a:xfrm>
          <a:off x="0" y="2284"/>
          <a:ext cx="6822948"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6BA3DF-DA05-41E1-A43C-40E960CD0C8D}">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7F249E-2378-460F-8532-A06FBC92F6C6}">
      <dsp:nvSpPr>
        <dsp:cNvPr id="0" name=""/>
        <dsp:cNvSpPr/>
      </dsp:nvSpPr>
      <dsp:spPr>
        <a:xfrm>
          <a:off x="1337397" y="2284"/>
          <a:ext cx="5485550"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just" defTabSz="889000">
            <a:lnSpc>
              <a:spcPct val="90000"/>
            </a:lnSpc>
            <a:spcBef>
              <a:spcPct val="0"/>
            </a:spcBef>
            <a:spcAft>
              <a:spcPct val="35000"/>
            </a:spcAft>
            <a:buNone/>
          </a:pPr>
          <a:r>
            <a:rPr lang="en-IN" sz="2000" kern="1200" dirty="0"/>
            <a:t>Would the model give better prediction if more data of the patient is collected?</a:t>
          </a:r>
          <a:endParaRPr lang="en-US" sz="2000" kern="1200" dirty="0"/>
        </a:p>
      </dsp:txBody>
      <dsp:txXfrm>
        <a:off x="1337397" y="2284"/>
        <a:ext cx="5485550" cy="1157919"/>
      </dsp:txXfrm>
    </dsp:sp>
    <dsp:sp modelId="{CCD39719-E40A-40E6-8094-873D5108CB36}">
      <dsp:nvSpPr>
        <dsp:cNvPr id="0" name=""/>
        <dsp:cNvSpPr/>
      </dsp:nvSpPr>
      <dsp:spPr>
        <a:xfrm>
          <a:off x="0" y="1449684"/>
          <a:ext cx="6822948"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AEB2B-7D49-415D-995F-B0AF4AC18AE3}">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0D1E9-81ED-4B07-84F1-701E398ED6E6}">
      <dsp:nvSpPr>
        <dsp:cNvPr id="0" name=""/>
        <dsp:cNvSpPr/>
      </dsp:nvSpPr>
      <dsp:spPr>
        <a:xfrm>
          <a:off x="1337397" y="1449684"/>
          <a:ext cx="5485550"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just" defTabSz="889000">
            <a:lnSpc>
              <a:spcPct val="90000"/>
            </a:lnSpc>
            <a:spcBef>
              <a:spcPct val="0"/>
            </a:spcBef>
            <a:spcAft>
              <a:spcPct val="35000"/>
            </a:spcAft>
            <a:buNone/>
          </a:pPr>
          <a:r>
            <a:rPr lang="en-IN" sz="2000" kern="1200" dirty="0"/>
            <a:t>Does there any machine learning model that gives 100% accuracy?</a:t>
          </a:r>
          <a:endParaRPr lang="en-US" sz="2000" kern="1200" dirty="0"/>
        </a:p>
      </dsp:txBody>
      <dsp:txXfrm>
        <a:off x="1337397" y="1449684"/>
        <a:ext cx="5485550" cy="1157919"/>
      </dsp:txXfrm>
    </dsp:sp>
    <dsp:sp modelId="{D797BD5B-BED9-441E-8F92-1A2107817C5E}">
      <dsp:nvSpPr>
        <dsp:cNvPr id="0" name=""/>
        <dsp:cNvSpPr/>
      </dsp:nvSpPr>
      <dsp:spPr>
        <a:xfrm>
          <a:off x="0" y="2906613"/>
          <a:ext cx="6822948"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D0E3C4-A65F-4809-84F0-17D2C1358C1C}">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2E41A6-553A-4A91-A1B5-3B13BA33EE3D}">
      <dsp:nvSpPr>
        <dsp:cNvPr id="0" name=""/>
        <dsp:cNvSpPr/>
      </dsp:nvSpPr>
      <dsp:spPr>
        <a:xfrm>
          <a:off x="1337397" y="2897083"/>
          <a:ext cx="5485550"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just" defTabSz="889000">
            <a:lnSpc>
              <a:spcPct val="90000"/>
            </a:lnSpc>
            <a:spcBef>
              <a:spcPct val="0"/>
            </a:spcBef>
            <a:spcAft>
              <a:spcPct val="35000"/>
            </a:spcAft>
            <a:buNone/>
          </a:pPr>
          <a:r>
            <a:rPr lang="en-IN" sz="2000" kern="1200" dirty="0"/>
            <a:t>Does not removing the outliers in this project is considered as an advantage, but would the model performs better if similar kind of data is collected?</a:t>
          </a:r>
          <a:endParaRPr lang="en-US" sz="2000" kern="1200" dirty="0"/>
        </a:p>
      </dsp:txBody>
      <dsp:txXfrm>
        <a:off x="1337397" y="2897083"/>
        <a:ext cx="5485550" cy="1157919"/>
      </dsp:txXfrm>
    </dsp:sp>
    <dsp:sp modelId="{E3617A29-3909-405F-A347-E9E70481D47F}">
      <dsp:nvSpPr>
        <dsp:cNvPr id="0" name=""/>
        <dsp:cNvSpPr/>
      </dsp:nvSpPr>
      <dsp:spPr>
        <a:xfrm>
          <a:off x="0" y="4344483"/>
          <a:ext cx="6822948"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2F2D7-7D16-409A-A705-166BB397100C}">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A001F-E7BE-4EDB-BC41-7A2AC6F7705A}">
      <dsp:nvSpPr>
        <dsp:cNvPr id="0" name=""/>
        <dsp:cNvSpPr/>
      </dsp:nvSpPr>
      <dsp:spPr>
        <a:xfrm>
          <a:off x="1337397" y="4344483"/>
          <a:ext cx="5485550"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just" defTabSz="933450">
            <a:lnSpc>
              <a:spcPct val="90000"/>
            </a:lnSpc>
            <a:spcBef>
              <a:spcPct val="0"/>
            </a:spcBef>
            <a:spcAft>
              <a:spcPct val="35000"/>
            </a:spcAft>
            <a:buNone/>
          </a:pPr>
          <a:r>
            <a:rPr lang="en-IN" sz="2100" kern="1200" dirty="0"/>
            <a:t>Does the model helping the Princess Margret Hospital to make the informed decisions in detecting the cancer?</a:t>
          </a:r>
          <a:endParaRPr lang="en-US" sz="2100" kern="1200" dirty="0"/>
        </a:p>
      </dsp:txBody>
      <dsp:txXfrm>
        <a:off x="1337397" y="4344483"/>
        <a:ext cx="5485550" cy="11579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F62756-33F7-427B-A4FC-0845596670D1}" type="datetimeFigureOut">
              <a:rPr lang="en-IN" smtClean="0"/>
              <a:t>17-04-2020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017F0-C5F3-4D54-BD29-9E04547BF345}" type="slidenum">
              <a:rPr lang="en-IN" smtClean="0"/>
              <a:t>‹#›</a:t>
            </a:fld>
            <a:endParaRPr lang="en-IN"/>
          </a:p>
        </p:txBody>
      </p:sp>
    </p:spTree>
    <p:extLst>
      <p:ext uri="{BB962C8B-B14F-4D97-AF65-F5344CB8AC3E}">
        <p14:creationId xmlns:p14="http://schemas.microsoft.com/office/powerpoint/2010/main" val="2319411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represents the project purpose and objective “How it is going to help Princess Margret Hospital in detecting the cancer patient”. The solution develop will identify the patients who has cancer so that the lives of the people can be saved.</a:t>
            </a:r>
          </a:p>
        </p:txBody>
      </p:sp>
      <p:sp>
        <p:nvSpPr>
          <p:cNvPr id="4" name="Slide Number Placeholder 3"/>
          <p:cNvSpPr>
            <a:spLocks noGrp="1"/>
          </p:cNvSpPr>
          <p:nvPr>
            <p:ph type="sldNum" sz="quarter" idx="5"/>
          </p:nvPr>
        </p:nvSpPr>
        <p:spPr/>
        <p:txBody>
          <a:bodyPr/>
          <a:lstStyle/>
          <a:p>
            <a:fld id="{846017F0-C5F3-4D54-BD29-9E04547BF345}" type="slidenum">
              <a:rPr lang="en-IN" smtClean="0"/>
              <a:t>2</a:t>
            </a:fld>
            <a:endParaRPr lang="en-IN"/>
          </a:p>
        </p:txBody>
      </p:sp>
    </p:spTree>
    <p:extLst>
      <p:ext uri="{BB962C8B-B14F-4D97-AF65-F5344CB8AC3E}">
        <p14:creationId xmlns:p14="http://schemas.microsoft.com/office/powerpoint/2010/main" val="2478307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are the key insights found out in this project. First is model predicts better for patient who has cancer as it has more data. Second, if more data points added, there is a chances that model can still improve and give better result. Third, the standard model is good enough for this dataset as we are getting 98% accuracy for it. Finally, random forest is the right fit for this dataset as it is not more complex like neural network and not as simple like K-NN.</a:t>
            </a:r>
          </a:p>
        </p:txBody>
      </p:sp>
      <p:sp>
        <p:nvSpPr>
          <p:cNvPr id="4" name="Slide Number Placeholder 3"/>
          <p:cNvSpPr>
            <a:spLocks noGrp="1"/>
          </p:cNvSpPr>
          <p:nvPr>
            <p:ph type="sldNum" sz="quarter" idx="5"/>
          </p:nvPr>
        </p:nvSpPr>
        <p:spPr/>
        <p:txBody>
          <a:bodyPr/>
          <a:lstStyle/>
          <a:p>
            <a:fld id="{846017F0-C5F3-4D54-BD29-9E04547BF345}" type="slidenum">
              <a:rPr lang="en-IN" smtClean="0"/>
              <a:t>11</a:t>
            </a:fld>
            <a:endParaRPr lang="en-IN"/>
          </a:p>
        </p:txBody>
      </p:sp>
    </p:spTree>
    <p:extLst>
      <p:ext uri="{BB962C8B-B14F-4D97-AF65-F5344CB8AC3E}">
        <p14:creationId xmlns:p14="http://schemas.microsoft.com/office/powerpoint/2010/main" val="5767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represents the answers to the three key question that we addressed before starting the project.</a:t>
            </a:r>
          </a:p>
        </p:txBody>
      </p:sp>
      <p:sp>
        <p:nvSpPr>
          <p:cNvPr id="4" name="Slide Number Placeholder 3"/>
          <p:cNvSpPr>
            <a:spLocks noGrp="1"/>
          </p:cNvSpPr>
          <p:nvPr>
            <p:ph type="sldNum" sz="quarter" idx="5"/>
          </p:nvPr>
        </p:nvSpPr>
        <p:spPr/>
        <p:txBody>
          <a:bodyPr/>
          <a:lstStyle/>
          <a:p>
            <a:fld id="{846017F0-C5F3-4D54-BD29-9E04547BF345}" type="slidenum">
              <a:rPr lang="en-IN" smtClean="0"/>
              <a:t>12</a:t>
            </a:fld>
            <a:endParaRPr lang="en-IN"/>
          </a:p>
        </p:txBody>
      </p:sp>
    </p:spTree>
    <p:extLst>
      <p:ext uri="{BB962C8B-B14F-4D97-AF65-F5344CB8AC3E}">
        <p14:creationId xmlns:p14="http://schemas.microsoft.com/office/powerpoint/2010/main" val="176055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objective of the project is achieved but there might be some further question arises which are demonstrated in this slide.</a:t>
            </a:r>
          </a:p>
        </p:txBody>
      </p:sp>
      <p:sp>
        <p:nvSpPr>
          <p:cNvPr id="4" name="Slide Number Placeholder 3"/>
          <p:cNvSpPr>
            <a:spLocks noGrp="1"/>
          </p:cNvSpPr>
          <p:nvPr>
            <p:ph type="sldNum" sz="quarter" idx="5"/>
          </p:nvPr>
        </p:nvSpPr>
        <p:spPr/>
        <p:txBody>
          <a:bodyPr/>
          <a:lstStyle/>
          <a:p>
            <a:fld id="{846017F0-C5F3-4D54-BD29-9E04547BF345}" type="slidenum">
              <a:rPr lang="en-IN" smtClean="0"/>
              <a:t>13</a:t>
            </a:fld>
            <a:endParaRPr lang="en-IN"/>
          </a:p>
        </p:txBody>
      </p:sp>
    </p:spTree>
    <p:extLst>
      <p:ext uri="{BB962C8B-B14F-4D97-AF65-F5344CB8AC3E}">
        <p14:creationId xmlns:p14="http://schemas.microsoft.com/office/powerpoint/2010/main" val="345233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represents three key questions that solution developed will be answerable to.</a:t>
            </a:r>
          </a:p>
        </p:txBody>
      </p:sp>
      <p:sp>
        <p:nvSpPr>
          <p:cNvPr id="4" name="Slide Number Placeholder 3"/>
          <p:cNvSpPr>
            <a:spLocks noGrp="1"/>
          </p:cNvSpPr>
          <p:nvPr>
            <p:ph type="sldNum" sz="quarter" idx="5"/>
          </p:nvPr>
        </p:nvSpPr>
        <p:spPr/>
        <p:txBody>
          <a:bodyPr/>
          <a:lstStyle/>
          <a:p>
            <a:fld id="{846017F0-C5F3-4D54-BD29-9E04547BF345}" type="slidenum">
              <a:rPr lang="en-IN" smtClean="0"/>
              <a:t>3</a:t>
            </a:fld>
            <a:endParaRPr lang="en-IN"/>
          </a:p>
        </p:txBody>
      </p:sp>
    </p:spTree>
    <p:extLst>
      <p:ext uri="{BB962C8B-B14F-4D97-AF65-F5344CB8AC3E}">
        <p14:creationId xmlns:p14="http://schemas.microsoft.com/office/powerpoint/2010/main" val="1032930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Before going into analysis, its very important to know the underlying assumptions and constraints.</a:t>
            </a:r>
          </a:p>
        </p:txBody>
      </p:sp>
      <p:sp>
        <p:nvSpPr>
          <p:cNvPr id="4" name="Slide Number Placeholder 3"/>
          <p:cNvSpPr>
            <a:spLocks noGrp="1"/>
          </p:cNvSpPr>
          <p:nvPr>
            <p:ph type="sldNum" sz="quarter" idx="5"/>
          </p:nvPr>
        </p:nvSpPr>
        <p:spPr/>
        <p:txBody>
          <a:bodyPr/>
          <a:lstStyle/>
          <a:p>
            <a:fld id="{846017F0-C5F3-4D54-BD29-9E04547BF345}" type="slidenum">
              <a:rPr lang="en-IN" smtClean="0"/>
              <a:t>4</a:t>
            </a:fld>
            <a:endParaRPr lang="en-IN"/>
          </a:p>
        </p:txBody>
      </p:sp>
    </p:spTree>
    <p:extLst>
      <p:ext uri="{BB962C8B-B14F-4D97-AF65-F5344CB8AC3E}">
        <p14:creationId xmlns:p14="http://schemas.microsoft.com/office/powerpoint/2010/main" val="1145879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provides the results of the analysis of the data. From pandas profiling report, the basis statistics is calculated and distribution of the variables are found which is not normal. There are 10 rows (i.e. 0.6%) missing in the dataset which is removed. The correlation is analysed using heatmap and it is found that features are highly correlated. For heatmap, you can check the appendix. Also, the classes are identified as not balanced. The outliers are also detected using Tukey method to know the dataset, but it is not removed. </a:t>
            </a:r>
          </a:p>
        </p:txBody>
      </p:sp>
      <p:sp>
        <p:nvSpPr>
          <p:cNvPr id="4" name="Slide Number Placeholder 3"/>
          <p:cNvSpPr>
            <a:spLocks noGrp="1"/>
          </p:cNvSpPr>
          <p:nvPr>
            <p:ph type="sldNum" sz="quarter" idx="5"/>
          </p:nvPr>
        </p:nvSpPr>
        <p:spPr/>
        <p:txBody>
          <a:bodyPr/>
          <a:lstStyle/>
          <a:p>
            <a:fld id="{846017F0-C5F3-4D54-BD29-9E04547BF345}" type="slidenum">
              <a:rPr lang="en-IN" smtClean="0"/>
              <a:t>5</a:t>
            </a:fld>
            <a:endParaRPr lang="en-IN"/>
          </a:p>
        </p:txBody>
      </p:sp>
    </p:spTree>
    <p:extLst>
      <p:ext uri="{BB962C8B-B14F-4D97-AF65-F5344CB8AC3E}">
        <p14:creationId xmlns:p14="http://schemas.microsoft.com/office/powerpoint/2010/main" val="290363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three main insights from the EDA is represented here to get the clearer idea about dataset.</a:t>
            </a:r>
          </a:p>
        </p:txBody>
      </p:sp>
      <p:sp>
        <p:nvSpPr>
          <p:cNvPr id="4" name="Slide Number Placeholder 3"/>
          <p:cNvSpPr>
            <a:spLocks noGrp="1"/>
          </p:cNvSpPr>
          <p:nvPr>
            <p:ph type="sldNum" sz="quarter" idx="5"/>
          </p:nvPr>
        </p:nvSpPr>
        <p:spPr/>
        <p:txBody>
          <a:bodyPr/>
          <a:lstStyle/>
          <a:p>
            <a:fld id="{846017F0-C5F3-4D54-BD29-9E04547BF345}" type="slidenum">
              <a:rPr lang="en-IN" smtClean="0"/>
              <a:t>6</a:t>
            </a:fld>
            <a:endParaRPr lang="en-IN"/>
          </a:p>
        </p:txBody>
      </p:sp>
    </p:spTree>
    <p:extLst>
      <p:ext uri="{BB962C8B-B14F-4D97-AF65-F5344CB8AC3E}">
        <p14:creationId xmlns:p14="http://schemas.microsoft.com/office/powerpoint/2010/main" val="2126439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represents the steps taken in order to build the model. First it is divided into 80% to train the model and 20% to test the model. After that, dataset is balanced using SMOTE technique that creates synthetic data for minority class. Finally, the data is scaled to normalize it. Thus, final number of data points are shown in the slide.</a:t>
            </a:r>
          </a:p>
        </p:txBody>
      </p:sp>
      <p:sp>
        <p:nvSpPr>
          <p:cNvPr id="4" name="Slide Number Placeholder 3"/>
          <p:cNvSpPr>
            <a:spLocks noGrp="1"/>
          </p:cNvSpPr>
          <p:nvPr>
            <p:ph type="sldNum" sz="quarter" idx="5"/>
          </p:nvPr>
        </p:nvSpPr>
        <p:spPr/>
        <p:txBody>
          <a:bodyPr/>
          <a:lstStyle/>
          <a:p>
            <a:fld id="{846017F0-C5F3-4D54-BD29-9E04547BF345}" type="slidenum">
              <a:rPr lang="en-IN" smtClean="0"/>
              <a:t>7</a:t>
            </a:fld>
            <a:endParaRPr lang="en-IN"/>
          </a:p>
        </p:txBody>
      </p:sp>
    </p:spTree>
    <p:extLst>
      <p:ext uri="{BB962C8B-B14F-4D97-AF65-F5344CB8AC3E}">
        <p14:creationId xmlns:p14="http://schemas.microsoft.com/office/powerpoint/2010/main" val="307240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represents 3 models I ran to achieve the objective of this project. The table demonstrates how each model classify the patient. All the models are performing well but the random forest stood out because of less misclassification of the patient. For more information about the math behind this numbers, check appendix.</a:t>
            </a:r>
          </a:p>
        </p:txBody>
      </p:sp>
      <p:sp>
        <p:nvSpPr>
          <p:cNvPr id="4" name="Slide Number Placeholder 3"/>
          <p:cNvSpPr>
            <a:spLocks noGrp="1"/>
          </p:cNvSpPr>
          <p:nvPr>
            <p:ph type="sldNum" sz="quarter" idx="5"/>
          </p:nvPr>
        </p:nvSpPr>
        <p:spPr/>
        <p:txBody>
          <a:bodyPr/>
          <a:lstStyle/>
          <a:p>
            <a:fld id="{846017F0-C5F3-4D54-BD29-9E04547BF345}" type="slidenum">
              <a:rPr lang="en-IN" smtClean="0"/>
              <a:t>8</a:t>
            </a:fld>
            <a:endParaRPr lang="en-IN"/>
          </a:p>
        </p:txBody>
      </p:sp>
    </p:spTree>
    <p:extLst>
      <p:ext uri="{BB962C8B-B14F-4D97-AF65-F5344CB8AC3E}">
        <p14:creationId xmlns:p14="http://schemas.microsoft.com/office/powerpoint/2010/main" val="196701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Learning curve is the powerful tool to let us know how the model performs at various number of instances and this model seems a right fit for this dataset therefore recall of testing data is exponentially increasing.</a:t>
            </a:r>
          </a:p>
        </p:txBody>
      </p:sp>
      <p:sp>
        <p:nvSpPr>
          <p:cNvPr id="4" name="Slide Number Placeholder 3"/>
          <p:cNvSpPr>
            <a:spLocks noGrp="1"/>
          </p:cNvSpPr>
          <p:nvPr>
            <p:ph type="sldNum" sz="quarter" idx="5"/>
          </p:nvPr>
        </p:nvSpPr>
        <p:spPr/>
        <p:txBody>
          <a:bodyPr/>
          <a:lstStyle/>
          <a:p>
            <a:fld id="{846017F0-C5F3-4D54-BD29-9E04547BF345}" type="slidenum">
              <a:rPr lang="en-IN" smtClean="0"/>
              <a:t>9</a:t>
            </a:fld>
            <a:endParaRPr lang="en-IN"/>
          </a:p>
        </p:txBody>
      </p:sp>
    </p:spTree>
    <p:extLst>
      <p:ext uri="{BB962C8B-B14F-4D97-AF65-F5344CB8AC3E}">
        <p14:creationId xmlns:p14="http://schemas.microsoft.com/office/powerpoint/2010/main" val="2545307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optimized model is run with grid search technique but the model does not make any benefit to the dataset. So, standard model is better than optimized model.</a:t>
            </a:r>
          </a:p>
        </p:txBody>
      </p:sp>
      <p:sp>
        <p:nvSpPr>
          <p:cNvPr id="4" name="Slide Number Placeholder 3"/>
          <p:cNvSpPr>
            <a:spLocks noGrp="1"/>
          </p:cNvSpPr>
          <p:nvPr>
            <p:ph type="sldNum" sz="quarter" idx="5"/>
          </p:nvPr>
        </p:nvSpPr>
        <p:spPr/>
        <p:txBody>
          <a:bodyPr/>
          <a:lstStyle/>
          <a:p>
            <a:fld id="{846017F0-C5F3-4D54-BD29-9E04547BF345}" type="slidenum">
              <a:rPr lang="en-IN" smtClean="0"/>
              <a:t>10</a:t>
            </a:fld>
            <a:endParaRPr lang="en-IN"/>
          </a:p>
        </p:txBody>
      </p:sp>
    </p:spTree>
    <p:extLst>
      <p:ext uri="{BB962C8B-B14F-4D97-AF65-F5344CB8AC3E}">
        <p14:creationId xmlns:p14="http://schemas.microsoft.com/office/powerpoint/2010/main" val="40291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6B70AC-C59E-4EAA-A83F-F0FB5AC3F2D1}"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10654-FD25-4020-9176-C6C122DF9616}" type="slidenum">
              <a:rPr lang="en-IN" smtClean="0"/>
              <a:t>‹#›</a:t>
            </a:fld>
            <a:endParaRPr lang="en-IN"/>
          </a:p>
        </p:txBody>
      </p:sp>
    </p:spTree>
    <p:extLst>
      <p:ext uri="{BB962C8B-B14F-4D97-AF65-F5344CB8AC3E}">
        <p14:creationId xmlns:p14="http://schemas.microsoft.com/office/powerpoint/2010/main" val="128646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B70AC-C59E-4EAA-A83F-F0FB5AC3F2D1}"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10654-FD25-4020-9176-C6C122DF9616}" type="slidenum">
              <a:rPr lang="en-IN" smtClean="0"/>
              <a:t>‹#›</a:t>
            </a:fld>
            <a:endParaRPr lang="en-IN"/>
          </a:p>
        </p:txBody>
      </p:sp>
    </p:spTree>
    <p:extLst>
      <p:ext uri="{BB962C8B-B14F-4D97-AF65-F5344CB8AC3E}">
        <p14:creationId xmlns:p14="http://schemas.microsoft.com/office/powerpoint/2010/main" val="411477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B70AC-C59E-4EAA-A83F-F0FB5AC3F2D1}"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10654-FD25-4020-9176-C6C122DF9616}" type="slidenum">
              <a:rPr lang="en-IN" smtClean="0"/>
              <a:t>‹#›</a:t>
            </a:fld>
            <a:endParaRPr lang="en-IN"/>
          </a:p>
        </p:txBody>
      </p:sp>
    </p:spTree>
    <p:extLst>
      <p:ext uri="{BB962C8B-B14F-4D97-AF65-F5344CB8AC3E}">
        <p14:creationId xmlns:p14="http://schemas.microsoft.com/office/powerpoint/2010/main" val="115597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B70AC-C59E-4EAA-A83F-F0FB5AC3F2D1}"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10654-FD25-4020-9176-C6C122DF9616}" type="slidenum">
              <a:rPr lang="en-IN" smtClean="0"/>
              <a:t>‹#›</a:t>
            </a:fld>
            <a:endParaRPr lang="en-IN"/>
          </a:p>
        </p:txBody>
      </p:sp>
    </p:spTree>
    <p:extLst>
      <p:ext uri="{BB962C8B-B14F-4D97-AF65-F5344CB8AC3E}">
        <p14:creationId xmlns:p14="http://schemas.microsoft.com/office/powerpoint/2010/main" val="316608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B70AC-C59E-4EAA-A83F-F0FB5AC3F2D1}"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10654-FD25-4020-9176-C6C122DF9616}" type="slidenum">
              <a:rPr lang="en-IN" smtClean="0"/>
              <a:t>‹#›</a:t>
            </a:fld>
            <a:endParaRPr lang="en-IN"/>
          </a:p>
        </p:txBody>
      </p:sp>
    </p:spTree>
    <p:extLst>
      <p:ext uri="{BB962C8B-B14F-4D97-AF65-F5344CB8AC3E}">
        <p14:creationId xmlns:p14="http://schemas.microsoft.com/office/powerpoint/2010/main" val="260400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6B70AC-C59E-4EAA-A83F-F0FB5AC3F2D1}"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10654-FD25-4020-9176-C6C122DF9616}" type="slidenum">
              <a:rPr lang="en-IN" smtClean="0"/>
              <a:t>‹#›</a:t>
            </a:fld>
            <a:endParaRPr lang="en-IN"/>
          </a:p>
        </p:txBody>
      </p:sp>
    </p:spTree>
    <p:extLst>
      <p:ext uri="{BB962C8B-B14F-4D97-AF65-F5344CB8AC3E}">
        <p14:creationId xmlns:p14="http://schemas.microsoft.com/office/powerpoint/2010/main" val="185016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6B70AC-C59E-4EAA-A83F-F0FB5AC3F2D1}" type="datetimeFigureOut">
              <a:rPr lang="en-IN" smtClean="0"/>
              <a:t>17-04-2020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10654-FD25-4020-9176-C6C122DF9616}" type="slidenum">
              <a:rPr lang="en-IN" smtClean="0"/>
              <a:t>‹#›</a:t>
            </a:fld>
            <a:endParaRPr lang="en-IN"/>
          </a:p>
        </p:txBody>
      </p:sp>
    </p:spTree>
    <p:extLst>
      <p:ext uri="{BB962C8B-B14F-4D97-AF65-F5344CB8AC3E}">
        <p14:creationId xmlns:p14="http://schemas.microsoft.com/office/powerpoint/2010/main" val="312556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B70AC-C59E-4EAA-A83F-F0FB5AC3F2D1}" type="datetimeFigureOut">
              <a:rPr lang="en-IN" smtClean="0"/>
              <a:t>17-04-2020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10654-FD25-4020-9176-C6C122DF9616}" type="slidenum">
              <a:rPr lang="en-IN" smtClean="0"/>
              <a:t>‹#›</a:t>
            </a:fld>
            <a:endParaRPr lang="en-IN"/>
          </a:p>
        </p:txBody>
      </p:sp>
    </p:spTree>
    <p:extLst>
      <p:ext uri="{BB962C8B-B14F-4D97-AF65-F5344CB8AC3E}">
        <p14:creationId xmlns:p14="http://schemas.microsoft.com/office/powerpoint/2010/main" val="423018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B70AC-C59E-4EAA-A83F-F0FB5AC3F2D1}" type="datetimeFigureOut">
              <a:rPr lang="en-IN" smtClean="0"/>
              <a:t>17-04-2020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10654-FD25-4020-9176-C6C122DF9616}" type="slidenum">
              <a:rPr lang="en-IN" smtClean="0"/>
              <a:t>‹#›</a:t>
            </a:fld>
            <a:endParaRPr lang="en-IN"/>
          </a:p>
        </p:txBody>
      </p:sp>
    </p:spTree>
    <p:extLst>
      <p:ext uri="{BB962C8B-B14F-4D97-AF65-F5344CB8AC3E}">
        <p14:creationId xmlns:p14="http://schemas.microsoft.com/office/powerpoint/2010/main" val="279667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6B70AC-C59E-4EAA-A83F-F0FB5AC3F2D1}"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10654-FD25-4020-9176-C6C122DF9616}" type="slidenum">
              <a:rPr lang="en-IN" smtClean="0"/>
              <a:t>‹#›</a:t>
            </a:fld>
            <a:endParaRPr lang="en-IN"/>
          </a:p>
        </p:txBody>
      </p:sp>
    </p:spTree>
    <p:extLst>
      <p:ext uri="{BB962C8B-B14F-4D97-AF65-F5344CB8AC3E}">
        <p14:creationId xmlns:p14="http://schemas.microsoft.com/office/powerpoint/2010/main" val="153950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6B70AC-C59E-4EAA-A83F-F0FB5AC3F2D1}"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10654-FD25-4020-9176-C6C122DF9616}" type="slidenum">
              <a:rPr lang="en-IN" smtClean="0"/>
              <a:t>‹#›</a:t>
            </a:fld>
            <a:endParaRPr lang="en-IN"/>
          </a:p>
        </p:txBody>
      </p:sp>
    </p:spTree>
    <p:extLst>
      <p:ext uri="{BB962C8B-B14F-4D97-AF65-F5344CB8AC3E}">
        <p14:creationId xmlns:p14="http://schemas.microsoft.com/office/powerpoint/2010/main" val="1406089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B70AC-C59E-4EAA-A83F-F0FB5AC3F2D1}" type="datetimeFigureOut">
              <a:rPr lang="en-IN" smtClean="0"/>
              <a:t>17-04-2020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10654-FD25-4020-9176-C6C122DF9616}" type="slidenum">
              <a:rPr lang="en-IN" smtClean="0"/>
              <a:t>‹#›</a:t>
            </a:fld>
            <a:endParaRPr lang="en-IN"/>
          </a:p>
        </p:txBody>
      </p:sp>
    </p:spTree>
    <p:extLst>
      <p:ext uri="{BB962C8B-B14F-4D97-AF65-F5344CB8AC3E}">
        <p14:creationId xmlns:p14="http://schemas.microsoft.com/office/powerpoint/2010/main" val="35986778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990975"/>
          </a:xfrm>
          <a:noFill/>
        </p:spPr>
        <p:txBody>
          <a:bodyPr>
            <a:normAutofit/>
          </a:bodyPr>
          <a:lstStyle/>
          <a:p>
            <a:br>
              <a:rPr lang="en-IN" sz="4000" dirty="0"/>
            </a:br>
            <a:br>
              <a:rPr lang="en-IN" sz="4000" dirty="0"/>
            </a:br>
            <a:br>
              <a:rPr lang="en-IN" sz="4000" dirty="0"/>
            </a:br>
            <a:r>
              <a:rPr lang="en-IN" sz="4000" dirty="0">
                <a:latin typeface="Franklin Gothic Medium" panose="020B0603020102020204" pitchFamily="34" charset="0"/>
              </a:rPr>
              <a:t>Capstone (DATA 2204)</a:t>
            </a:r>
            <a:br>
              <a:rPr lang="en-IN" sz="4000" dirty="0">
                <a:latin typeface="Franklin Gothic Medium" panose="020B0603020102020204" pitchFamily="34" charset="0"/>
              </a:rPr>
            </a:br>
            <a:br>
              <a:rPr lang="en-IN" sz="4000" dirty="0">
                <a:latin typeface="Franklin Gothic Medium" panose="020B0603020102020204" pitchFamily="34" charset="0"/>
              </a:rPr>
            </a:br>
            <a:r>
              <a:rPr lang="en-IN" sz="3600" dirty="0">
                <a:latin typeface="Franklin Gothic Medium" panose="020B0603020102020204" pitchFamily="34" charset="0"/>
              </a:rPr>
              <a:t>Final Project– Cancer Detection</a:t>
            </a:r>
            <a:br>
              <a:rPr lang="en-IN" sz="4000" dirty="0">
                <a:latin typeface="Franklin Gothic Medium" panose="020B0603020102020204" pitchFamily="34" charset="0"/>
              </a:rPr>
            </a:br>
            <a:endParaRPr lang="en-IN" sz="4000" dirty="0">
              <a:latin typeface="Franklin Gothic Medium" panose="020B0603020102020204" pitchFamily="34" charset="0"/>
            </a:endParaRPr>
          </a:p>
        </p:txBody>
      </p:sp>
      <p:sp>
        <p:nvSpPr>
          <p:cNvPr id="3" name="Subtitle 2"/>
          <p:cNvSpPr>
            <a:spLocks noGrp="1"/>
          </p:cNvSpPr>
          <p:nvPr>
            <p:ph type="subTitle" idx="1"/>
          </p:nvPr>
        </p:nvSpPr>
        <p:spPr>
          <a:xfrm>
            <a:off x="0" y="3990975"/>
            <a:ext cx="12192000" cy="2867026"/>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lstStyle/>
          <a:p>
            <a:pPr algn="r"/>
            <a:endParaRPr lang="en-IN" dirty="0">
              <a:latin typeface="Franklin Gothic Medium" panose="020B0603020102020204" pitchFamily="34" charset="0"/>
            </a:endParaRPr>
          </a:p>
          <a:p>
            <a:pPr algn="r"/>
            <a:r>
              <a:rPr lang="en-IN" dirty="0">
                <a:latin typeface="Franklin Gothic Medium" panose="020B0603020102020204" pitchFamily="34" charset="0"/>
              </a:rPr>
              <a:t>Name: Maviya Shaikh</a:t>
            </a:r>
          </a:p>
          <a:p>
            <a:pPr algn="r"/>
            <a:r>
              <a:rPr lang="en-IN" dirty="0">
                <a:latin typeface="Franklin Gothic Medium" panose="020B0603020102020204" pitchFamily="34" charset="0"/>
              </a:rPr>
              <a:t>Student Number: 100766785</a:t>
            </a:r>
          </a:p>
          <a:p>
            <a:pPr algn="r"/>
            <a:r>
              <a:rPr lang="en-IN" dirty="0">
                <a:latin typeface="Franklin Gothic Medium" panose="020B0603020102020204" pitchFamily="34" charset="0"/>
              </a:rPr>
              <a:t>Guided By: Professor Sam </a:t>
            </a:r>
            <a:r>
              <a:rPr lang="en-IN" dirty="0" err="1">
                <a:latin typeface="Franklin Gothic Medium" panose="020B0603020102020204" pitchFamily="34" charset="0"/>
              </a:rPr>
              <a:t>Plati</a:t>
            </a:r>
            <a:endParaRPr lang="en-IN" dirty="0">
              <a:latin typeface="Franklin Gothic Medium" panose="020B0603020102020204" pitchFamily="34" charset="0"/>
            </a:endParaRPr>
          </a:p>
        </p:txBody>
      </p:sp>
      <p:pic>
        <p:nvPicPr>
          <p:cNvPr id="4" name="Picture 3" descr="Related image"/>
          <p:cNvPicPr/>
          <p:nvPr/>
        </p:nvPicPr>
        <p:blipFill>
          <a:blip r:embed="rId2">
            <a:extLst>
              <a:ext uri="{28A0092B-C50C-407E-A947-70E740481C1C}">
                <a14:useLocalDpi xmlns:a14="http://schemas.microsoft.com/office/drawing/2010/main" val="0"/>
              </a:ext>
            </a:extLst>
          </a:blip>
          <a:srcRect/>
          <a:stretch>
            <a:fillRect/>
          </a:stretch>
        </p:blipFill>
        <p:spPr bwMode="auto">
          <a:xfrm>
            <a:off x="4348162" y="168402"/>
            <a:ext cx="3495675" cy="1304925"/>
          </a:xfrm>
          <a:prstGeom prst="rect">
            <a:avLst/>
          </a:prstGeom>
          <a:noFill/>
          <a:ln>
            <a:noFill/>
          </a:ln>
        </p:spPr>
      </p:pic>
    </p:spTree>
    <p:extLst>
      <p:ext uri="{BB962C8B-B14F-4D97-AF65-F5344CB8AC3E}">
        <p14:creationId xmlns:p14="http://schemas.microsoft.com/office/powerpoint/2010/main" val="13736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CE66E3B4-4E66-4E84-97D3-9770608B73DF}"/>
              </a:ext>
            </a:extLst>
          </p:cNvPr>
          <p:cNvGraphicFramePr>
            <a:graphicFrameLocks noGrp="1"/>
          </p:cNvGraphicFramePr>
          <p:nvPr>
            <p:ph idx="1"/>
            <p:extLst>
              <p:ext uri="{D42A27DB-BD31-4B8C-83A1-F6EECF244321}">
                <p14:modId xmlns:p14="http://schemas.microsoft.com/office/powerpoint/2010/main" val="809324544"/>
              </p:ext>
            </p:extLst>
          </p:nvPr>
        </p:nvGraphicFramePr>
        <p:xfrm>
          <a:off x="923926" y="1493192"/>
          <a:ext cx="10039350" cy="2771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EDD2268F-78B6-43FF-A4CE-5B64E3D4F568}"/>
              </a:ext>
            </a:extLst>
          </p:cNvPr>
          <p:cNvSpPr/>
          <p:nvPr/>
        </p:nvSpPr>
        <p:spPr>
          <a:xfrm>
            <a:off x="838200" y="5114923"/>
            <a:ext cx="10429874" cy="1477328"/>
          </a:xfrm>
          <a:prstGeom prst="rect">
            <a:avLst/>
          </a:prstGeom>
        </p:spPr>
        <p:txBody>
          <a:bodyPr wrap="square">
            <a:spAutoFit/>
          </a:bodyPr>
          <a:lstStyle/>
          <a:p>
            <a:pPr algn="just"/>
            <a:r>
              <a:rPr lang="en-IN" b="1" dirty="0">
                <a:solidFill>
                  <a:schemeClr val="bg1">
                    <a:lumMod val="50000"/>
                  </a:schemeClr>
                </a:solidFill>
              </a:rPr>
              <a:t>Note: </a:t>
            </a:r>
          </a:p>
          <a:p>
            <a:pPr algn="just"/>
            <a:r>
              <a:rPr lang="en-IN" b="1" dirty="0">
                <a:solidFill>
                  <a:schemeClr val="bg1">
                    <a:lumMod val="50000"/>
                  </a:schemeClr>
                </a:solidFill>
              </a:rPr>
              <a:t>Cross-Validation:</a:t>
            </a:r>
            <a:r>
              <a:rPr lang="en-IN" dirty="0">
                <a:solidFill>
                  <a:schemeClr val="bg1">
                    <a:lumMod val="50000"/>
                  </a:schemeClr>
                </a:solidFill>
              </a:rPr>
              <a:t> It measure the performance of the model on new test data by dividing the dataset into training set and testing set.</a:t>
            </a:r>
            <a:endParaRPr lang="en-IN" b="1" dirty="0">
              <a:solidFill>
                <a:schemeClr val="bg1">
                  <a:lumMod val="50000"/>
                </a:schemeClr>
              </a:solidFill>
            </a:endParaRPr>
          </a:p>
          <a:p>
            <a:pPr algn="just"/>
            <a:r>
              <a:rPr lang="en-IN" b="1" dirty="0">
                <a:solidFill>
                  <a:schemeClr val="bg1">
                    <a:lumMod val="50000"/>
                  </a:schemeClr>
                </a:solidFill>
              </a:rPr>
              <a:t>Grid Search:</a:t>
            </a:r>
            <a:r>
              <a:rPr lang="en-IN" dirty="0">
                <a:solidFill>
                  <a:schemeClr val="bg1">
                    <a:lumMod val="50000"/>
                  </a:schemeClr>
                </a:solidFill>
              </a:rPr>
              <a:t> It trains the algorithm for all combinations by using learning rate and number of layers. It calculates the best parameters of the model using cross validation technique.</a:t>
            </a:r>
          </a:p>
        </p:txBody>
      </p:sp>
      <p:sp>
        <p:nvSpPr>
          <p:cNvPr id="14" name="Title 1">
            <a:extLst>
              <a:ext uri="{FF2B5EF4-FFF2-40B4-BE49-F238E27FC236}">
                <a16:creationId xmlns:a16="http://schemas.microsoft.com/office/drawing/2014/main" id="{D5004CD2-7F65-47DE-B463-AD84CED9E361}"/>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Optimized model</a:t>
            </a:r>
          </a:p>
        </p:txBody>
      </p:sp>
      <p:sp>
        <p:nvSpPr>
          <p:cNvPr id="8" name="Rectangle 7">
            <a:extLst>
              <a:ext uri="{FF2B5EF4-FFF2-40B4-BE49-F238E27FC236}">
                <a16:creationId xmlns:a16="http://schemas.microsoft.com/office/drawing/2014/main" id="{D337E7D6-F847-4142-BB2B-803BF1E2A247}"/>
              </a:ext>
            </a:extLst>
          </p:cNvPr>
          <p:cNvSpPr/>
          <p:nvPr/>
        </p:nvSpPr>
        <p:spPr>
          <a:xfrm>
            <a:off x="838199" y="4118311"/>
            <a:ext cx="10429875" cy="646331"/>
          </a:xfrm>
          <a:prstGeom prst="rect">
            <a:avLst/>
          </a:prstGeom>
          <a:solidFill>
            <a:schemeClr val="bg1">
              <a:lumMod val="95000"/>
            </a:schemeClr>
          </a:solidFill>
        </p:spPr>
        <p:txBody>
          <a:bodyPr wrap="square">
            <a:spAutoFit/>
          </a:bodyPr>
          <a:lstStyle/>
          <a:p>
            <a:pPr algn="ctr"/>
            <a:r>
              <a:rPr lang="en-IN" dirty="0"/>
              <a:t>The optimized model misclassify more patient than standard model. Also, the optimized model give 1% less accurate model than standard model.</a:t>
            </a:r>
          </a:p>
        </p:txBody>
      </p:sp>
      <p:sp>
        <p:nvSpPr>
          <p:cNvPr id="9" name="Rectangle 8">
            <a:extLst>
              <a:ext uri="{FF2B5EF4-FFF2-40B4-BE49-F238E27FC236}">
                <a16:creationId xmlns:a16="http://schemas.microsoft.com/office/drawing/2014/main" id="{7080B335-715C-452F-9F9A-D0BE7A70619D}"/>
              </a:ext>
            </a:extLst>
          </p:cNvPr>
          <p:cNvSpPr/>
          <p:nvPr/>
        </p:nvSpPr>
        <p:spPr>
          <a:xfrm>
            <a:off x="838200" y="1548110"/>
            <a:ext cx="10429874" cy="400110"/>
          </a:xfrm>
          <a:prstGeom prst="rect">
            <a:avLst/>
          </a:prstGeom>
        </p:spPr>
        <p:txBody>
          <a:bodyPr wrap="square">
            <a:spAutoFit/>
          </a:bodyPr>
          <a:lstStyle/>
          <a:p>
            <a:pPr algn="just"/>
            <a:r>
              <a:rPr lang="en-IN" sz="2000" dirty="0"/>
              <a:t>The optimized model is created using cross validation and Grid Search Optimization technique</a:t>
            </a:r>
            <a:r>
              <a:rPr lang="en-IN" dirty="0"/>
              <a:t>. </a:t>
            </a:r>
          </a:p>
        </p:txBody>
      </p:sp>
    </p:spTree>
    <p:extLst>
      <p:ext uri="{BB962C8B-B14F-4D97-AF65-F5344CB8AC3E}">
        <p14:creationId xmlns:p14="http://schemas.microsoft.com/office/powerpoint/2010/main" val="420398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333282CA-01E8-4377-8411-3EC29ADE6459}"/>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Insights from Analysis</a:t>
            </a:r>
          </a:p>
        </p:txBody>
      </p:sp>
      <p:graphicFrame>
        <p:nvGraphicFramePr>
          <p:cNvPr id="18" name="Content Placeholder 2">
            <a:extLst>
              <a:ext uri="{FF2B5EF4-FFF2-40B4-BE49-F238E27FC236}">
                <a16:creationId xmlns:a16="http://schemas.microsoft.com/office/drawing/2014/main" id="{1F32DB3F-5AEF-4C16-9F40-8E47BA8E9218}"/>
              </a:ext>
            </a:extLst>
          </p:cNvPr>
          <p:cNvGraphicFramePr>
            <a:graphicFrameLocks noGrp="1"/>
          </p:cNvGraphicFramePr>
          <p:nvPr>
            <p:ph idx="1"/>
            <p:extLst>
              <p:ext uri="{D42A27DB-BD31-4B8C-83A1-F6EECF244321}">
                <p14:modId xmlns:p14="http://schemas.microsoft.com/office/powerpoint/2010/main" val="2599703181"/>
              </p:ext>
            </p:extLst>
          </p:nvPr>
        </p:nvGraphicFramePr>
        <p:xfrm>
          <a:off x="838200" y="1490853"/>
          <a:ext cx="10639425" cy="4792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000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66708-44B9-4BFB-BE37-B9A30768A93C}"/>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a:latin typeface="+mn-lt"/>
              </a:rPr>
              <a:t>Conclusion</a:t>
            </a:r>
            <a:endParaRPr lang="en-IN" sz="4000" dirty="0">
              <a:latin typeface="+mn-lt"/>
            </a:endParaRPr>
          </a:p>
        </p:txBody>
      </p:sp>
      <p:graphicFrame>
        <p:nvGraphicFramePr>
          <p:cNvPr id="5" name="Content Placeholder 2">
            <a:extLst>
              <a:ext uri="{FF2B5EF4-FFF2-40B4-BE49-F238E27FC236}">
                <a16:creationId xmlns:a16="http://schemas.microsoft.com/office/drawing/2014/main" id="{3DA17D58-0017-4BA9-8A85-CC665F0F6946}"/>
              </a:ext>
            </a:extLst>
          </p:cNvPr>
          <p:cNvGraphicFramePr>
            <a:graphicFrameLocks/>
          </p:cNvGraphicFramePr>
          <p:nvPr>
            <p:extLst>
              <p:ext uri="{D42A27DB-BD31-4B8C-83A1-F6EECF244321}">
                <p14:modId xmlns:p14="http://schemas.microsoft.com/office/powerpoint/2010/main" val="1250070488"/>
              </p:ext>
            </p:extLst>
          </p:nvPr>
        </p:nvGraphicFramePr>
        <p:xfrm>
          <a:off x="838200" y="1800225"/>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577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66708-44B9-4BFB-BE37-B9A30768A93C}"/>
              </a:ext>
            </a:extLst>
          </p:cNvPr>
          <p:cNvSpPr>
            <a:spLocks noGrp="1"/>
          </p:cNvSpPr>
          <p:nvPr>
            <p:ph type="title"/>
          </p:nvPr>
        </p:nvSpPr>
        <p:spPr>
          <a:xfrm>
            <a:off x="838200" y="620392"/>
            <a:ext cx="3374136" cy="5504688"/>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dirty="0">
                <a:latin typeface="+mn-lt"/>
              </a:rPr>
              <a:t>Further Questions</a:t>
            </a:r>
          </a:p>
        </p:txBody>
      </p:sp>
      <p:graphicFrame>
        <p:nvGraphicFramePr>
          <p:cNvPr id="6" name="Content Placeholder 2">
            <a:extLst>
              <a:ext uri="{FF2B5EF4-FFF2-40B4-BE49-F238E27FC236}">
                <a16:creationId xmlns:a16="http://schemas.microsoft.com/office/drawing/2014/main" id="{2CA061D3-18A7-42D9-9E57-2A1B0AFBD261}"/>
              </a:ext>
            </a:extLst>
          </p:cNvPr>
          <p:cNvGraphicFramePr>
            <a:graphicFrameLocks noGrp="1"/>
          </p:cNvGraphicFramePr>
          <p:nvPr>
            <p:ph idx="1"/>
            <p:extLst>
              <p:ext uri="{D42A27DB-BD31-4B8C-83A1-F6EECF244321}">
                <p14:modId xmlns:p14="http://schemas.microsoft.com/office/powerpoint/2010/main" val="307995229"/>
              </p:ext>
            </p:extLst>
          </p:nvPr>
        </p:nvGraphicFramePr>
        <p:xfrm>
          <a:off x="4496562" y="676656"/>
          <a:ext cx="6822948"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86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Beveled 3">
            <a:extLst>
              <a:ext uri="{FF2B5EF4-FFF2-40B4-BE49-F238E27FC236}">
                <a16:creationId xmlns:a16="http://schemas.microsoft.com/office/drawing/2014/main" id="{50FA94F8-FA5A-470C-9A51-E2B33327F4DC}"/>
              </a:ext>
            </a:extLst>
          </p:cNvPr>
          <p:cNvSpPr/>
          <p:nvPr/>
        </p:nvSpPr>
        <p:spPr>
          <a:xfrm>
            <a:off x="0" y="0"/>
            <a:ext cx="12268199" cy="6858000"/>
          </a:xfrm>
          <a:prstGeom prst="bevel">
            <a:avLst/>
          </a:prstGeo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6600" dirty="0">
                <a:ln w="0"/>
                <a:solidFill>
                  <a:schemeClr val="tx1"/>
                </a:solidFill>
                <a:effectLst>
                  <a:outerShdw blurRad="38100" dist="19050" dir="2700000" algn="tl" rotWithShape="0">
                    <a:schemeClr val="dk1">
                      <a:alpha val="40000"/>
                    </a:schemeClr>
                  </a:outerShdw>
                </a:effectLst>
              </a:rPr>
              <a:t>APPENDIX</a:t>
            </a:r>
            <a:endParaRPr lang="en-IN" sz="6600" dirty="0"/>
          </a:p>
        </p:txBody>
      </p:sp>
    </p:spTree>
    <p:extLst>
      <p:ext uri="{BB962C8B-B14F-4D97-AF65-F5344CB8AC3E}">
        <p14:creationId xmlns:p14="http://schemas.microsoft.com/office/powerpoint/2010/main" val="302351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66708-44B9-4BFB-BE37-B9A30768A93C}"/>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Correlation Heat Map</a:t>
            </a:r>
          </a:p>
        </p:txBody>
      </p:sp>
      <p:pic>
        <p:nvPicPr>
          <p:cNvPr id="2" name="Content Placeholder 1">
            <a:extLst>
              <a:ext uri="{FF2B5EF4-FFF2-40B4-BE49-F238E27FC236}">
                <a16:creationId xmlns:a16="http://schemas.microsoft.com/office/drawing/2014/main" id="{BBD358E2-15CD-4E56-8148-3F78AEA6E263}"/>
              </a:ext>
            </a:extLst>
          </p:cNvPr>
          <p:cNvPicPr>
            <a:picLocks noGrp="1" noChangeAspect="1"/>
          </p:cNvPicPr>
          <p:nvPr>
            <p:ph idx="1"/>
          </p:nvPr>
        </p:nvPicPr>
        <p:blipFill>
          <a:blip r:embed="rId2"/>
          <a:stretch>
            <a:fillRect/>
          </a:stretch>
        </p:blipFill>
        <p:spPr>
          <a:xfrm>
            <a:off x="2219325" y="2486026"/>
            <a:ext cx="7953375" cy="4257674"/>
          </a:xfrm>
          <a:prstGeom prst="rect">
            <a:avLst/>
          </a:prstGeom>
        </p:spPr>
      </p:pic>
      <p:sp>
        <p:nvSpPr>
          <p:cNvPr id="5" name="TextBox 4">
            <a:extLst>
              <a:ext uri="{FF2B5EF4-FFF2-40B4-BE49-F238E27FC236}">
                <a16:creationId xmlns:a16="http://schemas.microsoft.com/office/drawing/2014/main" id="{7F4703C9-0275-4ECF-8961-08398FB8DA81}"/>
              </a:ext>
            </a:extLst>
          </p:cNvPr>
          <p:cNvSpPr txBox="1"/>
          <p:nvPr/>
        </p:nvSpPr>
        <p:spPr>
          <a:xfrm>
            <a:off x="838200" y="1513314"/>
            <a:ext cx="10515600" cy="830997"/>
          </a:xfrm>
          <a:prstGeom prst="rect">
            <a:avLst/>
          </a:prstGeom>
          <a:noFill/>
        </p:spPr>
        <p:txBody>
          <a:bodyPr wrap="square" rtlCol="0">
            <a:spAutoFit/>
          </a:bodyPr>
          <a:lstStyle/>
          <a:p>
            <a:pPr algn="just"/>
            <a:r>
              <a:rPr lang="en-IN" sz="2400" dirty="0"/>
              <a:t>It shows the correlation between all the features of the dataset. From the figure, it can be said that the variable are </a:t>
            </a:r>
            <a:r>
              <a:rPr lang="en-IN" sz="2400" b="1" dirty="0"/>
              <a:t>highly correlated </a:t>
            </a:r>
            <a:r>
              <a:rPr lang="en-IN" sz="2400" dirty="0"/>
              <a:t>with each other.</a:t>
            </a:r>
          </a:p>
        </p:txBody>
      </p:sp>
    </p:spTree>
    <p:extLst>
      <p:ext uri="{BB962C8B-B14F-4D97-AF65-F5344CB8AC3E}">
        <p14:creationId xmlns:p14="http://schemas.microsoft.com/office/powerpoint/2010/main" val="293264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D5427-F4FB-4645-B9A9-8AC42CDF7B55}"/>
              </a:ext>
            </a:extLst>
          </p:cNvPr>
          <p:cNvSpPr>
            <a:spLocks noGrp="1"/>
          </p:cNvSpPr>
          <p:nvPr>
            <p:ph idx="1"/>
          </p:nvPr>
        </p:nvSpPr>
        <p:spPr>
          <a:xfrm>
            <a:off x="838200" y="1498294"/>
            <a:ext cx="10515600" cy="4836405"/>
          </a:xfrm>
        </p:spPr>
        <p:txBody>
          <a:bodyPr>
            <a:normAutofit/>
          </a:bodyPr>
          <a:lstStyle/>
          <a:p>
            <a:pPr marL="0" indent="0" algn="just">
              <a:buNone/>
            </a:pPr>
            <a:r>
              <a:rPr lang="en-IN" sz="2400" dirty="0"/>
              <a:t>It demonstrates the results of key metrics for the model. The explanation of classification report metrices are as follows:</a:t>
            </a:r>
          </a:p>
          <a:p>
            <a:pPr lvl="1" algn="just"/>
            <a:r>
              <a:rPr lang="en-IN" b="1" dirty="0"/>
              <a:t>Precision</a:t>
            </a:r>
            <a:r>
              <a:rPr lang="en-IN" dirty="0"/>
              <a:t>: It tells us how often the model is correct when it makes the prediction</a:t>
            </a:r>
          </a:p>
          <a:p>
            <a:pPr lvl="1" algn="just"/>
            <a:r>
              <a:rPr lang="en-IN" b="1" dirty="0"/>
              <a:t>Recall</a:t>
            </a:r>
            <a:r>
              <a:rPr lang="en-IN" dirty="0"/>
              <a:t>: It is the ratio of correctly classified the positive instances from the total number of positive instances or correctly classified negative instances from the total number of negative instances i.e. It identifies all the relevant instances from retrieved instances</a:t>
            </a:r>
          </a:p>
          <a:p>
            <a:pPr lvl="1" algn="just"/>
            <a:r>
              <a:rPr lang="en-IN" b="1" dirty="0"/>
              <a:t>F1-Score</a:t>
            </a:r>
            <a:r>
              <a:rPr lang="en-IN" dirty="0"/>
              <a:t>: It is the harmonic mean of precision and recall</a:t>
            </a:r>
          </a:p>
          <a:p>
            <a:pPr lvl="1" algn="just"/>
            <a:r>
              <a:rPr lang="en-IN" b="1" dirty="0"/>
              <a:t>Accuracy</a:t>
            </a:r>
            <a:r>
              <a:rPr lang="en-IN" dirty="0"/>
              <a:t>: It is the ratio of the number of correct predictions to the total number of predictions made i.e. It represents the percentage of predictions that model got right</a:t>
            </a:r>
          </a:p>
          <a:p>
            <a:endParaRPr lang="en-IN" dirty="0"/>
          </a:p>
        </p:txBody>
      </p:sp>
      <p:sp>
        <p:nvSpPr>
          <p:cNvPr id="4" name="Title 1">
            <a:extLst>
              <a:ext uri="{FF2B5EF4-FFF2-40B4-BE49-F238E27FC236}">
                <a16:creationId xmlns:a16="http://schemas.microsoft.com/office/drawing/2014/main" id="{AB5068F0-3D6F-4E4E-9BC3-A116F04D14BC}"/>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Classification Report</a:t>
            </a:r>
          </a:p>
        </p:txBody>
      </p:sp>
    </p:spTree>
    <p:extLst>
      <p:ext uri="{BB962C8B-B14F-4D97-AF65-F5344CB8AC3E}">
        <p14:creationId xmlns:p14="http://schemas.microsoft.com/office/powerpoint/2010/main" val="3058255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66708-44B9-4BFB-BE37-B9A30768A93C}"/>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K-NN model</a:t>
            </a:r>
          </a:p>
        </p:txBody>
      </p:sp>
      <p:sp>
        <p:nvSpPr>
          <p:cNvPr id="5" name="Content Placeholder 4">
            <a:extLst>
              <a:ext uri="{FF2B5EF4-FFF2-40B4-BE49-F238E27FC236}">
                <a16:creationId xmlns:a16="http://schemas.microsoft.com/office/drawing/2014/main" id="{719A4639-6EFF-48D9-BFD4-F977CEE3410B}"/>
              </a:ext>
            </a:extLst>
          </p:cNvPr>
          <p:cNvSpPr>
            <a:spLocks noGrp="1"/>
          </p:cNvSpPr>
          <p:nvPr>
            <p:ph idx="1"/>
          </p:nvPr>
        </p:nvSpPr>
        <p:spPr>
          <a:xfrm>
            <a:off x="838200" y="1590675"/>
            <a:ext cx="10515600" cy="4586288"/>
          </a:xfrm>
        </p:spPr>
        <p:txBody>
          <a:bodyPr>
            <a:normAutofit/>
          </a:bodyPr>
          <a:lstStyle/>
          <a:p>
            <a:pPr marL="0" indent="0" algn="just">
              <a:buNone/>
            </a:pPr>
            <a:r>
              <a:rPr lang="en-IN" sz="2400" dirty="0"/>
              <a:t>The reason for choosing this model is that it is a simple machine learning model and it does not make any assumption about distribution of the data. It classifies the data points analysing nearest neighbour from the training set.</a:t>
            </a:r>
          </a:p>
        </p:txBody>
      </p:sp>
      <p:pic>
        <p:nvPicPr>
          <p:cNvPr id="2" name="Picture 1">
            <a:extLst>
              <a:ext uri="{FF2B5EF4-FFF2-40B4-BE49-F238E27FC236}">
                <a16:creationId xmlns:a16="http://schemas.microsoft.com/office/drawing/2014/main" id="{C2844676-ECB8-4D0E-B07E-3EFCD9D2DCA2}"/>
              </a:ext>
            </a:extLst>
          </p:cNvPr>
          <p:cNvPicPr>
            <a:picLocks noChangeAspect="1"/>
          </p:cNvPicPr>
          <p:nvPr/>
        </p:nvPicPr>
        <p:blipFill>
          <a:blip r:embed="rId2"/>
          <a:stretch>
            <a:fillRect/>
          </a:stretch>
        </p:blipFill>
        <p:spPr>
          <a:xfrm>
            <a:off x="2919412" y="3186112"/>
            <a:ext cx="6086475" cy="2809875"/>
          </a:xfrm>
          <a:prstGeom prst="rect">
            <a:avLst/>
          </a:prstGeom>
          <a:ln>
            <a:solidFill>
              <a:schemeClr val="bg1">
                <a:lumMod val="50000"/>
              </a:schemeClr>
            </a:solidFill>
          </a:ln>
        </p:spPr>
      </p:pic>
      <p:sp>
        <p:nvSpPr>
          <p:cNvPr id="3" name="TextBox 2">
            <a:extLst>
              <a:ext uri="{FF2B5EF4-FFF2-40B4-BE49-F238E27FC236}">
                <a16:creationId xmlns:a16="http://schemas.microsoft.com/office/drawing/2014/main" id="{8A724CBC-B813-458B-9EFB-2D8AB7C925AD}"/>
              </a:ext>
            </a:extLst>
          </p:cNvPr>
          <p:cNvSpPr txBox="1"/>
          <p:nvPr/>
        </p:nvSpPr>
        <p:spPr>
          <a:xfrm>
            <a:off x="4038601" y="6071156"/>
            <a:ext cx="3848100" cy="646331"/>
          </a:xfrm>
          <a:prstGeom prst="rect">
            <a:avLst/>
          </a:prstGeom>
          <a:noFill/>
        </p:spPr>
        <p:txBody>
          <a:bodyPr wrap="square" rtlCol="0">
            <a:spAutoFit/>
          </a:bodyPr>
          <a:lstStyle/>
          <a:p>
            <a:pPr algn="ctr"/>
            <a:r>
              <a:rPr lang="en-IN" dirty="0"/>
              <a:t>Figure: Confusion matrix and classification report of K-NN</a:t>
            </a:r>
          </a:p>
        </p:txBody>
      </p:sp>
    </p:spTree>
    <p:extLst>
      <p:ext uri="{BB962C8B-B14F-4D97-AF65-F5344CB8AC3E}">
        <p14:creationId xmlns:p14="http://schemas.microsoft.com/office/powerpoint/2010/main" val="147732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66708-44B9-4BFB-BE37-B9A30768A93C}"/>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Random Forest model</a:t>
            </a:r>
          </a:p>
        </p:txBody>
      </p:sp>
      <p:sp>
        <p:nvSpPr>
          <p:cNvPr id="5" name="Content Placeholder 4">
            <a:extLst>
              <a:ext uri="{FF2B5EF4-FFF2-40B4-BE49-F238E27FC236}">
                <a16:creationId xmlns:a16="http://schemas.microsoft.com/office/drawing/2014/main" id="{719A4639-6EFF-48D9-BFD4-F977CEE3410B}"/>
              </a:ext>
            </a:extLst>
          </p:cNvPr>
          <p:cNvSpPr>
            <a:spLocks noGrp="1"/>
          </p:cNvSpPr>
          <p:nvPr>
            <p:ph idx="1"/>
          </p:nvPr>
        </p:nvSpPr>
        <p:spPr>
          <a:xfrm>
            <a:off x="838200" y="1543050"/>
            <a:ext cx="10515600" cy="4633913"/>
          </a:xfrm>
        </p:spPr>
        <p:txBody>
          <a:bodyPr>
            <a:normAutofit/>
          </a:bodyPr>
          <a:lstStyle/>
          <a:p>
            <a:pPr marL="0" indent="0" algn="just">
              <a:buNone/>
            </a:pPr>
            <a:r>
              <a:rPr lang="en-IN" sz="2400" dirty="0"/>
              <a:t>It is a classification algorithm consist of multiple decision trees. The reason for choosing this model is that it operates as ensemble i.e. class with the most votes is selected for prediction.</a:t>
            </a:r>
          </a:p>
        </p:txBody>
      </p:sp>
      <p:pic>
        <p:nvPicPr>
          <p:cNvPr id="2" name="Picture 1">
            <a:extLst>
              <a:ext uri="{FF2B5EF4-FFF2-40B4-BE49-F238E27FC236}">
                <a16:creationId xmlns:a16="http://schemas.microsoft.com/office/drawing/2014/main" id="{8E6F8C09-D6C0-402D-AE9A-02490E262A02}"/>
              </a:ext>
            </a:extLst>
          </p:cNvPr>
          <p:cNvPicPr>
            <a:picLocks noChangeAspect="1"/>
          </p:cNvPicPr>
          <p:nvPr/>
        </p:nvPicPr>
        <p:blipFill>
          <a:blip r:embed="rId2"/>
          <a:stretch>
            <a:fillRect/>
          </a:stretch>
        </p:blipFill>
        <p:spPr>
          <a:xfrm>
            <a:off x="2838450" y="3164078"/>
            <a:ext cx="6038850" cy="2847975"/>
          </a:xfrm>
          <a:prstGeom prst="rect">
            <a:avLst/>
          </a:prstGeom>
          <a:noFill/>
          <a:ln>
            <a:solidFill>
              <a:schemeClr val="bg1">
                <a:lumMod val="50000"/>
              </a:schemeClr>
            </a:solidFill>
          </a:ln>
        </p:spPr>
      </p:pic>
      <p:sp>
        <p:nvSpPr>
          <p:cNvPr id="6" name="TextBox 5">
            <a:extLst>
              <a:ext uri="{FF2B5EF4-FFF2-40B4-BE49-F238E27FC236}">
                <a16:creationId xmlns:a16="http://schemas.microsoft.com/office/drawing/2014/main" id="{B529D933-BE86-4593-B349-0D9F75A57839}"/>
              </a:ext>
            </a:extLst>
          </p:cNvPr>
          <p:cNvSpPr txBox="1"/>
          <p:nvPr/>
        </p:nvSpPr>
        <p:spPr>
          <a:xfrm>
            <a:off x="4038601" y="6071156"/>
            <a:ext cx="3848100" cy="646331"/>
          </a:xfrm>
          <a:prstGeom prst="rect">
            <a:avLst/>
          </a:prstGeom>
          <a:noFill/>
        </p:spPr>
        <p:txBody>
          <a:bodyPr wrap="square" rtlCol="0">
            <a:spAutoFit/>
          </a:bodyPr>
          <a:lstStyle/>
          <a:p>
            <a:pPr algn="ctr"/>
            <a:r>
              <a:rPr lang="en-IN" dirty="0"/>
              <a:t>Figure: Confusion matrix and classification report of Random Forest</a:t>
            </a:r>
          </a:p>
        </p:txBody>
      </p:sp>
    </p:spTree>
    <p:extLst>
      <p:ext uri="{BB962C8B-B14F-4D97-AF65-F5344CB8AC3E}">
        <p14:creationId xmlns:p14="http://schemas.microsoft.com/office/powerpoint/2010/main" val="4243303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66708-44B9-4BFB-BE37-B9A30768A93C}"/>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Neural Network model</a:t>
            </a:r>
          </a:p>
        </p:txBody>
      </p:sp>
      <p:sp>
        <p:nvSpPr>
          <p:cNvPr id="5" name="Content Placeholder 4">
            <a:extLst>
              <a:ext uri="{FF2B5EF4-FFF2-40B4-BE49-F238E27FC236}">
                <a16:creationId xmlns:a16="http://schemas.microsoft.com/office/drawing/2014/main" id="{719A4639-6EFF-48D9-BFD4-F977CEE3410B}"/>
              </a:ext>
            </a:extLst>
          </p:cNvPr>
          <p:cNvSpPr>
            <a:spLocks noGrp="1"/>
          </p:cNvSpPr>
          <p:nvPr>
            <p:ph idx="1"/>
          </p:nvPr>
        </p:nvSpPr>
        <p:spPr>
          <a:xfrm>
            <a:off x="838200" y="1571626"/>
            <a:ext cx="10515600" cy="4605338"/>
          </a:xfrm>
        </p:spPr>
        <p:txBody>
          <a:bodyPr>
            <a:normAutofit/>
          </a:bodyPr>
          <a:lstStyle/>
          <a:p>
            <a:pPr marL="0" lvl="0" indent="0" algn="just">
              <a:buNone/>
            </a:pPr>
            <a:r>
              <a:rPr lang="en-IN" sz="2400" dirty="0"/>
              <a:t>The reason for choosing this model is that it has the ability to perform complex problems and is good at handling large amount of data. It tries to mimic the brain by running the data points through various hidden layers and provides the final output in terms of prediction.</a:t>
            </a:r>
          </a:p>
        </p:txBody>
      </p:sp>
      <p:pic>
        <p:nvPicPr>
          <p:cNvPr id="2" name="Picture 1">
            <a:extLst>
              <a:ext uri="{FF2B5EF4-FFF2-40B4-BE49-F238E27FC236}">
                <a16:creationId xmlns:a16="http://schemas.microsoft.com/office/drawing/2014/main" id="{5EE8C3F3-0F35-42D6-B81B-A831F0F5D731}"/>
              </a:ext>
            </a:extLst>
          </p:cNvPr>
          <p:cNvPicPr>
            <a:picLocks noChangeAspect="1"/>
          </p:cNvPicPr>
          <p:nvPr/>
        </p:nvPicPr>
        <p:blipFill>
          <a:blip r:embed="rId2"/>
          <a:stretch>
            <a:fillRect/>
          </a:stretch>
        </p:blipFill>
        <p:spPr>
          <a:xfrm>
            <a:off x="2976880" y="3209290"/>
            <a:ext cx="6096000" cy="2857500"/>
          </a:xfrm>
          <a:prstGeom prst="rect">
            <a:avLst/>
          </a:prstGeom>
          <a:ln>
            <a:solidFill>
              <a:schemeClr val="bg1">
                <a:lumMod val="50000"/>
              </a:schemeClr>
            </a:solidFill>
          </a:ln>
        </p:spPr>
      </p:pic>
      <p:sp>
        <p:nvSpPr>
          <p:cNvPr id="6" name="TextBox 5">
            <a:extLst>
              <a:ext uri="{FF2B5EF4-FFF2-40B4-BE49-F238E27FC236}">
                <a16:creationId xmlns:a16="http://schemas.microsoft.com/office/drawing/2014/main" id="{4729A3C6-2147-494E-8AE8-F694D2097FAF}"/>
              </a:ext>
            </a:extLst>
          </p:cNvPr>
          <p:cNvSpPr txBox="1"/>
          <p:nvPr/>
        </p:nvSpPr>
        <p:spPr>
          <a:xfrm>
            <a:off x="4100830" y="6066790"/>
            <a:ext cx="3848100" cy="646331"/>
          </a:xfrm>
          <a:prstGeom prst="rect">
            <a:avLst/>
          </a:prstGeom>
          <a:noFill/>
        </p:spPr>
        <p:txBody>
          <a:bodyPr wrap="square" rtlCol="0">
            <a:spAutoFit/>
          </a:bodyPr>
          <a:lstStyle/>
          <a:p>
            <a:pPr algn="ctr"/>
            <a:r>
              <a:rPr lang="en-IN" dirty="0"/>
              <a:t>Figure: Confusion matrix and classification report of Neural Network</a:t>
            </a:r>
          </a:p>
        </p:txBody>
      </p:sp>
    </p:spTree>
    <p:extLst>
      <p:ext uri="{BB962C8B-B14F-4D97-AF65-F5344CB8AC3E}">
        <p14:creationId xmlns:p14="http://schemas.microsoft.com/office/powerpoint/2010/main" val="210223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2257-B199-4CFF-B88B-A840A15551FB}"/>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a:latin typeface="+mn-lt"/>
              </a:rPr>
              <a:t>Project Overview</a:t>
            </a:r>
            <a:endParaRPr lang="en-IN" sz="4000" dirty="0">
              <a:latin typeface="+mn-lt"/>
            </a:endParaRPr>
          </a:p>
        </p:txBody>
      </p:sp>
      <p:graphicFrame>
        <p:nvGraphicFramePr>
          <p:cNvPr id="11" name="Content Placeholder 2">
            <a:extLst>
              <a:ext uri="{FF2B5EF4-FFF2-40B4-BE49-F238E27FC236}">
                <a16:creationId xmlns:a16="http://schemas.microsoft.com/office/drawing/2014/main" id="{2CF115FC-FDDE-4F1D-832F-7F9DD9BB9BD1}"/>
              </a:ext>
            </a:extLst>
          </p:cNvPr>
          <p:cNvGraphicFramePr>
            <a:graphicFrameLocks/>
          </p:cNvGraphicFramePr>
          <p:nvPr>
            <p:extLst>
              <p:ext uri="{D42A27DB-BD31-4B8C-83A1-F6EECF244321}">
                <p14:modId xmlns:p14="http://schemas.microsoft.com/office/powerpoint/2010/main" val="2509882128"/>
              </p:ext>
            </p:extLst>
          </p:nvPr>
        </p:nvGraphicFramePr>
        <p:xfrm>
          <a:off x="1234440" y="2143125"/>
          <a:ext cx="10119360" cy="3781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6CE0547F-28B2-4EE5-8CCB-69BB6D91F8A6}"/>
              </a:ext>
            </a:extLst>
          </p:cNvPr>
          <p:cNvSpPr txBox="1"/>
          <p:nvPr/>
        </p:nvSpPr>
        <p:spPr>
          <a:xfrm>
            <a:off x="1409700" y="2396608"/>
            <a:ext cx="1695450" cy="461665"/>
          </a:xfrm>
          <a:prstGeom prst="rect">
            <a:avLst/>
          </a:prstGeom>
          <a:noFill/>
        </p:spPr>
        <p:txBody>
          <a:bodyPr wrap="square" rtlCol="0">
            <a:spAutoFit/>
          </a:bodyPr>
          <a:lstStyle/>
          <a:p>
            <a:r>
              <a:rPr lang="en-IN" sz="2400" dirty="0">
                <a:solidFill>
                  <a:schemeClr val="bg1"/>
                </a:solidFill>
              </a:rPr>
              <a:t>Purpose</a:t>
            </a:r>
            <a:endParaRPr lang="en-IN" dirty="0">
              <a:solidFill>
                <a:schemeClr val="bg1"/>
              </a:solidFill>
            </a:endParaRPr>
          </a:p>
        </p:txBody>
      </p:sp>
      <p:sp>
        <p:nvSpPr>
          <p:cNvPr id="15" name="TextBox 14">
            <a:extLst>
              <a:ext uri="{FF2B5EF4-FFF2-40B4-BE49-F238E27FC236}">
                <a16:creationId xmlns:a16="http://schemas.microsoft.com/office/drawing/2014/main" id="{1AD4AF8A-2798-4B4C-B522-3B64B85D65F0}"/>
              </a:ext>
            </a:extLst>
          </p:cNvPr>
          <p:cNvSpPr txBox="1"/>
          <p:nvPr/>
        </p:nvSpPr>
        <p:spPr>
          <a:xfrm>
            <a:off x="6829425" y="2396608"/>
            <a:ext cx="1695450" cy="461665"/>
          </a:xfrm>
          <a:prstGeom prst="rect">
            <a:avLst/>
          </a:prstGeom>
          <a:noFill/>
        </p:spPr>
        <p:txBody>
          <a:bodyPr wrap="square" rtlCol="0">
            <a:spAutoFit/>
          </a:bodyPr>
          <a:lstStyle/>
          <a:p>
            <a:r>
              <a:rPr lang="en-IN" sz="2400" dirty="0">
                <a:solidFill>
                  <a:schemeClr val="bg1"/>
                </a:solidFill>
              </a:rPr>
              <a:t>Objective</a:t>
            </a:r>
            <a:endParaRPr lang="en-IN" dirty="0">
              <a:solidFill>
                <a:schemeClr val="bg1"/>
              </a:solidFill>
            </a:endParaRPr>
          </a:p>
        </p:txBody>
      </p:sp>
    </p:spTree>
    <p:extLst>
      <p:ext uri="{BB962C8B-B14F-4D97-AF65-F5344CB8AC3E}">
        <p14:creationId xmlns:p14="http://schemas.microsoft.com/office/powerpoint/2010/main" val="1428159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Beveled 3">
            <a:extLst>
              <a:ext uri="{FF2B5EF4-FFF2-40B4-BE49-F238E27FC236}">
                <a16:creationId xmlns:a16="http://schemas.microsoft.com/office/drawing/2014/main" id="{50FA94F8-FA5A-470C-9A51-E2B33327F4DC}"/>
              </a:ext>
            </a:extLst>
          </p:cNvPr>
          <p:cNvSpPr/>
          <p:nvPr/>
        </p:nvSpPr>
        <p:spPr>
          <a:xfrm>
            <a:off x="0" y="0"/>
            <a:ext cx="12268199" cy="6858000"/>
          </a:xfrm>
          <a:prstGeom prst="bevel">
            <a:avLst/>
          </a:prstGeo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6600" dirty="0">
                <a:ln w="0"/>
                <a:solidFill>
                  <a:schemeClr val="tx1"/>
                </a:solidFill>
                <a:effectLst>
                  <a:outerShdw blurRad="38100" dist="19050" dir="2700000" algn="tl" rotWithShape="0">
                    <a:schemeClr val="dk1">
                      <a:alpha val="40000"/>
                    </a:schemeClr>
                  </a:outerShdw>
                </a:effectLst>
              </a:rPr>
              <a:t>THANK YOU</a:t>
            </a:r>
            <a:endParaRPr lang="en-IN" sz="6600" dirty="0"/>
          </a:p>
        </p:txBody>
      </p:sp>
    </p:spTree>
    <p:extLst>
      <p:ext uri="{BB962C8B-B14F-4D97-AF65-F5344CB8AC3E}">
        <p14:creationId xmlns:p14="http://schemas.microsoft.com/office/powerpoint/2010/main" val="173635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CD561E-BDBA-49F8-B769-61A6E8C89969}"/>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Key Questions</a:t>
            </a:r>
          </a:p>
        </p:txBody>
      </p:sp>
      <p:graphicFrame>
        <p:nvGraphicFramePr>
          <p:cNvPr id="7" name="Content Placeholder 2">
            <a:extLst>
              <a:ext uri="{FF2B5EF4-FFF2-40B4-BE49-F238E27FC236}">
                <a16:creationId xmlns:a16="http://schemas.microsoft.com/office/drawing/2014/main" id="{76117BC7-91C1-408B-87C9-4BD71FBD25C8}"/>
              </a:ext>
            </a:extLst>
          </p:cNvPr>
          <p:cNvGraphicFramePr>
            <a:graphicFrameLocks noGrp="1"/>
          </p:cNvGraphicFramePr>
          <p:nvPr>
            <p:ph idx="1"/>
            <p:extLst>
              <p:ext uri="{D42A27DB-BD31-4B8C-83A1-F6EECF244321}">
                <p14:modId xmlns:p14="http://schemas.microsoft.com/office/powerpoint/2010/main" val="86627302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365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BD8E416-3B06-406F-BE2C-EBD85B531A92}"/>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Assumptions and Constraints</a:t>
            </a:r>
          </a:p>
        </p:txBody>
      </p:sp>
      <p:graphicFrame>
        <p:nvGraphicFramePr>
          <p:cNvPr id="14" name="Content Placeholder 2">
            <a:extLst>
              <a:ext uri="{FF2B5EF4-FFF2-40B4-BE49-F238E27FC236}">
                <a16:creationId xmlns:a16="http://schemas.microsoft.com/office/drawing/2014/main" id="{5DE1725A-1EF0-41E6-B12F-1AB831DC6EBD}"/>
              </a:ext>
            </a:extLst>
          </p:cNvPr>
          <p:cNvGraphicFramePr>
            <a:graphicFrameLocks noGrp="1"/>
          </p:cNvGraphicFramePr>
          <p:nvPr>
            <p:ph idx="1"/>
            <p:extLst>
              <p:ext uri="{D42A27DB-BD31-4B8C-83A1-F6EECF244321}">
                <p14:modId xmlns:p14="http://schemas.microsoft.com/office/powerpoint/2010/main" val="3380064583"/>
              </p:ext>
            </p:extLst>
          </p:nvPr>
        </p:nvGraphicFramePr>
        <p:xfrm>
          <a:off x="838200" y="169227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709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54B1DA0C-AA68-4198-8E72-DA8DC48004AD}"/>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Exploratory Data Analysis</a:t>
            </a:r>
          </a:p>
        </p:txBody>
      </p:sp>
      <p:graphicFrame>
        <p:nvGraphicFramePr>
          <p:cNvPr id="5" name="Content Placeholder 2">
            <a:extLst>
              <a:ext uri="{FF2B5EF4-FFF2-40B4-BE49-F238E27FC236}">
                <a16:creationId xmlns:a16="http://schemas.microsoft.com/office/drawing/2014/main" id="{8BBBE13E-E608-4FFD-818F-329510F26612}"/>
              </a:ext>
            </a:extLst>
          </p:cNvPr>
          <p:cNvGraphicFramePr>
            <a:graphicFrameLocks noGrp="1"/>
          </p:cNvGraphicFramePr>
          <p:nvPr>
            <p:ph idx="1"/>
            <p:extLst>
              <p:ext uri="{D42A27DB-BD31-4B8C-83A1-F6EECF244321}">
                <p14:modId xmlns:p14="http://schemas.microsoft.com/office/powerpoint/2010/main" val="41543620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1484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39C9F8D-684E-4E76-8AE4-4F95FD59EE90}"/>
              </a:ext>
            </a:extLst>
          </p:cNvPr>
          <p:cNvSpPr>
            <a:spLocks noGrp="1"/>
          </p:cNvSpPr>
          <p:nvPr>
            <p:ph type="title"/>
          </p:nvPr>
        </p:nvSpPr>
        <p:spPr>
          <a:xfrm>
            <a:off x="863029" y="470923"/>
            <a:ext cx="3889946" cy="588542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dirty="0">
                <a:latin typeface="+mn-lt"/>
              </a:rPr>
              <a:t>Insights from Exploratory Data Analysis</a:t>
            </a:r>
          </a:p>
        </p:txBody>
      </p:sp>
      <p:graphicFrame>
        <p:nvGraphicFramePr>
          <p:cNvPr id="6" name="Content Placeholder 2">
            <a:extLst>
              <a:ext uri="{FF2B5EF4-FFF2-40B4-BE49-F238E27FC236}">
                <a16:creationId xmlns:a16="http://schemas.microsoft.com/office/drawing/2014/main" id="{4FD9677A-514C-4781-8846-45947EC321D9}"/>
              </a:ext>
            </a:extLst>
          </p:cNvPr>
          <p:cNvGraphicFramePr>
            <a:graphicFrameLocks noGrp="1"/>
          </p:cNvGraphicFramePr>
          <p:nvPr>
            <p:ph idx="1"/>
            <p:extLst>
              <p:ext uri="{D42A27DB-BD31-4B8C-83A1-F6EECF244321}">
                <p14:modId xmlns:p14="http://schemas.microsoft.com/office/powerpoint/2010/main" val="52940156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003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66708-44B9-4BFB-BE37-B9A30768A93C}"/>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Model Building</a:t>
            </a:r>
          </a:p>
        </p:txBody>
      </p:sp>
      <p:sp>
        <p:nvSpPr>
          <p:cNvPr id="5" name="Heptagon 4">
            <a:extLst>
              <a:ext uri="{FF2B5EF4-FFF2-40B4-BE49-F238E27FC236}">
                <a16:creationId xmlns:a16="http://schemas.microsoft.com/office/drawing/2014/main" id="{FCE363DF-9880-45AB-9888-B0A9DCBED2F1}"/>
              </a:ext>
            </a:extLst>
          </p:cNvPr>
          <p:cNvSpPr/>
          <p:nvPr/>
        </p:nvSpPr>
        <p:spPr>
          <a:xfrm>
            <a:off x="1428748" y="1674345"/>
            <a:ext cx="882251" cy="885329"/>
          </a:xfrm>
          <a:prstGeom prst="heptagon">
            <a:avLst/>
          </a:prstGeo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1</a:t>
            </a:r>
          </a:p>
        </p:txBody>
      </p:sp>
      <p:sp>
        <p:nvSpPr>
          <p:cNvPr id="9" name="TextBox 8">
            <a:extLst>
              <a:ext uri="{FF2B5EF4-FFF2-40B4-BE49-F238E27FC236}">
                <a16:creationId xmlns:a16="http://schemas.microsoft.com/office/drawing/2014/main" id="{F6EB7691-C9BB-4146-B1F3-1997F978B624}"/>
              </a:ext>
            </a:extLst>
          </p:cNvPr>
          <p:cNvSpPr txBox="1"/>
          <p:nvPr/>
        </p:nvSpPr>
        <p:spPr>
          <a:xfrm>
            <a:off x="2608656" y="2886496"/>
            <a:ext cx="8745141" cy="1107996"/>
          </a:xfrm>
          <a:prstGeom prst="rect">
            <a:avLst/>
          </a:prstGeom>
          <a:noFill/>
        </p:spPr>
        <p:txBody>
          <a:bodyPr wrap="square" rtlCol="0">
            <a:spAutoFit/>
          </a:bodyPr>
          <a:lstStyle/>
          <a:p>
            <a:pPr algn="just"/>
            <a:r>
              <a:rPr lang="en-IN" sz="2200" dirty="0"/>
              <a:t>The trained data is balanced using synthetic minority oversampling technique by creating a synthetic data for minority class to eliminate the bias in prediction.</a:t>
            </a:r>
          </a:p>
        </p:txBody>
      </p:sp>
      <p:sp>
        <p:nvSpPr>
          <p:cNvPr id="12" name="TextBox 11">
            <a:extLst>
              <a:ext uri="{FF2B5EF4-FFF2-40B4-BE49-F238E27FC236}">
                <a16:creationId xmlns:a16="http://schemas.microsoft.com/office/drawing/2014/main" id="{EF15CF42-CCDA-49EF-8C42-A964A54A7768}"/>
              </a:ext>
            </a:extLst>
          </p:cNvPr>
          <p:cNvSpPr txBox="1"/>
          <p:nvPr/>
        </p:nvSpPr>
        <p:spPr>
          <a:xfrm>
            <a:off x="2608657" y="1742921"/>
            <a:ext cx="8745141" cy="769441"/>
          </a:xfrm>
          <a:prstGeom prst="rect">
            <a:avLst/>
          </a:prstGeom>
          <a:noFill/>
        </p:spPr>
        <p:txBody>
          <a:bodyPr wrap="square" rtlCol="0">
            <a:spAutoFit/>
          </a:bodyPr>
          <a:lstStyle/>
          <a:p>
            <a:pPr algn="just"/>
            <a:r>
              <a:rPr lang="en-IN" sz="2200" dirty="0"/>
              <a:t>The training and test size of the model is decided as 80% to train the model and 20% to test the model. </a:t>
            </a:r>
          </a:p>
        </p:txBody>
      </p:sp>
      <p:sp>
        <p:nvSpPr>
          <p:cNvPr id="13" name="TextBox 12">
            <a:extLst>
              <a:ext uri="{FF2B5EF4-FFF2-40B4-BE49-F238E27FC236}">
                <a16:creationId xmlns:a16="http://schemas.microsoft.com/office/drawing/2014/main" id="{EC9C65CE-34EA-4503-B4D1-8647B2EAB141}"/>
              </a:ext>
            </a:extLst>
          </p:cNvPr>
          <p:cNvSpPr txBox="1"/>
          <p:nvPr/>
        </p:nvSpPr>
        <p:spPr>
          <a:xfrm>
            <a:off x="2608655" y="4303993"/>
            <a:ext cx="8745141" cy="769441"/>
          </a:xfrm>
          <a:prstGeom prst="rect">
            <a:avLst/>
          </a:prstGeom>
          <a:noFill/>
        </p:spPr>
        <p:txBody>
          <a:bodyPr wrap="square" rtlCol="0">
            <a:spAutoFit/>
          </a:bodyPr>
          <a:lstStyle/>
          <a:p>
            <a:pPr algn="just"/>
            <a:r>
              <a:rPr lang="en-IN" sz="2200" dirty="0"/>
              <a:t>The data is scaled to normalized the values of the independent continuous variable within the specific range.</a:t>
            </a:r>
          </a:p>
        </p:txBody>
      </p:sp>
      <p:sp>
        <p:nvSpPr>
          <p:cNvPr id="14" name="TextBox 13">
            <a:extLst>
              <a:ext uri="{FF2B5EF4-FFF2-40B4-BE49-F238E27FC236}">
                <a16:creationId xmlns:a16="http://schemas.microsoft.com/office/drawing/2014/main" id="{9A2B2DA2-48AF-4A29-9EED-9DFADDD76A63}"/>
              </a:ext>
            </a:extLst>
          </p:cNvPr>
          <p:cNvSpPr txBox="1"/>
          <p:nvPr/>
        </p:nvSpPr>
        <p:spPr>
          <a:xfrm>
            <a:off x="1129901" y="5527472"/>
            <a:ext cx="10414399" cy="769441"/>
          </a:xfrm>
          <a:prstGeom prst="rect">
            <a:avLst/>
          </a:prstGeom>
          <a:solidFill>
            <a:schemeClr val="bg1">
              <a:lumMod val="95000"/>
            </a:schemeClr>
          </a:solidFill>
        </p:spPr>
        <p:txBody>
          <a:bodyPr wrap="square" rtlCol="0">
            <a:spAutoFit/>
          </a:bodyPr>
          <a:lstStyle/>
          <a:p>
            <a:pPr algn="ctr"/>
            <a:r>
              <a:rPr lang="en-IN" sz="2000" dirty="0"/>
              <a:t>F</a:t>
            </a:r>
            <a:r>
              <a:rPr lang="en-IN" sz="2200" dirty="0"/>
              <a:t>inal datapoints for training the data is </a:t>
            </a:r>
            <a:r>
              <a:rPr lang="en-IN" sz="2200" b="1" dirty="0"/>
              <a:t>896</a:t>
            </a:r>
            <a:r>
              <a:rPr lang="en-IN" sz="2200" dirty="0"/>
              <a:t> and testing the data is </a:t>
            </a:r>
            <a:r>
              <a:rPr lang="en-IN" sz="2200" b="1" dirty="0"/>
              <a:t>336</a:t>
            </a:r>
            <a:r>
              <a:rPr lang="en-IN" sz="2200" dirty="0"/>
              <a:t> in which </a:t>
            </a:r>
            <a:r>
              <a:rPr lang="en-IN" sz="2200" b="1" dirty="0"/>
              <a:t>112 data points are predicted</a:t>
            </a:r>
            <a:r>
              <a:rPr lang="en-IN" sz="2200" dirty="0"/>
              <a:t> for no cancer and </a:t>
            </a:r>
            <a:r>
              <a:rPr lang="en-IN" sz="2200" b="1" dirty="0"/>
              <a:t>224 data points are predicted for cancer patients</a:t>
            </a:r>
            <a:r>
              <a:rPr lang="en-IN" sz="2200" dirty="0"/>
              <a:t>.</a:t>
            </a:r>
          </a:p>
        </p:txBody>
      </p:sp>
      <p:sp>
        <p:nvSpPr>
          <p:cNvPr id="15" name="Heptagon 14">
            <a:extLst>
              <a:ext uri="{FF2B5EF4-FFF2-40B4-BE49-F238E27FC236}">
                <a16:creationId xmlns:a16="http://schemas.microsoft.com/office/drawing/2014/main" id="{08EB0A3E-B165-494D-995A-83289B4E45A4}"/>
              </a:ext>
            </a:extLst>
          </p:cNvPr>
          <p:cNvSpPr/>
          <p:nvPr/>
        </p:nvSpPr>
        <p:spPr>
          <a:xfrm>
            <a:off x="1428748" y="2922774"/>
            <a:ext cx="882251" cy="885329"/>
          </a:xfrm>
          <a:prstGeom prst="heptagon">
            <a:avLst/>
          </a:prstGeo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2</a:t>
            </a:r>
          </a:p>
        </p:txBody>
      </p:sp>
      <p:sp>
        <p:nvSpPr>
          <p:cNvPr id="16" name="Heptagon 15">
            <a:extLst>
              <a:ext uri="{FF2B5EF4-FFF2-40B4-BE49-F238E27FC236}">
                <a16:creationId xmlns:a16="http://schemas.microsoft.com/office/drawing/2014/main" id="{08721876-01E1-42F1-AAD2-23D04CCBFE63}"/>
              </a:ext>
            </a:extLst>
          </p:cNvPr>
          <p:cNvSpPr/>
          <p:nvPr/>
        </p:nvSpPr>
        <p:spPr>
          <a:xfrm>
            <a:off x="1428748" y="4209382"/>
            <a:ext cx="882251" cy="885329"/>
          </a:xfrm>
          <a:prstGeom prst="heptagon">
            <a:avLst/>
          </a:prstGeo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path path="circle">
              <a:fillToRect l="50000" t="50000" r="50000" b="50000"/>
            </a:path>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3</a:t>
            </a:r>
          </a:p>
        </p:txBody>
      </p:sp>
    </p:spTree>
    <p:extLst>
      <p:ext uri="{BB962C8B-B14F-4D97-AF65-F5344CB8AC3E}">
        <p14:creationId xmlns:p14="http://schemas.microsoft.com/office/powerpoint/2010/main" val="374043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66708-44B9-4BFB-BE37-B9A30768A93C}"/>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Model Analysis</a:t>
            </a:r>
          </a:p>
        </p:txBody>
      </p:sp>
      <p:graphicFrame>
        <p:nvGraphicFramePr>
          <p:cNvPr id="6" name="Table 6">
            <a:extLst>
              <a:ext uri="{FF2B5EF4-FFF2-40B4-BE49-F238E27FC236}">
                <a16:creationId xmlns:a16="http://schemas.microsoft.com/office/drawing/2014/main" id="{0CE4F91F-9453-4BB3-A9C8-306EA073F15E}"/>
              </a:ext>
            </a:extLst>
          </p:cNvPr>
          <p:cNvGraphicFramePr>
            <a:graphicFrameLocks noGrp="1"/>
          </p:cNvGraphicFramePr>
          <p:nvPr>
            <p:ph idx="1"/>
            <p:extLst>
              <p:ext uri="{D42A27DB-BD31-4B8C-83A1-F6EECF244321}">
                <p14:modId xmlns:p14="http://schemas.microsoft.com/office/powerpoint/2010/main" val="1837399761"/>
              </p:ext>
            </p:extLst>
          </p:nvPr>
        </p:nvGraphicFramePr>
        <p:xfrm>
          <a:off x="838200" y="1635124"/>
          <a:ext cx="10429876" cy="3879851"/>
        </p:xfrm>
        <a:graphic>
          <a:graphicData uri="http://schemas.openxmlformats.org/drawingml/2006/table">
            <a:tbl>
              <a:tblPr firstRow="1" bandRow="1">
                <a:tableStyleId>{5940675A-B579-460E-94D1-54222C63F5DA}</a:tableStyleId>
              </a:tblPr>
              <a:tblGrid>
                <a:gridCol w="1452531">
                  <a:extLst>
                    <a:ext uri="{9D8B030D-6E8A-4147-A177-3AD203B41FA5}">
                      <a16:colId xmlns:a16="http://schemas.microsoft.com/office/drawing/2014/main" val="2866616476"/>
                    </a:ext>
                  </a:extLst>
                </a:gridCol>
                <a:gridCol w="3762407">
                  <a:extLst>
                    <a:ext uri="{9D8B030D-6E8A-4147-A177-3AD203B41FA5}">
                      <a16:colId xmlns:a16="http://schemas.microsoft.com/office/drawing/2014/main" val="1474110148"/>
                    </a:ext>
                  </a:extLst>
                </a:gridCol>
                <a:gridCol w="2607469">
                  <a:extLst>
                    <a:ext uri="{9D8B030D-6E8A-4147-A177-3AD203B41FA5}">
                      <a16:colId xmlns:a16="http://schemas.microsoft.com/office/drawing/2014/main" val="757236622"/>
                    </a:ext>
                  </a:extLst>
                </a:gridCol>
                <a:gridCol w="2607469">
                  <a:extLst>
                    <a:ext uri="{9D8B030D-6E8A-4147-A177-3AD203B41FA5}">
                      <a16:colId xmlns:a16="http://schemas.microsoft.com/office/drawing/2014/main" val="1155383104"/>
                    </a:ext>
                  </a:extLst>
                </a:gridCol>
              </a:tblGrid>
              <a:tr h="506671">
                <a:tc>
                  <a:txBody>
                    <a:bodyPr/>
                    <a:lstStyle/>
                    <a:p>
                      <a:pPr algn="ctr"/>
                      <a:r>
                        <a:rPr lang="en-IN" b="1" dirty="0"/>
                        <a:t>Model Name</a:t>
                      </a:r>
                    </a:p>
                  </a:txBody>
                  <a:tcPr>
                    <a:solidFill>
                      <a:schemeClr val="bg1">
                        <a:lumMod val="95000"/>
                      </a:schemeClr>
                    </a:solidFill>
                  </a:tcPr>
                </a:tc>
                <a:tc>
                  <a:txBody>
                    <a:bodyPr/>
                    <a:lstStyle/>
                    <a:p>
                      <a:pPr algn="ctr"/>
                      <a:r>
                        <a:rPr lang="en-IN" b="1" dirty="0"/>
                        <a:t>No Cancer</a:t>
                      </a:r>
                    </a:p>
                  </a:txBody>
                  <a:tcPr>
                    <a:solidFill>
                      <a:schemeClr val="bg1">
                        <a:lumMod val="85000"/>
                      </a:schemeClr>
                    </a:solidFill>
                  </a:tcPr>
                </a:tc>
                <a:tc>
                  <a:txBody>
                    <a:bodyPr/>
                    <a:lstStyle/>
                    <a:p>
                      <a:pPr algn="ctr"/>
                      <a:r>
                        <a:rPr lang="en-IN" b="1" dirty="0"/>
                        <a:t>Cancer</a:t>
                      </a:r>
                    </a:p>
                  </a:txBody>
                  <a:tcPr>
                    <a:solidFill>
                      <a:schemeClr val="bg1">
                        <a:lumMod val="85000"/>
                      </a:schemeClr>
                    </a:solidFill>
                  </a:tcPr>
                </a:tc>
                <a:tc>
                  <a:txBody>
                    <a:bodyPr/>
                    <a:lstStyle/>
                    <a:p>
                      <a:pPr algn="ctr"/>
                      <a:r>
                        <a:rPr lang="en-IN" b="1" dirty="0"/>
                        <a:t>Overall Model Evaluation</a:t>
                      </a:r>
                    </a:p>
                  </a:txBody>
                  <a:tcPr>
                    <a:solidFill>
                      <a:schemeClr val="bg1">
                        <a:lumMod val="85000"/>
                      </a:schemeClr>
                    </a:solidFill>
                  </a:tcPr>
                </a:tc>
                <a:extLst>
                  <a:ext uri="{0D108BD9-81ED-4DB2-BD59-A6C34878D82A}">
                    <a16:rowId xmlns:a16="http://schemas.microsoft.com/office/drawing/2014/main" val="4105621652"/>
                  </a:ext>
                </a:extLst>
              </a:tr>
              <a:tr h="1249326">
                <a:tc>
                  <a:txBody>
                    <a:bodyPr/>
                    <a:lstStyle/>
                    <a:p>
                      <a:pPr algn="ctr"/>
                      <a:r>
                        <a:rPr lang="en-IN" b="1" dirty="0"/>
                        <a:t>KNN</a:t>
                      </a:r>
                    </a:p>
                  </a:txBody>
                  <a:tcPr>
                    <a:solidFill>
                      <a:schemeClr val="bg1">
                        <a:lumMod val="95000"/>
                      </a:schemeClr>
                    </a:solidFill>
                  </a:tcPr>
                </a:tc>
                <a:tc>
                  <a:txBody>
                    <a:bodyPr/>
                    <a:lstStyle/>
                    <a:p>
                      <a:r>
                        <a:rPr lang="en-IN" sz="1800" kern="1200" dirty="0">
                          <a:solidFill>
                            <a:schemeClr val="tx1"/>
                          </a:solidFill>
                          <a:effectLst/>
                          <a:latin typeface="+mn-lt"/>
                          <a:ea typeface="+mn-ea"/>
                          <a:cs typeface="+mn-cs"/>
                        </a:rPr>
                        <a:t>It correctly identified 108 patients and misclassify 4 patients.</a:t>
                      </a:r>
                      <a:endParaRPr lang="en-IN" dirty="0"/>
                    </a:p>
                  </a:txBody>
                  <a:tcPr/>
                </a:tc>
                <a:tc>
                  <a:txBody>
                    <a:bodyPr/>
                    <a:lstStyle/>
                    <a:p>
                      <a:r>
                        <a:rPr lang="en-IN" sz="1800" kern="1200" dirty="0">
                          <a:solidFill>
                            <a:schemeClr val="tx1"/>
                          </a:solidFill>
                          <a:effectLst/>
                          <a:latin typeface="+mn-lt"/>
                          <a:ea typeface="+mn-ea"/>
                          <a:cs typeface="+mn-cs"/>
                        </a:rPr>
                        <a:t>It correctly identified 220 patients and misclassify 4 patients.</a:t>
                      </a:r>
                      <a:endParaRPr lang="en-IN" dirty="0"/>
                    </a:p>
                  </a:txBody>
                  <a:tcPr/>
                </a:tc>
                <a:tc>
                  <a:txBody>
                    <a:bodyPr/>
                    <a:lstStyle/>
                    <a:p>
                      <a:r>
                        <a:rPr lang="en-IN" dirty="0"/>
                        <a:t>The model got 98% predictions correct.</a:t>
                      </a:r>
                    </a:p>
                  </a:txBody>
                  <a:tcPr/>
                </a:tc>
                <a:extLst>
                  <a:ext uri="{0D108BD9-81ED-4DB2-BD59-A6C34878D82A}">
                    <a16:rowId xmlns:a16="http://schemas.microsoft.com/office/drawing/2014/main" val="977351957"/>
                  </a:ext>
                </a:extLst>
              </a:tr>
              <a:tr h="1249326">
                <a:tc>
                  <a:txBody>
                    <a:bodyPr/>
                    <a:lstStyle/>
                    <a:p>
                      <a:pPr algn="ctr"/>
                      <a:r>
                        <a:rPr lang="en-IN" b="1" dirty="0"/>
                        <a:t>Random Forest</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It correctly identified 105 patients and misclassify  7 patients.</a:t>
                      </a:r>
                    </a:p>
                    <a:p>
                      <a:endParaRPr lang="en-IN" dirty="0"/>
                    </a:p>
                  </a:txBody>
                  <a:tcPr/>
                </a:tc>
                <a:tc>
                  <a:txBody>
                    <a:bodyPr/>
                    <a:lstStyle/>
                    <a:p>
                      <a:r>
                        <a:rPr lang="en-IN" dirty="0"/>
                        <a:t>It correctly identified all the 224 patients.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model got 98% predictions correct.</a:t>
                      </a:r>
                    </a:p>
                  </a:txBody>
                  <a:tcPr/>
                </a:tc>
                <a:extLst>
                  <a:ext uri="{0D108BD9-81ED-4DB2-BD59-A6C34878D82A}">
                    <a16:rowId xmlns:a16="http://schemas.microsoft.com/office/drawing/2014/main" val="1102230803"/>
                  </a:ext>
                </a:extLst>
              </a:tr>
              <a:tr h="874528">
                <a:tc>
                  <a:txBody>
                    <a:bodyPr/>
                    <a:lstStyle/>
                    <a:p>
                      <a:pPr algn="ctr"/>
                      <a:r>
                        <a:rPr lang="en-IN" b="1" dirty="0"/>
                        <a:t>Neural Network</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It correctly identified 101 patients and misclassify  11 patients.</a:t>
                      </a:r>
                    </a:p>
                  </a:txBody>
                  <a:tcPr/>
                </a:tc>
                <a:tc>
                  <a:txBody>
                    <a:bodyPr/>
                    <a:lstStyle/>
                    <a:p>
                      <a:r>
                        <a:rPr lang="en-IN" dirty="0"/>
                        <a:t>It correctly identified all the 224 patients.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model got 96% predictions correct.</a:t>
                      </a:r>
                    </a:p>
                  </a:txBody>
                  <a:tcPr/>
                </a:tc>
                <a:extLst>
                  <a:ext uri="{0D108BD9-81ED-4DB2-BD59-A6C34878D82A}">
                    <a16:rowId xmlns:a16="http://schemas.microsoft.com/office/drawing/2014/main" val="3236131387"/>
                  </a:ext>
                </a:extLst>
              </a:tr>
            </a:tbl>
          </a:graphicData>
        </a:graphic>
      </p:graphicFrame>
      <p:sp>
        <p:nvSpPr>
          <p:cNvPr id="8" name="TextBox 7">
            <a:extLst>
              <a:ext uri="{FF2B5EF4-FFF2-40B4-BE49-F238E27FC236}">
                <a16:creationId xmlns:a16="http://schemas.microsoft.com/office/drawing/2014/main" id="{023E92EF-53D7-4CAD-A8D6-81D17B14DCA8}"/>
              </a:ext>
            </a:extLst>
          </p:cNvPr>
          <p:cNvSpPr txBox="1"/>
          <p:nvPr/>
        </p:nvSpPr>
        <p:spPr>
          <a:xfrm>
            <a:off x="771523" y="5669260"/>
            <a:ext cx="10429876" cy="1015663"/>
          </a:xfrm>
          <a:prstGeom prst="rect">
            <a:avLst/>
          </a:prstGeom>
          <a:noFill/>
        </p:spPr>
        <p:txBody>
          <a:bodyPr wrap="square" rtlCol="0">
            <a:spAutoFit/>
          </a:bodyPr>
          <a:lstStyle/>
          <a:p>
            <a:pPr algn="just"/>
            <a:r>
              <a:rPr lang="en-IN" sz="2000" dirty="0"/>
              <a:t>Amongst all the model, Random Forest model is selected as the best model because it correctly identifies all the patients who have cancer and misclassify less patient who do not have cancer in comparison to Neural Network.</a:t>
            </a:r>
          </a:p>
        </p:txBody>
      </p:sp>
    </p:spTree>
    <p:extLst>
      <p:ext uri="{BB962C8B-B14F-4D97-AF65-F5344CB8AC3E}">
        <p14:creationId xmlns:p14="http://schemas.microsoft.com/office/powerpoint/2010/main" val="223989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66708-44B9-4BFB-BE37-B9A30768A93C}"/>
              </a:ext>
            </a:extLst>
          </p:cNvPr>
          <p:cNvSpPr>
            <a:spLocks noGrp="1"/>
          </p:cNvSpPr>
          <p:nvPr>
            <p:ph type="title"/>
          </p:nvPr>
        </p:nvSpPr>
        <p:spPr>
          <a:xfrm>
            <a:off x="838200" y="365125"/>
            <a:ext cx="10515600" cy="1006475"/>
          </a:xfrm>
          <a:gradFill flip="none" rotWithShape="1">
            <a:gsLst>
              <a:gs pos="0">
                <a:srgbClr val="006900">
                  <a:tint val="66000"/>
                  <a:satMod val="160000"/>
                </a:srgbClr>
              </a:gs>
              <a:gs pos="50000">
                <a:srgbClr val="006900">
                  <a:tint val="44500"/>
                  <a:satMod val="160000"/>
                </a:srgbClr>
              </a:gs>
              <a:gs pos="100000">
                <a:srgbClr val="006900">
                  <a:tint val="23500"/>
                  <a:satMod val="160000"/>
                </a:srgbClr>
              </a:gs>
            </a:gsLst>
            <a:lin ang="2700000" scaled="1"/>
            <a:tileRect/>
          </a:gradFill>
        </p:spPr>
        <p:txBody>
          <a:bodyPr>
            <a:normAutofit/>
          </a:bodyPr>
          <a:lstStyle/>
          <a:p>
            <a:pPr algn="ctr"/>
            <a:r>
              <a:rPr lang="en-IN" sz="4000" dirty="0">
                <a:latin typeface="+mn-lt"/>
              </a:rPr>
              <a:t>Learning Curve</a:t>
            </a:r>
          </a:p>
        </p:txBody>
      </p:sp>
      <p:sp>
        <p:nvSpPr>
          <p:cNvPr id="3" name="Content Placeholder 2">
            <a:extLst>
              <a:ext uri="{FF2B5EF4-FFF2-40B4-BE49-F238E27FC236}">
                <a16:creationId xmlns:a16="http://schemas.microsoft.com/office/drawing/2014/main" id="{BA93127A-7453-4360-B884-F4EE9925808E}"/>
              </a:ext>
            </a:extLst>
          </p:cNvPr>
          <p:cNvSpPr>
            <a:spLocks noGrp="1"/>
          </p:cNvSpPr>
          <p:nvPr>
            <p:ph idx="1"/>
          </p:nvPr>
        </p:nvSpPr>
        <p:spPr>
          <a:xfrm>
            <a:off x="838200" y="1657350"/>
            <a:ext cx="10515600" cy="4519613"/>
          </a:xfrm>
        </p:spPr>
        <p:txBody>
          <a:bodyPr>
            <a:normAutofit/>
          </a:bodyPr>
          <a:lstStyle/>
          <a:p>
            <a:pPr marL="0" indent="0">
              <a:buNone/>
            </a:pPr>
            <a:r>
              <a:rPr lang="en-IN" sz="2400" dirty="0"/>
              <a:t>The learning curve for Random forest algorithm is created to evaluate the performance of the model on training and validation(or test) data.</a:t>
            </a:r>
          </a:p>
        </p:txBody>
      </p:sp>
      <p:pic>
        <p:nvPicPr>
          <p:cNvPr id="2" name="Picture 1">
            <a:extLst>
              <a:ext uri="{FF2B5EF4-FFF2-40B4-BE49-F238E27FC236}">
                <a16:creationId xmlns:a16="http://schemas.microsoft.com/office/drawing/2014/main" id="{A8F45E2B-83B6-431E-AF27-BA5DFEA017F3}"/>
              </a:ext>
            </a:extLst>
          </p:cNvPr>
          <p:cNvPicPr>
            <a:picLocks noChangeAspect="1"/>
          </p:cNvPicPr>
          <p:nvPr/>
        </p:nvPicPr>
        <p:blipFill>
          <a:blip r:embed="rId3"/>
          <a:stretch>
            <a:fillRect/>
          </a:stretch>
        </p:blipFill>
        <p:spPr>
          <a:xfrm>
            <a:off x="6000750" y="2606720"/>
            <a:ext cx="5662612" cy="3971880"/>
          </a:xfrm>
          <a:prstGeom prst="rect">
            <a:avLst/>
          </a:prstGeom>
        </p:spPr>
      </p:pic>
      <p:sp>
        <p:nvSpPr>
          <p:cNvPr id="6" name="Rectangle: Rounded Corners 5">
            <a:extLst>
              <a:ext uri="{FF2B5EF4-FFF2-40B4-BE49-F238E27FC236}">
                <a16:creationId xmlns:a16="http://schemas.microsoft.com/office/drawing/2014/main" id="{8ADEE3DC-06C5-4107-9480-F156A807054D}"/>
              </a:ext>
            </a:extLst>
          </p:cNvPr>
          <p:cNvSpPr/>
          <p:nvPr/>
        </p:nvSpPr>
        <p:spPr>
          <a:xfrm>
            <a:off x="904874" y="2840063"/>
            <a:ext cx="5035527" cy="1077093"/>
          </a:xfrm>
          <a:prstGeom prst="roundRect">
            <a:avLst>
              <a:gd name="adj" fmla="val 10000"/>
            </a:avLst>
          </a:prstGeom>
          <a:solidFill>
            <a:schemeClr val="bg1">
              <a:lumMod val="95000"/>
            </a:schemeClr>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just"/>
            <a:r>
              <a:rPr lang="en-IN" sz="2000" dirty="0"/>
              <a:t>From the figure, it is analysed that model correctly predicts on training data as the model is trained on it.</a:t>
            </a:r>
          </a:p>
          <a:p>
            <a:endParaRPr lang="en-IN" dirty="0"/>
          </a:p>
        </p:txBody>
      </p:sp>
      <p:sp>
        <p:nvSpPr>
          <p:cNvPr id="7" name="Rectangle: Rounded Corners 6">
            <a:extLst>
              <a:ext uri="{FF2B5EF4-FFF2-40B4-BE49-F238E27FC236}">
                <a16:creationId xmlns:a16="http://schemas.microsoft.com/office/drawing/2014/main" id="{59A2BFB1-A82C-4ED5-970D-6CCB27CB371C}"/>
              </a:ext>
            </a:extLst>
          </p:cNvPr>
          <p:cNvSpPr/>
          <p:nvPr/>
        </p:nvSpPr>
        <p:spPr>
          <a:xfrm>
            <a:off x="881061" y="4338865"/>
            <a:ext cx="5059340" cy="1723569"/>
          </a:xfrm>
          <a:prstGeom prst="roundRect">
            <a:avLst>
              <a:gd name="adj" fmla="val 10000"/>
            </a:avLst>
          </a:prstGeom>
          <a:solidFill>
            <a:schemeClr val="bg1">
              <a:lumMod val="95000"/>
            </a:schemeClr>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just"/>
            <a:r>
              <a:rPr lang="en-IN" sz="2000" dirty="0"/>
              <a:t>The main purpose of this learning curve is to see the prediction on validation or test data, as the instances of dataset increases the model tries to fit perfectly. So, this model seems a right fit for this dataset.</a:t>
            </a:r>
          </a:p>
          <a:p>
            <a:endParaRPr lang="en-IN" dirty="0"/>
          </a:p>
        </p:txBody>
      </p:sp>
    </p:spTree>
    <p:extLst>
      <p:ext uri="{BB962C8B-B14F-4D97-AF65-F5344CB8AC3E}">
        <p14:creationId xmlns:p14="http://schemas.microsoft.com/office/powerpoint/2010/main" val="11954964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2023</Words>
  <Application>Microsoft Office PowerPoint</Application>
  <PresentationFormat>Widescreen</PresentationFormat>
  <Paragraphs>128</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Franklin Gothic Medium</vt:lpstr>
      <vt:lpstr>Office Theme</vt:lpstr>
      <vt:lpstr>   Capstone (DATA 2204)  Final Project– Cancer Detection </vt:lpstr>
      <vt:lpstr>Project Overview</vt:lpstr>
      <vt:lpstr>Key Questions</vt:lpstr>
      <vt:lpstr>Assumptions and Constraints</vt:lpstr>
      <vt:lpstr>Exploratory Data Analysis</vt:lpstr>
      <vt:lpstr>Insights from Exploratory Data Analysis</vt:lpstr>
      <vt:lpstr>Model Building</vt:lpstr>
      <vt:lpstr>Model Analysis</vt:lpstr>
      <vt:lpstr>Learning Curve</vt:lpstr>
      <vt:lpstr>Optimized model</vt:lpstr>
      <vt:lpstr>Insights from Analysis</vt:lpstr>
      <vt:lpstr>Conclusion</vt:lpstr>
      <vt:lpstr>Further Questions</vt:lpstr>
      <vt:lpstr>PowerPoint Presentation</vt:lpstr>
      <vt:lpstr>Correlation Heat Map</vt:lpstr>
      <vt:lpstr>Classification Report</vt:lpstr>
      <vt:lpstr>K-NN model</vt:lpstr>
      <vt:lpstr>Random Forest model</vt:lpstr>
      <vt:lpstr>Neural Network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(DATA 2204)  Final Project– Cancer Detection </dc:title>
  <dc:creator>akib shaikh</dc:creator>
  <cp:lastModifiedBy>akib shaikh</cp:lastModifiedBy>
  <cp:revision>16</cp:revision>
  <dcterms:created xsi:type="dcterms:W3CDTF">2020-04-16T16:16:39Z</dcterms:created>
  <dcterms:modified xsi:type="dcterms:W3CDTF">2020-04-17T23:14:53Z</dcterms:modified>
</cp:coreProperties>
</file>