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7" r:id="rId3"/>
    <p:sldId id="269" r:id="rId4"/>
    <p:sldId id="274" r:id="rId5"/>
    <p:sldId id="270" r:id="rId6"/>
    <p:sldId id="258" r:id="rId7"/>
    <p:sldId id="259" r:id="rId8"/>
    <p:sldId id="260" r:id="rId9"/>
    <p:sldId id="261" r:id="rId10"/>
    <p:sldId id="262" r:id="rId11"/>
    <p:sldId id="263" r:id="rId12"/>
    <p:sldId id="264" r:id="rId13"/>
    <p:sldId id="275" r:id="rId14"/>
    <p:sldId id="271" r:id="rId15"/>
    <p:sldId id="265" r:id="rId16"/>
    <p:sldId id="276" r:id="rId17"/>
    <p:sldId id="266" r:id="rId18"/>
    <p:sldId id="273" r:id="rId19"/>
    <p:sldId id="278" r:id="rId20"/>
    <p:sldId id="272"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D01AC-EE8E-4313-9B01-FAD41C7360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F6510B-E16E-4057-8774-0553949149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3090289-2710-417F-B28D-727252361399}"/>
              </a:ext>
            </a:extLst>
          </p:cNvPr>
          <p:cNvSpPr>
            <a:spLocks noGrp="1"/>
          </p:cNvSpPr>
          <p:nvPr>
            <p:ph type="dt" sz="half" idx="10"/>
          </p:nvPr>
        </p:nvSpPr>
        <p:spPr/>
        <p:txBody>
          <a:bodyPr/>
          <a:lstStyle/>
          <a:p>
            <a:fld id="{136405DD-F810-4297-9DCD-E109886E9C81}" type="datetimeFigureOut">
              <a:rPr lang="en-IN" smtClean="0"/>
              <a:t>09-11-2020</a:t>
            </a:fld>
            <a:endParaRPr lang="en-IN"/>
          </a:p>
        </p:txBody>
      </p:sp>
      <p:sp>
        <p:nvSpPr>
          <p:cNvPr id="5" name="Footer Placeholder 4">
            <a:extLst>
              <a:ext uri="{FF2B5EF4-FFF2-40B4-BE49-F238E27FC236}">
                <a16:creationId xmlns:a16="http://schemas.microsoft.com/office/drawing/2014/main" id="{210EDFEB-5520-4911-9174-2077B0ACA6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5AA1B9-A0FE-4A6F-8DE4-45796610C106}"/>
              </a:ext>
            </a:extLst>
          </p:cNvPr>
          <p:cNvSpPr>
            <a:spLocks noGrp="1"/>
          </p:cNvSpPr>
          <p:nvPr>
            <p:ph type="sldNum" sz="quarter" idx="12"/>
          </p:nvPr>
        </p:nvSpPr>
        <p:spPr/>
        <p:txBody>
          <a:bodyPr/>
          <a:lstStyle/>
          <a:p>
            <a:fld id="{E55E10DE-1EEC-4D64-A05E-B0329C395018}" type="slidenum">
              <a:rPr lang="en-IN" smtClean="0"/>
              <a:t>‹#›</a:t>
            </a:fld>
            <a:endParaRPr lang="en-IN"/>
          </a:p>
        </p:txBody>
      </p:sp>
    </p:spTree>
    <p:extLst>
      <p:ext uri="{BB962C8B-B14F-4D97-AF65-F5344CB8AC3E}">
        <p14:creationId xmlns:p14="http://schemas.microsoft.com/office/powerpoint/2010/main" val="1718494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C25E6-5FBF-48EC-A5E0-93B1E12EC71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14A3D5-DFC7-40A0-A64D-A257D1222E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EC3113-589E-4339-8C5D-D52A4CC78077}"/>
              </a:ext>
            </a:extLst>
          </p:cNvPr>
          <p:cNvSpPr>
            <a:spLocks noGrp="1"/>
          </p:cNvSpPr>
          <p:nvPr>
            <p:ph type="dt" sz="half" idx="10"/>
          </p:nvPr>
        </p:nvSpPr>
        <p:spPr/>
        <p:txBody>
          <a:bodyPr/>
          <a:lstStyle/>
          <a:p>
            <a:fld id="{136405DD-F810-4297-9DCD-E109886E9C81}" type="datetimeFigureOut">
              <a:rPr lang="en-IN" smtClean="0"/>
              <a:t>09-11-2020</a:t>
            </a:fld>
            <a:endParaRPr lang="en-IN"/>
          </a:p>
        </p:txBody>
      </p:sp>
      <p:sp>
        <p:nvSpPr>
          <p:cNvPr id="5" name="Footer Placeholder 4">
            <a:extLst>
              <a:ext uri="{FF2B5EF4-FFF2-40B4-BE49-F238E27FC236}">
                <a16:creationId xmlns:a16="http://schemas.microsoft.com/office/drawing/2014/main" id="{2BDE8A21-B316-4F5B-A917-B2F807FBC5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B2A9DD-5A07-406E-8579-EA46DA7A9281}"/>
              </a:ext>
            </a:extLst>
          </p:cNvPr>
          <p:cNvSpPr>
            <a:spLocks noGrp="1"/>
          </p:cNvSpPr>
          <p:nvPr>
            <p:ph type="sldNum" sz="quarter" idx="12"/>
          </p:nvPr>
        </p:nvSpPr>
        <p:spPr/>
        <p:txBody>
          <a:bodyPr/>
          <a:lstStyle/>
          <a:p>
            <a:fld id="{E55E10DE-1EEC-4D64-A05E-B0329C395018}" type="slidenum">
              <a:rPr lang="en-IN" smtClean="0"/>
              <a:t>‹#›</a:t>
            </a:fld>
            <a:endParaRPr lang="en-IN"/>
          </a:p>
        </p:txBody>
      </p:sp>
    </p:spTree>
    <p:extLst>
      <p:ext uri="{BB962C8B-B14F-4D97-AF65-F5344CB8AC3E}">
        <p14:creationId xmlns:p14="http://schemas.microsoft.com/office/powerpoint/2010/main" val="3623427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2E4B11-A4F1-46C2-A552-05AB228068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9E96BD-74DD-45E1-A301-33BC6843A3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AEE1B4-4EC1-4498-A774-E6BC7ABC4206}"/>
              </a:ext>
            </a:extLst>
          </p:cNvPr>
          <p:cNvSpPr>
            <a:spLocks noGrp="1"/>
          </p:cNvSpPr>
          <p:nvPr>
            <p:ph type="dt" sz="half" idx="10"/>
          </p:nvPr>
        </p:nvSpPr>
        <p:spPr/>
        <p:txBody>
          <a:bodyPr/>
          <a:lstStyle/>
          <a:p>
            <a:fld id="{136405DD-F810-4297-9DCD-E109886E9C81}" type="datetimeFigureOut">
              <a:rPr lang="en-IN" smtClean="0"/>
              <a:t>09-11-2020</a:t>
            </a:fld>
            <a:endParaRPr lang="en-IN"/>
          </a:p>
        </p:txBody>
      </p:sp>
      <p:sp>
        <p:nvSpPr>
          <p:cNvPr id="5" name="Footer Placeholder 4">
            <a:extLst>
              <a:ext uri="{FF2B5EF4-FFF2-40B4-BE49-F238E27FC236}">
                <a16:creationId xmlns:a16="http://schemas.microsoft.com/office/drawing/2014/main" id="{EEF692FE-C1E6-40D5-BDAC-7CF38E3921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15FBCB-EC8E-4541-A992-EF650D0E8651}"/>
              </a:ext>
            </a:extLst>
          </p:cNvPr>
          <p:cNvSpPr>
            <a:spLocks noGrp="1"/>
          </p:cNvSpPr>
          <p:nvPr>
            <p:ph type="sldNum" sz="quarter" idx="12"/>
          </p:nvPr>
        </p:nvSpPr>
        <p:spPr/>
        <p:txBody>
          <a:bodyPr/>
          <a:lstStyle/>
          <a:p>
            <a:fld id="{E55E10DE-1EEC-4D64-A05E-B0329C395018}" type="slidenum">
              <a:rPr lang="en-IN" smtClean="0"/>
              <a:t>‹#›</a:t>
            </a:fld>
            <a:endParaRPr lang="en-IN"/>
          </a:p>
        </p:txBody>
      </p:sp>
    </p:spTree>
    <p:extLst>
      <p:ext uri="{BB962C8B-B14F-4D97-AF65-F5344CB8AC3E}">
        <p14:creationId xmlns:p14="http://schemas.microsoft.com/office/powerpoint/2010/main" val="3370599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05FB3-3F19-47FB-AF87-3E089F5824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BC7A44-3BBB-47CD-BCCF-2490A7EC4F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8378B0-39F5-442C-893A-D245985A30DC}"/>
              </a:ext>
            </a:extLst>
          </p:cNvPr>
          <p:cNvSpPr>
            <a:spLocks noGrp="1"/>
          </p:cNvSpPr>
          <p:nvPr>
            <p:ph type="dt" sz="half" idx="10"/>
          </p:nvPr>
        </p:nvSpPr>
        <p:spPr/>
        <p:txBody>
          <a:bodyPr/>
          <a:lstStyle/>
          <a:p>
            <a:fld id="{136405DD-F810-4297-9DCD-E109886E9C81}" type="datetimeFigureOut">
              <a:rPr lang="en-IN" smtClean="0"/>
              <a:t>09-11-2020</a:t>
            </a:fld>
            <a:endParaRPr lang="en-IN"/>
          </a:p>
        </p:txBody>
      </p:sp>
      <p:sp>
        <p:nvSpPr>
          <p:cNvPr id="5" name="Footer Placeholder 4">
            <a:extLst>
              <a:ext uri="{FF2B5EF4-FFF2-40B4-BE49-F238E27FC236}">
                <a16:creationId xmlns:a16="http://schemas.microsoft.com/office/drawing/2014/main" id="{AD41AE9B-3874-4EB9-98C0-DD6C2C0603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B50360-4160-49D9-A882-E7FBE0DF8921}"/>
              </a:ext>
            </a:extLst>
          </p:cNvPr>
          <p:cNvSpPr>
            <a:spLocks noGrp="1"/>
          </p:cNvSpPr>
          <p:nvPr>
            <p:ph type="sldNum" sz="quarter" idx="12"/>
          </p:nvPr>
        </p:nvSpPr>
        <p:spPr/>
        <p:txBody>
          <a:bodyPr/>
          <a:lstStyle/>
          <a:p>
            <a:fld id="{E55E10DE-1EEC-4D64-A05E-B0329C395018}" type="slidenum">
              <a:rPr lang="en-IN" smtClean="0"/>
              <a:t>‹#›</a:t>
            </a:fld>
            <a:endParaRPr lang="en-IN"/>
          </a:p>
        </p:txBody>
      </p:sp>
    </p:spTree>
    <p:extLst>
      <p:ext uri="{BB962C8B-B14F-4D97-AF65-F5344CB8AC3E}">
        <p14:creationId xmlns:p14="http://schemas.microsoft.com/office/powerpoint/2010/main" val="4127347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43A13-747A-4CE9-A73D-9F92B8CEC4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D9EB158-99F2-4AB3-AFAD-8E557C72F3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E9B365-E616-4E0D-B832-969FCB56F4E9}"/>
              </a:ext>
            </a:extLst>
          </p:cNvPr>
          <p:cNvSpPr>
            <a:spLocks noGrp="1"/>
          </p:cNvSpPr>
          <p:nvPr>
            <p:ph type="dt" sz="half" idx="10"/>
          </p:nvPr>
        </p:nvSpPr>
        <p:spPr/>
        <p:txBody>
          <a:bodyPr/>
          <a:lstStyle/>
          <a:p>
            <a:fld id="{136405DD-F810-4297-9DCD-E109886E9C81}" type="datetimeFigureOut">
              <a:rPr lang="en-IN" smtClean="0"/>
              <a:t>09-11-2020</a:t>
            </a:fld>
            <a:endParaRPr lang="en-IN"/>
          </a:p>
        </p:txBody>
      </p:sp>
      <p:sp>
        <p:nvSpPr>
          <p:cNvPr id="5" name="Footer Placeholder 4">
            <a:extLst>
              <a:ext uri="{FF2B5EF4-FFF2-40B4-BE49-F238E27FC236}">
                <a16:creationId xmlns:a16="http://schemas.microsoft.com/office/drawing/2014/main" id="{8ADA476E-5D93-4DAC-A20A-98EB5D9880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2109C6-D36F-44B2-AEB7-9705C2E61B96}"/>
              </a:ext>
            </a:extLst>
          </p:cNvPr>
          <p:cNvSpPr>
            <a:spLocks noGrp="1"/>
          </p:cNvSpPr>
          <p:nvPr>
            <p:ph type="sldNum" sz="quarter" idx="12"/>
          </p:nvPr>
        </p:nvSpPr>
        <p:spPr/>
        <p:txBody>
          <a:bodyPr/>
          <a:lstStyle/>
          <a:p>
            <a:fld id="{E55E10DE-1EEC-4D64-A05E-B0329C395018}" type="slidenum">
              <a:rPr lang="en-IN" smtClean="0"/>
              <a:t>‹#›</a:t>
            </a:fld>
            <a:endParaRPr lang="en-IN"/>
          </a:p>
        </p:txBody>
      </p:sp>
    </p:spTree>
    <p:extLst>
      <p:ext uri="{BB962C8B-B14F-4D97-AF65-F5344CB8AC3E}">
        <p14:creationId xmlns:p14="http://schemas.microsoft.com/office/powerpoint/2010/main" val="362033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F9BE-EDAE-4E66-B797-FED8D71009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4F0FE9-3B53-4141-B991-4D84115958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2866710-5730-47B6-AFCE-B902F4073E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305D6A-9C8C-4E61-9FF6-6E367BE2B00A}"/>
              </a:ext>
            </a:extLst>
          </p:cNvPr>
          <p:cNvSpPr>
            <a:spLocks noGrp="1"/>
          </p:cNvSpPr>
          <p:nvPr>
            <p:ph type="dt" sz="half" idx="10"/>
          </p:nvPr>
        </p:nvSpPr>
        <p:spPr/>
        <p:txBody>
          <a:bodyPr/>
          <a:lstStyle/>
          <a:p>
            <a:fld id="{136405DD-F810-4297-9DCD-E109886E9C81}" type="datetimeFigureOut">
              <a:rPr lang="en-IN" smtClean="0"/>
              <a:t>09-11-2020</a:t>
            </a:fld>
            <a:endParaRPr lang="en-IN"/>
          </a:p>
        </p:txBody>
      </p:sp>
      <p:sp>
        <p:nvSpPr>
          <p:cNvPr id="6" name="Footer Placeholder 5">
            <a:extLst>
              <a:ext uri="{FF2B5EF4-FFF2-40B4-BE49-F238E27FC236}">
                <a16:creationId xmlns:a16="http://schemas.microsoft.com/office/drawing/2014/main" id="{E9540CEF-FBE0-4BB3-B95B-CB3C12480E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7BFA99-67B9-478B-BBFA-7C63EB226A41}"/>
              </a:ext>
            </a:extLst>
          </p:cNvPr>
          <p:cNvSpPr>
            <a:spLocks noGrp="1"/>
          </p:cNvSpPr>
          <p:nvPr>
            <p:ph type="sldNum" sz="quarter" idx="12"/>
          </p:nvPr>
        </p:nvSpPr>
        <p:spPr/>
        <p:txBody>
          <a:bodyPr/>
          <a:lstStyle/>
          <a:p>
            <a:fld id="{E55E10DE-1EEC-4D64-A05E-B0329C395018}" type="slidenum">
              <a:rPr lang="en-IN" smtClean="0"/>
              <a:t>‹#›</a:t>
            </a:fld>
            <a:endParaRPr lang="en-IN"/>
          </a:p>
        </p:txBody>
      </p:sp>
    </p:spTree>
    <p:extLst>
      <p:ext uri="{BB962C8B-B14F-4D97-AF65-F5344CB8AC3E}">
        <p14:creationId xmlns:p14="http://schemas.microsoft.com/office/powerpoint/2010/main" val="3951873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B7F14-89EE-4C6F-8450-CD8BC2E2CD8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17EA59-2205-4CD7-9AA7-1D48AE0B61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1FEF49-FEC7-4E9E-860E-1AA5B1A278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6989629-3F96-4D1D-BB9A-4D3AFE870E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BDD64C-B337-4BB4-9120-3272AC3F5D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777D33C-A57F-4C4A-BD87-E7455FFB0E3B}"/>
              </a:ext>
            </a:extLst>
          </p:cNvPr>
          <p:cNvSpPr>
            <a:spLocks noGrp="1"/>
          </p:cNvSpPr>
          <p:nvPr>
            <p:ph type="dt" sz="half" idx="10"/>
          </p:nvPr>
        </p:nvSpPr>
        <p:spPr/>
        <p:txBody>
          <a:bodyPr/>
          <a:lstStyle/>
          <a:p>
            <a:fld id="{136405DD-F810-4297-9DCD-E109886E9C81}" type="datetimeFigureOut">
              <a:rPr lang="en-IN" smtClean="0"/>
              <a:t>09-11-2020</a:t>
            </a:fld>
            <a:endParaRPr lang="en-IN"/>
          </a:p>
        </p:txBody>
      </p:sp>
      <p:sp>
        <p:nvSpPr>
          <p:cNvPr id="8" name="Footer Placeholder 7">
            <a:extLst>
              <a:ext uri="{FF2B5EF4-FFF2-40B4-BE49-F238E27FC236}">
                <a16:creationId xmlns:a16="http://schemas.microsoft.com/office/drawing/2014/main" id="{62496F5D-E25E-43E1-A306-C01E4F924C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76218E4-61B5-4B31-9C39-DC3872907BEE}"/>
              </a:ext>
            </a:extLst>
          </p:cNvPr>
          <p:cNvSpPr>
            <a:spLocks noGrp="1"/>
          </p:cNvSpPr>
          <p:nvPr>
            <p:ph type="sldNum" sz="quarter" idx="12"/>
          </p:nvPr>
        </p:nvSpPr>
        <p:spPr/>
        <p:txBody>
          <a:bodyPr/>
          <a:lstStyle/>
          <a:p>
            <a:fld id="{E55E10DE-1EEC-4D64-A05E-B0329C395018}" type="slidenum">
              <a:rPr lang="en-IN" smtClean="0"/>
              <a:t>‹#›</a:t>
            </a:fld>
            <a:endParaRPr lang="en-IN"/>
          </a:p>
        </p:txBody>
      </p:sp>
    </p:spTree>
    <p:extLst>
      <p:ext uri="{BB962C8B-B14F-4D97-AF65-F5344CB8AC3E}">
        <p14:creationId xmlns:p14="http://schemas.microsoft.com/office/powerpoint/2010/main" val="2176052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52CAE-A20D-4B09-994F-1B9A4948C29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5E871A5-A7CB-4C56-909F-1CCE0370EAEE}"/>
              </a:ext>
            </a:extLst>
          </p:cNvPr>
          <p:cNvSpPr>
            <a:spLocks noGrp="1"/>
          </p:cNvSpPr>
          <p:nvPr>
            <p:ph type="dt" sz="half" idx="10"/>
          </p:nvPr>
        </p:nvSpPr>
        <p:spPr/>
        <p:txBody>
          <a:bodyPr/>
          <a:lstStyle/>
          <a:p>
            <a:fld id="{136405DD-F810-4297-9DCD-E109886E9C81}" type="datetimeFigureOut">
              <a:rPr lang="en-IN" smtClean="0"/>
              <a:t>09-11-2020</a:t>
            </a:fld>
            <a:endParaRPr lang="en-IN"/>
          </a:p>
        </p:txBody>
      </p:sp>
      <p:sp>
        <p:nvSpPr>
          <p:cNvPr id="4" name="Footer Placeholder 3">
            <a:extLst>
              <a:ext uri="{FF2B5EF4-FFF2-40B4-BE49-F238E27FC236}">
                <a16:creationId xmlns:a16="http://schemas.microsoft.com/office/drawing/2014/main" id="{BB9152E7-39C6-452E-A77C-3A2258C0984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A2090F-3CE6-493A-9E96-BBD4E27BA215}"/>
              </a:ext>
            </a:extLst>
          </p:cNvPr>
          <p:cNvSpPr>
            <a:spLocks noGrp="1"/>
          </p:cNvSpPr>
          <p:nvPr>
            <p:ph type="sldNum" sz="quarter" idx="12"/>
          </p:nvPr>
        </p:nvSpPr>
        <p:spPr/>
        <p:txBody>
          <a:bodyPr/>
          <a:lstStyle/>
          <a:p>
            <a:fld id="{E55E10DE-1EEC-4D64-A05E-B0329C395018}" type="slidenum">
              <a:rPr lang="en-IN" smtClean="0"/>
              <a:t>‹#›</a:t>
            </a:fld>
            <a:endParaRPr lang="en-IN"/>
          </a:p>
        </p:txBody>
      </p:sp>
    </p:spTree>
    <p:extLst>
      <p:ext uri="{BB962C8B-B14F-4D97-AF65-F5344CB8AC3E}">
        <p14:creationId xmlns:p14="http://schemas.microsoft.com/office/powerpoint/2010/main" val="2548738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2ECE91-CD74-4C77-A570-ADEA012E2C07}"/>
              </a:ext>
            </a:extLst>
          </p:cNvPr>
          <p:cNvSpPr>
            <a:spLocks noGrp="1"/>
          </p:cNvSpPr>
          <p:nvPr>
            <p:ph type="dt" sz="half" idx="10"/>
          </p:nvPr>
        </p:nvSpPr>
        <p:spPr/>
        <p:txBody>
          <a:bodyPr/>
          <a:lstStyle/>
          <a:p>
            <a:fld id="{136405DD-F810-4297-9DCD-E109886E9C81}" type="datetimeFigureOut">
              <a:rPr lang="en-IN" smtClean="0"/>
              <a:t>09-11-2020</a:t>
            </a:fld>
            <a:endParaRPr lang="en-IN"/>
          </a:p>
        </p:txBody>
      </p:sp>
      <p:sp>
        <p:nvSpPr>
          <p:cNvPr id="3" name="Footer Placeholder 2">
            <a:extLst>
              <a:ext uri="{FF2B5EF4-FFF2-40B4-BE49-F238E27FC236}">
                <a16:creationId xmlns:a16="http://schemas.microsoft.com/office/drawing/2014/main" id="{0226B6E0-9F46-4080-9FC4-0F3FA04A599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0CD030F-A56A-4275-B652-0AFF26FA5CB5}"/>
              </a:ext>
            </a:extLst>
          </p:cNvPr>
          <p:cNvSpPr>
            <a:spLocks noGrp="1"/>
          </p:cNvSpPr>
          <p:nvPr>
            <p:ph type="sldNum" sz="quarter" idx="12"/>
          </p:nvPr>
        </p:nvSpPr>
        <p:spPr/>
        <p:txBody>
          <a:bodyPr/>
          <a:lstStyle/>
          <a:p>
            <a:fld id="{E55E10DE-1EEC-4D64-A05E-B0329C395018}" type="slidenum">
              <a:rPr lang="en-IN" smtClean="0"/>
              <a:t>‹#›</a:t>
            </a:fld>
            <a:endParaRPr lang="en-IN"/>
          </a:p>
        </p:txBody>
      </p:sp>
    </p:spTree>
    <p:extLst>
      <p:ext uri="{BB962C8B-B14F-4D97-AF65-F5344CB8AC3E}">
        <p14:creationId xmlns:p14="http://schemas.microsoft.com/office/powerpoint/2010/main" val="2895729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268B2-B78F-477E-BF3C-9E0F9E5B9F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1DA0F78-BDEC-4A43-9A6B-8AC478A94B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020C4C8-CEB9-4295-8C0A-D278A92FB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9D3AED-1B1F-42B9-9ABA-B5F7E37DFB2B}"/>
              </a:ext>
            </a:extLst>
          </p:cNvPr>
          <p:cNvSpPr>
            <a:spLocks noGrp="1"/>
          </p:cNvSpPr>
          <p:nvPr>
            <p:ph type="dt" sz="half" idx="10"/>
          </p:nvPr>
        </p:nvSpPr>
        <p:spPr/>
        <p:txBody>
          <a:bodyPr/>
          <a:lstStyle/>
          <a:p>
            <a:fld id="{136405DD-F810-4297-9DCD-E109886E9C81}" type="datetimeFigureOut">
              <a:rPr lang="en-IN" smtClean="0"/>
              <a:t>09-11-2020</a:t>
            </a:fld>
            <a:endParaRPr lang="en-IN"/>
          </a:p>
        </p:txBody>
      </p:sp>
      <p:sp>
        <p:nvSpPr>
          <p:cNvPr id="6" name="Footer Placeholder 5">
            <a:extLst>
              <a:ext uri="{FF2B5EF4-FFF2-40B4-BE49-F238E27FC236}">
                <a16:creationId xmlns:a16="http://schemas.microsoft.com/office/drawing/2014/main" id="{5110A3C5-34C0-4236-B766-17D1C77B56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13469C-2735-47DB-9CF6-1E4315BA873E}"/>
              </a:ext>
            </a:extLst>
          </p:cNvPr>
          <p:cNvSpPr>
            <a:spLocks noGrp="1"/>
          </p:cNvSpPr>
          <p:nvPr>
            <p:ph type="sldNum" sz="quarter" idx="12"/>
          </p:nvPr>
        </p:nvSpPr>
        <p:spPr/>
        <p:txBody>
          <a:bodyPr/>
          <a:lstStyle/>
          <a:p>
            <a:fld id="{E55E10DE-1EEC-4D64-A05E-B0329C395018}" type="slidenum">
              <a:rPr lang="en-IN" smtClean="0"/>
              <a:t>‹#›</a:t>
            </a:fld>
            <a:endParaRPr lang="en-IN"/>
          </a:p>
        </p:txBody>
      </p:sp>
    </p:spTree>
    <p:extLst>
      <p:ext uri="{BB962C8B-B14F-4D97-AF65-F5344CB8AC3E}">
        <p14:creationId xmlns:p14="http://schemas.microsoft.com/office/powerpoint/2010/main" val="506210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C4BC8-47E7-42FD-9C71-41C8B70C48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07EDED-95A0-4EA2-B42B-AFF005EB79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E2B363F-9947-4E44-8D23-71695EBCAB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E705B3-2549-404D-B152-D0679812B30E}"/>
              </a:ext>
            </a:extLst>
          </p:cNvPr>
          <p:cNvSpPr>
            <a:spLocks noGrp="1"/>
          </p:cNvSpPr>
          <p:nvPr>
            <p:ph type="dt" sz="half" idx="10"/>
          </p:nvPr>
        </p:nvSpPr>
        <p:spPr/>
        <p:txBody>
          <a:bodyPr/>
          <a:lstStyle/>
          <a:p>
            <a:fld id="{136405DD-F810-4297-9DCD-E109886E9C81}" type="datetimeFigureOut">
              <a:rPr lang="en-IN" smtClean="0"/>
              <a:t>09-11-2020</a:t>
            </a:fld>
            <a:endParaRPr lang="en-IN"/>
          </a:p>
        </p:txBody>
      </p:sp>
      <p:sp>
        <p:nvSpPr>
          <p:cNvPr id="6" name="Footer Placeholder 5">
            <a:extLst>
              <a:ext uri="{FF2B5EF4-FFF2-40B4-BE49-F238E27FC236}">
                <a16:creationId xmlns:a16="http://schemas.microsoft.com/office/drawing/2014/main" id="{B78184F8-A4E7-4170-926F-BF1F435C75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8B3C6C-C10D-4005-B429-78144BF25646}"/>
              </a:ext>
            </a:extLst>
          </p:cNvPr>
          <p:cNvSpPr>
            <a:spLocks noGrp="1"/>
          </p:cNvSpPr>
          <p:nvPr>
            <p:ph type="sldNum" sz="quarter" idx="12"/>
          </p:nvPr>
        </p:nvSpPr>
        <p:spPr/>
        <p:txBody>
          <a:bodyPr/>
          <a:lstStyle/>
          <a:p>
            <a:fld id="{E55E10DE-1EEC-4D64-A05E-B0329C395018}" type="slidenum">
              <a:rPr lang="en-IN" smtClean="0"/>
              <a:t>‹#›</a:t>
            </a:fld>
            <a:endParaRPr lang="en-IN"/>
          </a:p>
        </p:txBody>
      </p:sp>
    </p:spTree>
    <p:extLst>
      <p:ext uri="{BB962C8B-B14F-4D97-AF65-F5344CB8AC3E}">
        <p14:creationId xmlns:p14="http://schemas.microsoft.com/office/powerpoint/2010/main" val="2307160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26C47D-53E9-4830-BFE4-24ADC54DB2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4234C0-7022-4FC2-8301-D0D5DD2639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71C478-C206-4421-8690-34F5804815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6405DD-F810-4297-9DCD-E109886E9C81}" type="datetimeFigureOut">
              <a:rPr lang="en-IN" smtClean="0"/>
              <a:t>09-11-2020</a:t>
            </a:fld>
            <a:endParaRPr lang="en-IN"/>
          </a:p>
        </p:txBody>
      </p:sp>
      <p:sp>
        <p:nvSpPr>
          <p:cNvPr id="5" name="Footer Placeholder 4">
            <a:extLst>
              <a:ext uri="{FF2B5EF4-FFF2-40B4-BE49-F238E27FC236}">
                <a16:creationId xmlns:a16="http://schemas.microsoft.com/office/drawing/2014/main" id="{6D6E3017-64B2-4710-97C7-81A4A30C04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017F5D8-8BA6-4A0A-8AAE-A0D45A69C7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5E10DE-1EEC-4D64-A05E-B0329C395018}" type="slidenum">
              <a:rPr lang="en-IN" smtClean="0"/>
              <a:t>‹#›</a:t>
            </a:fld>
            <a:endParaRPr lang="en-IN"/>
          </a:p>
        </p:txBody>
      </p:sp>
    </p:spTree>
    <p:extLst>
      <p:ext uri="{BB962C8B-B14F-4D97-AF65-F5344CB8AC3E}">
        <p14:creationId xmlns:p14="http://schemas.microsoft.com/office/powerpoint/2010/main" val="3504486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3778821"/>
          </a:xfrm>
          <a:noFill/>
        </p:spPr>
        <p:txBody>
          <a:bodyPr>
            <a:normAutofit fontScale="90000"/>
          </a:bodyPr>
          <a:lstStyle/>
          <a:p>
            <a:br>
              <a:rPr lang="en-IN" sz="4000" dirty="0"/>
            </a:br>
            <a:br>
              <a:rPr lang="en-IN" sz="4000" dirty="0"/>
            </a:br>
            <a:br>
              <a:rPr lang="en-IN" sz="4000" dirty="0"/>
            </a:br>
            <a:br>
              <a:rPr lang="en-IN" sz="4000" dirty="0">
                <a:latin typeface="Franklin Gothic Medium" panose="020B0603020102020204" pitchFamily="34" charset="0"/>
              </a:rPr>
            </a:br>
            <a:r>
              <a:rPr lang="en-IN" sz="4000" dirty="0">
                <a:latin typeface="Franklin Gothic Medium" panose="020B0603020102020204" pitchFamily="34" charset="0"/>
              </a:rPr>
              <a:t>AI Algorithms I (AIDI 1002)</a:t>
            </a:r>
            <a:br>
              <a:rPr lang="en-IN" sz="4000" dirty="0">
                <a:latin typeface="Franklin Gothic Medium" panose="020B0603020102020204" pitchFamily="34" charset="0"/>
              </a:rPr>
            </a:br>
            <a:br>
              <a:rPr lang="en-IN" sz="4000" dirty="0">
                <a:latin typeface="Franklin Gothic Medium" panose="020B0603020102020204" pitchFamily="34" charset="0"/>
              </a:rPr>
            </a:br>
            <a:r>
              <a:rPr lang="en-IN" sz="3600" dirty="0">
                <a:latin typeface="Franklin Gothic Medium" panose="020B0603020102020204" pitchFamily="34" charset="0"/>
              </a:rPr>
              <a:t>Lab #2: Student Grade Prediction</a:t>
            </a:r>
            <a:br>
              <a:rPr lang="en-IN" sz="4000" dirty="0">
                <a:latin typeface="Franklin Gothic Medium" panose="020B0603020102020204" pitchFamily="34" charset="0"/>
              </a:rPr>
            </a:br>
            <a:endParaRPr lang="en-IN" sz="4000" dirty="0">
              <a:latin typeface="Franklin Gothic Medium" panose="020B0603020102020204" pitchFamily="34" charset="0"/>
            </a:endParaRPr>
          </a:p>
        </p:txBody>
      </p:sp>
      <p:sp>
        <p:nvSpPr>
          <p:cNvPr id="3" name="Subtitle 2"/>
          <p:cNvSpPr>
            <a:spLocks noGrp="1"/>
          </p:cNvSpPr>
          <p:nvPr>
            <p:ph type="subTitle" idx="1"/>
          </p:nvPr>
        </p:nvSpPr>
        <p:spPr>
          <a:xfrm>
            <a:off x="0" y="3990975"/>
            <a:ext cx="12192000" cy="2867026"/>
          </a:xfrm>
          <a:solidFill>
            <a:schemeClr val="bg2"/>
          </a:solidFill>
        </p:spPr>
        <p:txBody>
          <a:bodyPr/>
          <a:lstStyle/>
          <a:p>
            <a:pPr algn="r"/>
            <a:endParaRPr lang="en-IN" dirty="0">
              <a:latin typeface="Franklin Gothic Medium" panose="020B0603020102020204" pitchFamily="34" charset="0"/>
            </a:endParaRPr>
          </a:p>
          <a:p>
            <a:pPr algn="r"/>
            <a:r>
              <a:rPr lang="en-IN" dirty="0">
                <a:latin typeface="Franklin Gothic Medium" panose="020B0603020102020204" pitchFamily="34" charset="0"/>
              </a:rPr>
              <a:t>Name: Maviya Shaikh</a:t>
            </a:r>
          </a:p>
          <a:p>
            <a:pPr algn="r"/>
            <a:r>
              <a:rPr lang="en-IN" dirty="0">
                <a:latin typeface="Franklin Gothic Medium" panose="020B0603020102020204" pitchFamily="34" charset="0"/>
              </a:rPr>
              <a:t>Student Number: 100766785</a:t>
            </a:r>
          </a:p>
          <a:p>
            <a:pPr algn="r"/>
            <a:r>
              <a:rPr lang="en-IN" dirty="0">
                <a:latin typeface="Franklin Gothic Medium" panose="020B0603020102020204" pitchFamily="34" charset="0"/>
              </a:rPr>
              <a:t>Submitted to: Professor Marcos </a:t>
            </a:r>
            <a:r>
              <a:rPr lang="en-IN" dirty="0" err="1">
                <a:latin typeface="Franklin Gothic Medium" panose="020B0603020102020204" pitchFamily="34" charset="0"/>
              </a:rPr>
              <a:t>Bittencourt</a:t>
            </a:r>
            <a:r>
              <a:rPr lang="en-IN" dirty="0">
                <a:latin typeface="Franklin Gothic Medium" panose="020B0603020102020204" pitchFamily="34" charset="0"/>
              </a:rPr>
              <a:t>  </a:t>
            </a:r>
          </a:p>
        </p:txBody>
      </p:sp>
      <p:pic>
        <p:nvPicPr>
          <p:cNvPr id="4" name="Picture 3" descr="Related image"/>
          <p:cNvPicPr/>
          <p:nvPr/>
        </p:nvPicPr>
        <p:blipFill>
          <a:blip r:embed="rId2">
            <a:extLst>
              <a:ext uri="{28A0092B-C50C-407E-A947-70E740481C1C}">
                <a14:useLocalDpi xmlns:a14="http://schemas.microsoft.com/office/drawing/2010/main" val="0"/>
              </a:ext>
            </a:extLst>
          </a:blip>
          <a:srcRect/>
          <a:stretch>
            <a:fillRect/>
          </a:stretch>
        </p:blipFill>
        <p:spPr bwMode="auto">
          <a:xfrm>
            <a:off x="4169664" y="301752"/>
            <a:ext cx="3495675" cy="1304925"/>
          </a:xfrm>
          <a:prstGeom prst="rect">
            <a:avLst/>
          </a:prstGeom>
          <a:noFill/>
          <a:ln>
            <a:noFill/>
          </a:ln>
        </p:spPr>
      </p:pic>
    </p:spTree>
    <p:extLst>
      <p:ext uri="{BB962C8B-B14F-4D97-AF65-F5344CB8AC3E}">
        <p14:creationId xmlns:p14="http://schemas.microsoft.com/office/powerpoint/2010/main" val="1373681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82B9DAC-25AB-46F5-9AD9-F7D824562068}"/>
              </a:ext>
            </a:extLst>
          </p:cNvPr>
          <p:cNvPicPr>
            <a:picLocks noGrp="1" noChangeAspect="1"/>
          </p:cNvPicPr>
          <p:nvPr>
            <p:ph idx="1"/>
          </p:nvPr>
        </p:nvPicPr>
        <p:blipFill>
          <a:blip r:embed="rId2"/>
          <a:stretch>
            <a:fillRect/>
          </a:stretch>
        </p:blipFill>
        <p:spPr>
          <a:xfrm>
            <a:off x="847724" y="2433379"/>
            <a:ext cx="10515600" cy="2931051"/>
          </a:xfrm>
          <a:prstGeom prst="rect">
            <a:avLst/>
          </a:prstGeom>
        </p:spPr>
      </p:pic>
      <p:sp>
        <p:nvSpPr>
          <p:cNvPr id="5" name="Title 1">
            <a:extLst>
              <a:ext uri="{FF2B5EF4-FFF2-40B4-BE49-F238E27FC236}">
                <a16:creationId xmlns:a16="http://schemas.microsoft.com/office/drawing/2014/main" id="{8C2C7A45-6728-4092-B849-3EF8D0723085}"/>
              </a:ext>
            </a:extLst>
          </p:cNvPr>
          <p:cNvSpPr>
            <a:spLocks noGrp="1"/>
          </p:cNvSpPr>
          <p:nvPr>
            <p:ph type="title"/>
          </p:nvPr>
        </p:nvSpPr>
        <p:spPr>
          <a:xfrm>
            <a:off x="847724" y="365125"/>
            <a:ext cx="10506075" cy="1073150"/>
          </a:xfrm>
          <a:solidFill>
            <a:schemeClr val="bg1">
              <a:lumMod val="95000"/>
            </a:schemeClr>
          </a:solidFill>
        </p:spPr>
        <p:txBody>
          <a:bodyPr>
            <a:normAutofit fontScale="90000"/>
          </a:bodyPr>
          <a:lstStyle/>
          <a:p>
            <a:pPr algn="ctr"/>
            <a:r>
              <a:rPr lang="en-IN" sz="4000" dirty="0">
                <a:latin typeface="+mn-lt"/>
              </a:rPr>
              <a:t>Effect on Grades based on Mother-Father Education</a:t>
            </a:r>
          </a:p>
        </p:txBody>
      </p:sp>
      <p:sp>
        <p:nvSpPr>
          <p:cNvPr id="6" name="TextBox 5">
            <a:extLst>
              <a:ext uri="{FF2B5EF4-FFF2-40B4-BE49-F238E27FC236}">
                <a16:creationId xmlns:a16="http://schemas.microsoft.com/office/drawing/2014/main" id="{587E7A32-2CCF-432B-A35A-A712B4FDE36F}"/>
              </a:ext>
            </a:extLst>
          </p:cNvPr>
          <p:cNvSpPr txBox="1"/>
          <p:nvPr/>
        </p:nvSpPr>
        <p:spPr>
          <a:xfrm>
            <a:off x="742950" y="1545907"/>
            <a:ext cx="10515600" cy="707886"/>
          </a:xfrm>
          <a:prstGeom prst="rect">
            <a:avLst/>
          </a:prstGeom>
          <a:noFill/>
        </p:spPr>
        <p:txBody>
          <a:bodyPr wrap="square" rtlCol="0">
            <a:spAutoFit/>
          </a:bodyPr>
          <a:lstStyle/>
          <a:p>
            <a:pPr algn="just"/>
            <a:r>
              <a:rPr lang="en-IN" sz="2000" dirty="0"/>
              <a:t>The box plot shows the correlation between students performance on final exam and their mother-father education. </a:t>
            </a:r>
          </a:p>
        </p:txBody>
      </p:sp>
      <p:sp>
        <p:nvSpPr>
          <p:cNvPr id="7" name="TextBox 6">
            <a:extLst>
              <a:ext uri="{FF2B5EF4-FFF2-40B4-BE49-F238E27FC236}">
                <a16:creationId xmlns:a16="http://schemas.microsoft.com/office/drawing/2014/main" id="{3C8BAB65-AA68-47D8-A60C-ACEE04AF19E1}"/>
              </a:ext>
            </a:extLst>
          </p:cNvPr>
          <p:cNvSpPr txBox="1"/>
          <p:nvPr/>
        </p:nvSpPr>
        <p:spPr>
          <a:xfrm>
            <a:off x="838199" y="5390663"/>
            <a:ext cx="10515600" cy="1015663"/>
          </a:xfrm>
          <a:prstGeom prst="rect">
            <a:avLst/>
          </a:prstGeom>
          <a:noFill/>
        </p:spPr>
        <p:txBody>
          <a:bodyPr wrap="square" rtlCol="0">
            <a:spAutoFit/>
          </a:bodyPr>
          <a:lstStyle/>
          <a:p>
            <a:pPr algn="just"/>
            <a:r>
              <a:rPr lang="en-IN" sz="2000" b="1" dirty="0"/>
              <a:t>For mathematic subject (1</a:t>
            </a:r>
            <a:r>
              <a:rPr lang="en-IN" sz="2000" b="1" baseline="30000" dirty="0"/>
              <a:t>st</a:t>
            </a:r>
            <a:r>
              <a:rPr lang="en-IN" sz="2000" b="1" dirty="0"/>
              <a:t> figure), it seems that final grades slightly increases with the increase in parents education except for the first category with least education. For Portuguese language (2</a:t>
            </a:r>
            <a:r>
              <a:rPr lang="en-IN" sz="2000" b="1" baseline="30000" dirty="0"/>
              <a:t>nd</a:t>
            </a:r>
            <a:r>
              <a:rPr lang="en-IN" sz="2000" b="1" dirty="0"/>
              <a:t> figure), final grades elevates as increase in mother and father education.</a:t>
            </a:r>
          </a:p>
        </p:txBody>
      </p:sp>
    </p:spTree>
    <p:extLst>
      <p:ext uri="{BB962C8B-B14F-4D97-AF65-F5344CB8AC3E}">
        <p14:creationId xmlns:p14="http://schemas.microsoft.com/office/powerpoint/2010/main" val="3853508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9C5B845-261B-4712-9AC0-D42DCC53A7F6}"/>
              </a:ext>
            </a:extLst>
          </p:cNvPr>
          <p:cNvPicPr>
            <a:picLocks noGrp="1" noChangeAspect="1"/>
          </p:cNvPicPr>
          <p:nvPr>
            <p:ph idx="1"/>
          </p:nvPr>
        </p:nvPicPr>
        <p:blipFill>
          <a:blip r:embed="rId2"/>
          <a:stretch>
            <a:fillRect/>
          </a:stretch>
        </p:blipFill>
        <p:spPr>
          <a:xfrm>
            <a:off x="838200" y="2526058"/>
            <a:ext cx="10515600" cy="2950472"/>
          </a:xfrm>
          <a:prstGeom prst="rect">
            <a:avLst/>
          </a:prstGeom>
        </p:spPr>
      </p:pic>
      <p:sp>
        <p:nvSpPr>
          <p:cNvPr id="5" name="Title 1">
            <a:extLst>
              <a:ext uri="{FF2B5EF4-FFF2-40B4-BE49-F238E27FC236}">
                <a16:creationId xmlns:a16="http://schemas.microsoft.com/office/drawing/2014/main" id="{FD0D7103-F47D-4336-8351-1225EC9ECA41}"/>
              </a:ext>
            </a:extLst>
          </p:cNvPr>
          <p:cNvSpPr>
            <a:spLocks noGrp="1"/>
          </p:cNvSpPr>
          <p:nvPr>
            <p:ph type="title"/>
          </p:nvPr>
        </p:nvSpPr>
        <p:spPr>
          <a:xfrm>
            <a:off x="838200" y="365125"/>
            <a:ext cx="10515600" cy="1025525"/>
          </a:xfrm>
          <a:solidFill>
            <a:schemeClr val="bg1">
              <a:lumMod val="95000"/>
            </a:schemeClr>
          </a:solidFill>
        </p:spPr>
        <p:txBody>
          <a:bodyPr>
            <a:normAutofit/>
          </a:bodyPr>
          <a:lstStyle/>
          <a:p>
            <a:pPr algn="ctr"/>
            <a:r>
              <a:rPr lang="en-IN" sz="4000" dirty="0">
                <a:latin typeface="+mn-lt"/>
              </a:rPr>
              <a:t>Effect of Romantic Relationship on Grades</a:t>
            </a:r>
          </a:p>
        </p:txBody>
      </p:sp>
      <p:sp>
        <p:nvSpPr>
          <p:cNvPr id="6" name="TextBox 5">
            <a:extLst>
              <a:ext uri="{FF2B5EF4-FFF2-40B4-BE49-F238E27FC236}">
                <a16:creationId xmlns:a16="http://schemas.microsoft.com/office/drawing/2014/main" id="{3398DD11-885F-4E46-864F-E4BDE947B724}"/>
              </a:ext>
            </a:extLst>
          </p:cNvPr>
          <p:cNvSpPr txBox="1"/>
          <p:nvPr/>
        </p:nvSpPr>
        <p:spPr>
          <a:xfrm>
            <a:off x="838200" y="1527202"/>
            <a:ext cx="10515600" cy="1015663"/>
          </a:xfrm>
          <a:prstGeom prst="rect">
            <a:avLst/>
          </a:prstGeom>
          <a:noFill/>
        </p:spPr>
        <p:txBody>
          <a:bodyPr wrap="square" rtlCol="0">
            <a:spAutoFit/>
          </a:bodyPr>
          <a:lstStyle/>
          <a:p>
            <a:pPr algn="just"/>
            <a:r>
              <a:rPr lang="en-IN" sz="2000" dirty="0"/>
              <a:t>The swarm plot shows the distribution of students in two categories i.e. grades of students who are not involved in romantic relationship and grades of student who are involved in romantic relationship.</a:t>
            </a:r>
          </a:p>
        </p:txBody>
      </p:sp>
      <p:sp>
        <p:nvSpPr>
          <p:cNvPr id="7" name="TextBox 6">
            <a:extLst>
              <a:ext uri="{FF2B5EF4-FFF2-40B4-BE49-F238E27FC236}">
                <a16:creationId xmlns:a16="http://schemas.microsoft.com/office/drawing/2014/main" id="{067F5070-4594-4D92-A1CA-0132E8A8A5CD}"/>
              </a:ext>
            </a:extLst>
          </p:cNvPr>
          <p:cNvSpPr txBox="1"/>
          <p:nvPr/>
        </p:nvSpPr>
        <p:spPr>
          <a:xfrm>
            <a:off x="904875" y="5632132"/>
            <a:ext cx="10515600" cy="646331"/>
          </a:xfrm>
          <a:prstGeom prst="rect">
            <a:avLst/>
          </a:prstGeom>
          <a:noFill/>
        </p:spPr>
        <p:txBody>
          <a:bodyPr wrap="square" rtlCol="0">
            <a:spAutoFit/>
          </a:bodyPr>
          <a:lstStyle/>
          <a:p>
            <a:pPr algn="just"/>
            <a:r>
              <a:rPr lang="en-IN" b="1" dirty="0"/>
              <a:t>Students with no romantic relationship score higher than students with romantic relationships mainly for mathematic subject. This is because Portuguese is a language and that does not need much study.</a:t>
            </a:r>
            <a:endParaRPr lang="en-IN" sz="2000" b="1" dirty="0"/>
          </a:p>
        </p:txBody>
      </p:sp>
    </p:spTree>
    <p:extLst>
      <p:ext uri="{BB962C8B-B14F-4D97-AF65-F5344CB8AC3E}">
        <p14:creationId xmlns:p14="http://schemas.microsoft.com/office/powerpoint/2010/main" val="3130786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EE922CA-8420-4A22-986B-9839CD7AB669}"/>
              </a:ext>
            </a:extLst>
          </p:cNvPr>
          <p:cNvPicPr>
            <a:picLocks noGrp="1" noChangeAspect="1"/>
          </p:cNvPicPr>
          <p:nvPr>
            <p:ph idx="1"/>
          </p:nvPr>
        </p:nvPicPr>
        <p:blipFill>
          <a:blip r:embed="rId2"/>
          <a:stretch>
            <a:fillRect/>
          </a:stretch>
        </p:blipFill>
        <p:spPr>
          <a:xfrm>
            <a:off x="838200" y="2501136"/>
            <a:ext cx="10515600" cy="3000315"/>
          </a:xfrm>
          <a:prstGeom prst="rect">
            <a:avLst/>
          </a:prstGeom>
        </p:spPr>
      </p:pic>
      <p:sp>
        <p:nvSpPr>
          <p:cNvPr id="5" name="Title 1">
            <a:extLst>
              <a:ext uri="{FF2B5EF4-FFF2-40B4-BE49-F238E27FC236}">
                <a16:creationId xmlns:a16="http://schemas.microsoft.com/office/drawing/2014/main" id="{A165AC56-E94F-42CF-87C7-B95BA6387FFE}"/>
              </a:ext>
            </a:extLst>
          </p:cNvPr>
          <p:cNvSpPr>
            <a:spLocks noGrp="1"/>
          </p:cNvSpPr>
          <p:nvPr>
            <p:ph type="title"/>
          </p:nvPr>
        </p:nvSpPr>
        <p:spPr>
          <a:xfrm>
            <a:off x="838200" y="365125"/>
            <a:ext cx="10515600" cy="1025525"/>
          </a:xfrm>
          <a:solidFill>
            <a:schemeClr val="bg1">
              <a:lumMod val="95000"/>
            </a:schemeClr>
          </a:solidFill>
        </p:spPr>
        <p:txBody>
          <a:bodyPr>
            <a:normAutofit/>
          </a:bodyPr>
          <a:lstStyle/>
          <a:p>
            <a:pPr algn="ctr"/>
            <a:r>
              <a:rPr lang="en-IN" sz="4000" dirty="0">
                <a:latin typeface="+mn-lt"/>
              </a:rPr>
              <a:t>Effect on Grades based on future plans</a:t>
            </a:r>
          </a:p>
        </p:txBody>
      </p:sp>
      <p:sp>
        <p:nvSpPr>
          <p:cNvPr id="6" name="TextBox 5">
            <a:extLst>
              <a:ext uri="{FF2B5EF4-FFF2-40B4-BE49-F238E27FC236}">
                <a16:creationId xmlns:a16="http://schemas.microsoft.com/office/drawing/2014/main" id="{AEB5B422-3090-4DF1-96D5-50EEC9131B9F}"/>
              </a:ext>
            </a:extLst>
          </p:cNvPr>
          <p:cNvSpPr txBox="1"/>
          <p:nvPr/>
        </p:nvSpPr>
        <p:spPr>
          <a:xfrm>
            <a:off x="838200" y="1527202"/>
            <a:ext cx="10515600" cy="400110"/>
          </a:xfrm>
          <a:prstGeom prst="rect">
            <a:avLst/>
          </a:prstGeom>
          <a:noFill/>
        </p:spPr>
        <p:txBody>
          <a:bodyPr wrap="square" rtlCol="0">
            <a:spAutoFit/>
          </a:bodyPr>
          <a:lstStyle/>
          <a:p>
            <a:pPr algn="just"/>
            <a:r>
              <a:rPr lang="en-IN" sz="2000" dirty="0"/>
              <a:t>The box plot show the distribution of final grades based on the student’s plans for studying further.</a:t>
            </a:r>
          </a:p>
        </p:txBody>
      </p:sp>
      <p:sp>
        <p:nvSpPr>
          <p:cNvPr id="7" name="TextBox 6">
            <a:extLst>
              <a:ext uri="{FF2B5EF4-FFF2-40B4-BE49-F238E27FC236}">
                <a16:creationId xmlns:a16="http://schemas.microsoft.com/office/drawing/2014/main" id="{A90580CA-E819-4554-A52C-2FB6919FAC4C}"/>
              </a:ext>
            </a:extLst>
          </p:cNvPr>
          <p:cNvSpPr txBox="1"/>
          <p:nvPr/>
        </p:nvSpPr>
        <p:spPr>
          <a:xfrm>
            <a:off x="981075" y="5675165"/>
            <a:ext cx="10515600" cy="707886"/>
          </a:xfrm>
          <a:prstGeom prst="rect">
            <a:avLst/>
          </a:prstGeom>
          <a:noFill/>
        </p:spPr>
        <p:txBody>
          <a:bodyPr wrap="square" rtlCol="0">
            <a:spAutoFit/>
          </a:bodyPr>
          <a:lstStyle/>
          <a:p>
            <a:pPr algn="just"/>
            <a:r>
              <a:rPr lang="en-IN" sz="2000" b="1" dirty="0"/>
              <a:t>From both the graphs, it can be said that students who wants to pursue higher studies score more marks than who do not want to pursue higher studies.</a:t>
            </a:r>
            <a:endParaRPr lang="en-IN" sz="2400" b="1" dirty="0"/>
          </a:p>
        </p:txBody>
      </p:sp>
    </p:spTree>
    <p:extLst>
      <p:ext uri="{BB962C8B-B14F-4D97-AF65-F5344CB8AC3E}">
        <p14:creationId xmlns:p14="http://schemas.microsoft.com/office/powerpoint/2010/main" val="2080536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6FD3B99-32DA-4048-B3C2-EC01E6D0F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C74482E-2E7A-40CD-99C9-7892C8AF9E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415165" cy="6858000"/>
          </a:xfrm>
          <a:custGeom>
            <a:avLst/>
            <a:gdLst>
              <a:gd name="connsiteX0" fmla="*/ 0 w 9415165"/>
              <a:gd name="connsiteY0" fmla="*/ 5940102 h 6858000"/>
              <a:gd name="connsiteX1" fmla="*/ 201903 w 9415165"/>
              <a:gd name="connsiteY1" fmla="*/ 5940608 h 6858000"/>
              <a:gd name="connsiteX2" fmla="*/ 1461907 w 9415165"/>
              <a:gd name="connsiteY2" fmla="*/ 5943766 h 6858000"/>
              <a:gd name="connsiteX3" fmla="*/ 1951874 w 9415165"/>
              <a:gd name="connsiteY3" fmla="*/ 6220822 h 6858000"/>
              <a:gd name="connsiteX4" fmla="*/ 2282833 w 9415165"/>
              <a:gd name="connsiteY4" fmla="*/ 6794059 h 6858000"/>
              <a:gd name="connsiteX5" fmla="*/ 2319750 w 9415165"/>
              <a:gd name="connsiteY5" fmla="*/ 6858000 h 6858000"/>
              <a:gd name="connsiteX6" fmla="*/ 0 w 9415165"/>
              <a:gd name="connsiteY6" fmla="*/ 6858000 h 6858000"/>
              <a:gd name="connsiteX7" fmla="*/ 751947 w 9415165"/>
              <a:gd name="connsiteY7" fmla="*/ 3830686 h 6858000"/>
              <a:gd name="connsiteX8" fmla="*/ 1719258 w 9415165"/>
              <a:gd name="connsiteY8" fmla="*/ 3833112 h 6858000"/>
              <a:gd name="connsiteX9" fmla="*/ 1869462 w 9415165"/>
              <a:gd name="connsiteY9" fmla="*/ 3918046 h 6858000"/>
              <a:gd name="connsiteX10" fmla="*/ 2354170 w 9415165"/>
              <a:gd name="connsiteY10" fmla="*/ 4757586 h 6858000"/>
              <a:gd name="connsiteX11" fmla="*/ 2353672 w 9415165"/>
              <a:gd name="connsiteY11" fmla="*/ 4931947 h 6858000"/>
              <a:gd name="connsiteX12" fmla="*/ 1871068 w 9415165"/>
              <a:gd name="connsiteY12" fmla="*/ 5769061 h 6858000"/>
              <a:gd name="connsiteX13" fmla="*/ 1722931 w 9415165"/>
              <a:gd name="connsiteY13" fmla="*/ 5854589 h 6858000"/>
              <a:gd name="connsiteX14" fmla="*/ 756668 w 9415165"/>
              <a:gd name="connsiteY14" fmla="*/ 5853977 h 6858000"/>
              <a:gd name="connsiteX15" fmla="*/ 605416 w 9415165"/>
              <a:gd name="connsiteY15" fmla="*/ 5767228 h 6858000"/>
              <a:gd name="connsiteX16" fmla="*/ 120708 w 9415165"/>
              <a:gd name="connsiteY16" fmla="*/ 4927690 h 6858000"/>
              <a:gd name="connsiteX17" fmla="*/ 122255 w 9415165"/>
              <a:gd name="connsiteY17" fmla="*/ 4755141 h 6858000"/>
              <a:gd name="connsiteX18" fmla="*/ 603810 w 9415165"/>
              <a:gd name="connsiteY18" fmla="*/ 3916214 h 6858000"/>
              <a:gd name="connsiteX19" fmla="*/ 751947 w 9415165"/>
              <a:gd name="connsiteY19" fmla="*/ 3830686 h 6858000"/>
              <a:gd name="connsiteX20" fmla="*/ 2140871 w 9415165"/>
              <a:gd name="connsiteY20" fmla="*/ 3416093 h 6858000"/>
              <a:gd name="connsiteX21" fmla="*/ 2485012 w 9415165"/>
              <a:gd name="connsiteY21" fmla="*/ 3416957 h 6858000"/>
              <a:gd name="connsiteX22" fmla="*/ 2538451 w 9415165"/>
              <a:gd name="connsiteY22" fmla="*/ 3447174 h 6858000"/>
              <a:gd name="connsiteX23" fmla="*/ 2710898 w 9415165"/>
              <a:gd name="connsiteY23" fmla="*/ 3745860 h 6858000"/>
              <a:gd name="connsiteX24" fmla="*/ 2710720 w 9415165"/>
              <a:gd name="connsiteY24" fmla="*/ 3807893 h 6858000"/>
              <a:gd name="connsiteX25" fmla="*/ 2539024 w 9415165"/>
              <a:gd name="connsiteY25" fmla="*/ 4105714 h 6858000"/>
              <a:gd name="connsiteX26" fmla="*/ 2486319 w 9415165"/>
              <a:gd name="connsiteY26" fmla="*/ 4136144 h 6858000"/>
              <a:gd name="connsiteX27" fmla="*/ 2142549 w 9415165"/>
              <a:gd name="connsiteY27" fmla="*/ 4135926 h 6858000"/>
              <a:gd name="connsiteX28" fmla="*/ 2088738 w 9415165"/>
              <a:gd name="connsiteY28" fmla="*/ 4105063 h 6858000"/>
              <a:gd name="connsiteX29" fmla="*/ 1916292 w 9415165"/>
              <a:gd name="connsiteY29" fmla="*/ 3806378 h 6858000"/>
              <a:gd name="connsiteX30" fmla="*/ 1916843 w 9415165"/>
              <a:gd name="connsiteY30" fmla="*/ 3744990 h 6858000"/>
              <a:gd name="connsiteX31" fmla="*/ 2088166 w 9415165"/>
              <a:gd name="connsiteY31" fmla="*/ 3446523 h 6858000"/>
              <a:gd name="connsiteX32" fmla="*/ 2140871 w 9415165"/>
              <a:gd name="connsiteY32" fmla="*/ 3416093 h 6858000"/>
              <a:gd name="connsiteX33" fmla="*/ 2309207 w 9415165"/>
              <a:gd name="connsiteY33" fmla="*/ 2943824 h 6858000"/>
              <a:gd name="connsiteX34" fmla="*/ 2490927 w 9415165"/>
              <a:gd name="connsiteY34" fmla="*/ 2944279 h 6858000"/>
              <a:gd name="connsiteX35" fmla="*/ 2519144 w 9415165"/>
              <a:gd name="connsiteY35" fmla="*/ 2960236 h 6858000"/>
              <a:gd name="connsiteX36" fmla="*/ 2610202 w 9415165"/>
              <a:gd name="connsiteY36" fmla="*/ 3117952 h 6858000"/>
              <a:gd name="connsiteX37" fmla="*/ 2610107 w 9415165"/>
              <a:gd name="connsiteY37" fmla="*/ 3150708 h 6858000"/>
              <a:gd name="connsiteX38" fmla="*/ 2519446 w 9415165"/>
              <a:gd name="connsiteY38" fmla="*/ 3307968 h 6858000"/>
              <a:gd name="connsiteX39" fmla="*/ 2491617 w 9415165"/>
              <a:gd name="connsiteY39" fmla="*/ 3324035 h 6858000"/>
              <a:gd name="connsiteX40" fmla="*/ 2310094 w 9415165"/>
              <a:gd name="connsiteY40" fmla="*/ 3323920 h 6858000"/>
              <a:gd name="connsiteX41" fmla="*/ 2281679 w 9415165"/>
              <a:gd name="connsiteY41" fmla="*/ 3307623 h 6858000"/>
              <a:gd name="connsiteX42" fmla="*/ 2190623 w 9415165"/>
              <a:gd name="connsiteY42" fmla="*/ 3149908 h 6858000"/>
              <a:gd name="connsiteX43" fmla="*/ 2190913 w 9415165"/>
              <a:gd name="connsiteY43" fmla="*/ 3117492 h 6858000"/>
              <a:gd name="connsiteX44" fmla="*/ 2281378 w 9415165"/>
              <a:gd name="connsiteY44" fmla="*/ 2959891 h 6858000"/>
              <a:gd name="connsiteX45" fmla="*/ 2309207 w 9415165"/>
              <a:gd name="connsiteY45" fmla="*/ 2943824 h 6858000"/>
              <a:gd name="connsiteX46" fmla="*/ 4112874 w 9415165"/>
              <a:gd name="connsiteY46" fmla="*/ 2635904 h 6858000"/>
              <a:gd name="connsiteX47" fmla="*/ 7268230 w 9415165"/>
              <a:gd name="connsiteY47" fmla="*/ 2643815 h 6858000"/>
              <a:gd name="connsiteX48" fmla="*/ 7758196 w 9415165"/>
              <a:gd name="connsiteY48" fmla="*/ 2920870 h 6858000"/>
              <a:gd name="connsiteX49" fmla="*/ 9339309 w 9415165"/>
              <a:gd name="connsiteY49" fmla="*/ 5659439 h 6858000"/>
              <a:gd name="connsiteX50" fmla="*/ 9337678 w 9415165"/>
              <a:gd name="connsiteY50" fmla="*/ 6228205 h 6858000"/>
              <a:gd name="connsiteX51" fmla="*/ 9008157 w 9415165"/>
              <a:gd name="connsiteY51" fmla="*/ 6799787 h 6858000"/>
              <a:gd name="connsiteX52" fmla="*/ 8974598 w 9415165"/>
              <a:gd name="connsiteY52" fmla="*/ 6858000 h 6858000"/>
              <a:gd name="connsiteX53" fmla="*/ 2425403 w 9415165"/>
              <a:gd name="connsiteY53" fmla="*/ 6858000 h 6858000"/>
              <a:gd name="connsiteX54" fmla="*/ 2332089 w 9415165"/>
              <a:gd name="connsiteY54" fmla="*/ 6696379 h 6858000"/>
              <a:gd name="connsiteX55" fmla="*/ 2053773 w 9415165"/>
              <a:gd name="connsiteY55" fmla="*/ 6214321 h 6858000"/>
              <a:gd name="connsiteX56" fmla="*/ 2058819 w 9415165"/>
              <a:gd name="connsiteY56" fmla="*/ 5651469 h 6858000"/>
              <a:gd name="connsiteX57" fmla="*/ 3629647 w 9415165"/>
              <a:gd name="connsiteY57" fmla="*/ 2914896 h 6858000"/>
              <a:gd name="connsiteX58" fmla="*/ 4112874 w 9415165"/>
              <a:gd name="connsiteY58" fmla="*/ 2635904 h 6858000"/>
              <a:gd name="connsiteX59" fmla="*/ 688133 w 9415165"/>
              <a:gd name="connsiteY59" fmla="*/ 2474638 h 6858000"/>
              <a:gd name="connsiteX60" fmla="*/ 1287544 w 9415165"/>
              <a:gd name="connsiteY60" fmla="*/ 2476142 h 6858000"/>
              <a:gd name="connsiteX61" fmla="*/ 1380621 w 9415165"/>
              <a:gd name="connsiteY61" fmla="*/ 2528772 h 6858000"/>
              <a:gd name="connsiteX62" fmla="*/ 1680979 w 9415165"/>
              <a:gd name="connsiteY62" fmla="*/ 3049008 h 6858000"/>
              <a:gd name="connsiteX63" fmla="*/ 1680670 w 9415165"/>
              <a:gd name="connsiteY63" fmla="*/ 3157054 h 6858000"/>
              <a:gd name="connsiteX64" fmla="*/ 1381617 w 9415165"/>
              <a:gd name="connsiteY64" fmla="*/ 3675787 h 6858000"/>
              <a:gd name="connsiteX65" fmla="*/ 1289821 w 9415165"/>
              <a:gd name="connsiteY65" fmla="*/ 3728785 h 6858000"/>
              <a:gd name="connsiteX66" fmla="*/ 691058 w 9415165"/>
              <a:gd name="connsiteY66" fmla="*/ 3728407 h 6858000"/>
              <a:gd name="connsiteX67" fmla="*/ 597332 w 9415165"/>
              <a:gd name="connsiteY67" fmla="*/ 3674651 h 6858000"/>
              <a:gd name="connsiteX68" fmla="*/ 296974 w 9415165"/>
              <a:gd name="connsiteY68" fmla="*/ 3154416 h 6858000"/>
              <a:gd name="connsiteX69" fmla="*/ 297933 w 9415165"/>
              <a:gd name="connsiteY69" fmla="*/ 3047494 h 6858000"/>
              <a:gd name="connsiteX70" fmla="*/ 596337 w 9415165"/>
              <a:gd name="connsiteY70" fmla="*/ 2527637 h 6858000"/>
              <a:gd name="connsiteX71" fmla="*/ 688133 w 9415165"/>
              <a:gd name="connsiteY71" fmla="*/ 2474638 h 6858000"/>
              <a:gd name="connsiteX72" fmla="*/ 2732571 w 9415165"/>
              <a:gd name="connsiteY72" fmla="*/ 2020011 h 6858000"/>
              <a:gd name="connsiteX73" fmla="*/ 3236024 w 9415165"/>
              <a:gd name="connsiteY73" fmla="*/ 2021272 h 6858000"/>
              <a:gd name="connsiteX74" fmla="*/ 3314200 w 9415165"/>
              <a:gd name="connsiteY74" fmla="*/ 2065479 h 6858000"/>
              <a:gd name="connsiteX75" fmla="*/ 3566473 w 9415165"/>
              <a:gd name="connsiteY75" fmla="*/ 2502430 h 6858000"/>
              <a:gd name="connsiteX76" fmla="*/ 3566214 w 9415165"/>
              <a:gd name="connsiteY76" fmla="*/ 2593179 h 6858000"/>
              <a:gd name="connsiteX77" fmla="*/ 3315036 w 9415165"/>
              <a:gd name="connsiteY77" fmla="*/ 3028868 h 6858000"/>
              <a:gd name="connsiteX78" fmla="*/ 3237935 w 9415165"/>
              <a:gd name="connsiteY78" fmla="*/ 3073382 h 6858000"/>
              <a:gd name="connsiteX79" fmla="*/ 2735028 w 9415165"/>
              <a:gd name="connsiteY79" fmla="*/ 3073064 h 6858000"/>
              <a:gd name="connsiteX80" fmla="*/ 2656307 w 9415165"/>
              <a:gd name="connsiteY80" fmla="*/ 3027915 h 6858000"/>
              <a:gd name="connsiteX81" fmla="*/ 2404033 w 9415165"/>
              <a:gd name="connsiteY81" fmla="*/ 2590963 h 6858000"/>
              <a:gd name="connsiteX82" fmla="*/ 2404839 w 9415165"/>
              <a:gd name="connsiteY82" fmla="*/ 2501157 h 6858000"/>
              <a:gd name="connsiteX83" fmla="*/ 2655471 w 9415165"/>
              <a:gd name="connsiteY83" fmla="*/ 2064525 h 6858000"/>
              <a:gd name="connsiteX84" fmla="*/ 2732571 w 9415165"/>
              <a:gd name="connsiteY84" fmla="*/ 2020011 h 6858000"/>
              <a:gd name="connsiteX85" fmla="*/ 3662925 w 9415165"/>
              <a:gd name="connsiteY85" fmla="*/ 0 h 6858000"/>
              <a:gd name="connsiteX86" fmla="*/ 5336547 w 9415165"/>
              <a:gd name="connsiteY86" fmla="*/ 0 h 6858000"/>
              <a:gd name="connsiteX87" fmla="*/ 5342959 w 9415165"/>
              <a:gd name="connsiteY87" fmla="*/ 11106 h 6858000"/>
              <a:gd name="connsiteX88" fmla="*/ 5970700 w 9415165"/>
              <a:gd name="connsiteY88" fmla="*/ 1098387 h 6858000"/>
              <a:gd name="connsiteX89" fmla="*/ 5970044 w 9415165"/>
              <a:gd name="connsiteY89" fmla="*/ 1327785 h 6858000"/>
              <a:gd name="connsiteX90" fmla="*/ 5335110 w 9415165"/>
              <a:gd name="connsiteY90" fmla="*/ 2429135 h 6858000"/>
              <a:gd name="connsiteX91" fmla="*/ 5140211 w 9415165"/>
              <a:gd name="connsiteY91" fmla="*/ 2541659 h 6858000"/>
              <a:gd name="connsiteX92" fmla="*/ 3868947 w 9415165"/>
              <a:gd name="connsiteY92" fmla="*/ 2540855 h 6858000"/>
              <a:gd name="connsiteX93" fmla="*/ 3669952 w 9415165"/>
              <a:gd name="connsiteY93" fmla="*/ 2426726 h 6858000"/>
              <a:gd name="connsiteX94" fmla="*/ 3032246 w 9415165"/>
              <a:gd name="connsiteY94" fmla="*/ 1322186 h 6858000"/>
              <a:gd name="connsiteX95" fmla="*/ 3034282 w 9415165"/>
              <a:gd name="connsiteY95" fmla="*/ 1095172 h 6858000"/>
              <a:gd name="connsiteX96" fmla="*/ 3556318 w 9415165"/>
              <a:gd name="connsiteY96" fmla="*/ 1857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9415165" h="6858000">
                <a:moveTo>
                  <a:pt x="0" y="5940102"/>
                </a:moveTo>
                <a:lnTo>
                  <a:pt x="201903" y="5940608"/>
                </a:lnTo>
                <a:cubicBezTo>
                  <a:pt x="552894" y="5941488"/>
                  <a:pt x="968883" y="5942531"/>
                  <a:pt x="1461907" y="5943766"/>
                </a:cubicBezTo>
                <a:cubicBezTo>
                  <a:pt x="1662934" y="5938113"/>
                  <a:pt x="1852841" y="6049291"/>
                  <a:pt x="1951874" y="6220822"/>
                </a:cubicBezTo>
                <a:cubicBezTo>
                  <a:pt x="1951874" y="6220822"/>
                  <a:pt x="1951874" y="6220822"/>
                  <a:pt x="2282833" y="6794059"/>
                </a:cubicBezTo>
                <a:lnTo>
                  <a:pt x="2319750" y="6858000"/>
                </a:lnTo>
                <a:lnTo>
                  <a:pt x="0" y="6858000"/>
                </a:lnTo>
                <a:close/>
                <a:moveTo>
                  <a:pt x="751947" y="3830686"/>
                </a:moveTo>
                <a:cubicBezTo>
                  <a:pt x="751947" y="3830686"/>
                  <a:pt x="751947" y="3830686"/>
                  <a:pt x="1719258" y="3833112"/>
                </a:cubicBezTo>
                <a:cubicBezTo>
                  <a:pt x="1780885" y="3831380"/>
                  <a:pt x="1839102" y="3865462"/>
                  <a:pt x="1869462" y="3918046"/>
                </a:cubicBezTo>
                <a:cubicBezTo>
                  <a:pt x="1869462" y="3918046"/>
                  <a:pt x="1869462" y="3918046"/>
                  <a:pt x="2354170" y="4757586"/>
                </a:cubicBezTo>
                <a:cubicBezTo>
                  <a:pt x="2385577" y="4811983"/>
                  <a:pt x="2384937" y="4877630"/>
                  <a:pt x="2353672" y="4931947"/>
                </a:cubicBezTo>
                <a:cubicBezTo>
                  <a:pt x="2353672" y="4931947"/>
                  <a:pt x="2353672" y="4931947"/>
                  <a:pt x="1871068" y="5769061"/>
                </a:cubicBezTo>
                <a:cubicBezTo>
                  <a:pt x="1841608" y="5822336"/>
                  <a:pt x="1783799" y="5855711"/>
                  <a:pt x="1722931" y="5854589"/>
                </a:cubicBezTo>
                <a:cubicBezTo>
                  <a:pt x="1722931" y="5854589"/>
                  <a:pt x="1722931" y="5854589"/>
                  <a:pt x="756668" y="5853977"/>
                </a:cubicBezTo>
                <a:cubicBezTo>
                  <a:pt x="693994" y="5853896"/>
                  <a:pt x="636823" y="5821628"/>
                  <a:pt x="605416" y="5767228"/>
                </a:cubicBezTo>
                <a:cubicBezTo>
                  <a:pt x="605416" y="5767228"/>
                  <a:pt x="605416" y="5767228"/>
                  <a:pt x="120708" y="4927690"/>
                </a:cubicBezTo>
                <a:cubicBezTo>
                  <a:pt x="90348" y="4875106"/>
                  <a:pt x="89942" y="4807646"/>
                  <a:pt x="122255" y="4755141"/>
                </a:cubicBezTo>
                <a:cubicBezTo>
                  <a:pt x="122255" y="4755141"/>
                  <a:pt x="122255" y="4755141"/>
                  <a:pt x="603810" y="3916214"/>
                </a:cubicBezTo>
                <a:cubicBezTo>
                  <a:pt x="633271" y="3862939"/>
                  <a:pt x="691080" y="3829563"/>
                  <a:pt x="751947" y="3830686"/>
                </a:cubicBezTo>
                <a:close/>
                <a:moveTo>
                  <a:pt x="2140871" y="3416093"/>
                </a:moveTo>
                <a:cubicBezTo>
                  <a:pt x="2140871" y="3416093"/>
                  <a:pt x="2140871" y="3416093"/>
                  <a:pt x="2485012" y="3416957"/>
                </a:cubicBezTo>
                <a:cubicBezTo>
                  <a:pt x="2506938" y="3416340"/>
                  <a:pt x="2527650" y="3428466"/>
                  <a:pt x="2538451" y="3447174"/>
                </a:cubicBezTo>
                <a:cubicBezTo>
                  <a:pt x="2538451" y="3447174"/>
                  <a:pt x="2538451" y="3447174"/>
                  <a:pt x="2710898" y="3745860"/>
                </a:cubicBezTo>
                <a:cubicBezTo>
                  <a:pt x="2722072" y="3765213"/>
                  <a:pt x="2721844" y="3788568"/>
                  <a:pt x="2710720" y="3807893"/>
                </a:cubicBezTo>
                <a:cubicBezTo>
                  <a:pt x="2710720" y="3807893"/>
                  <a:pt x="2710720" y="3807893"/>
                  <a:pt x="2539024" y="4105714"/>
                </a:cubicBezTo>
                <a:cubicBezTo>
                  <a:pt x="2528542" y="4124669"/>
                  <a:pt x="2507974" y="4136543"/>
                  <a:pt x="2486319" y="4136144"/>
                </a:cubicBezTo>
                <a:cubicBezTo>
                  <a:pt x="2486319" y="4136144"/>
                  <a:pt x="2486319" y="4136144"/>
                  <a:pt x="2142549" y="4135926"/>
                </a:cubicBezTo>
                <a:cubicBezTo>
                  <a:pt x="2120252" y="4135898"/>
                  <a:pt x="2099911" y="4124417"/>
                  <a:pt x="2088738" y="4105063"/>
                </a:cubicBezTo>
                <a:cubicBezTo>
                  <a:pt x="2088738" y="4105063"/>
                  <a:pt x="2088738" y="4105063"/>
                  <a:pt x="1916292" y="3806378"/>
                </a:cubicBezTo>
                <a:cubicBezTo>
                  <a:pt x="1905490" y="3787669"/>
                  <a:pt x="1905346" y="3763670"/>
                  <a:pt x="1916843" y="3744990"/>
                </a:cubicBezTo>
                <a:cubicBezTo>
                  <a:pt x="1916843" y="3744990"/>
                  <a:pt x="1916843" y="3744990"/>
                  <a:pt x="2088166" y="3446523"/>
                </a:cubicBezTo>
                <a:cubicBezTo>
                  <a:pt x="2098648" y="3427568"/>
                  <a:pt x="2119216" y="3415695"/>
                  <a:pt x="2140871" y="3416093"/>
                </a:cubicBezTo>
                <a:close/>
                <a:moveTo>
                  <a:pt x="2309207" y="2943824"/>
                </a:moveTo>
                <a:cubicBezTo>
                  <a:pt x="2309207" y="2943824"/>
                  <a:pt x="2309207" y="2943824"/>
                  <a:pt x="2490927" y="2944279"/>
                </a:cubicBezTo>
                <a:cubicBezTo>
                  <a:pt x="2502505" y="2943955"/>
                  <a:pt x="2513441" y="2950357"/>
                  <a:pt x="2519144" y="2960236"/>
                </a:cubicBezTo>
                <a:cubicBezTo>
                  <a:pt x="2519144" y="2960236"/>
                  <a:pt x="2519144" y="2960236"/>
                  <a:pt x="2610202" y="3117952"/>
                </a:cubicBezTo>
                <a:cubicBezTo>
                  <a:pt x="2616102" y="3128172"/>
                  <a:pt x="2615982" y="3140504"/>
                  <a:pt x="2610107" y="3150708"/>
                </a:cubicBezTo>
                <a:cubicBezTo>
                  <a:pt x="2610107" y="3150708"/>
                  <a:pt x="2610107" y="3150708"/>
                  <a:pt x="2519446" y="3307968"/>
                </a:cubicBezTo>
                <a:cubicBezTo>
                  <a:pt x="2513912" y="3317976"/>
                  <a:pt x="2503051" y="3324246"/>
                  <a:pt x="2491617" y="3324035"/>
                </a:cubicBezTo>
                <a:cubicBezTo>
                  <a:pt x="2491617" y="3324035"/>
                  <a:pt x="2491617" y="3324035"/>
                  <a:pt x="2310094" y="3323920"/>
                </a:cubicBezTo>
                <a:cubicBezTo>
                  <a:pt x="2298321" y="3323905"/>
                  <a:pt x="2287579" y="3317843"/>
                  <a:pt x="2281679" y="3307623"/>
                </a:cubicBezTo>
                <a:cubicBezTo>
                  <a:pt x="2281679" y="3307623"/>
                  <a:pt x="2281679" y="3307623"/>
                  <a:pt x="2190623" y="3149908"/>
                </a:cubicBezTo>
                <a:cubicBezTo>
                  <a:pt x="2184919" y="3140029"/>
                  <a:pt x="2184843" y="3127357"/>
                  <a:pt x="2190913" y="3117492"/>
                </a:cubicBezTo>
                <a:cubicBezTo>
                  <a:pt x="2190913" y="3117492"/>
                  <a:pt x="2190913" y="3117492"/>
                  <a:pt x="2281378" y="2959891"/>
                </a:cubicBezTo>
                <a:cubicBezTo>
                  <a:pt x="2286913" y="2949884"/>
                  <a:pt x="2297773" y="2943613"/>
                  <a:pt x="2309207" y="2943824"/>
                </a:cubicBezTo>
                <a:close/>
                <a:moveTo>
                  <a:pt x="4112874" y="2635904"/>
                </a:moveTo>
                <a:cubicBezTo>
                  <a:pt x="4112874" y="2635904"/>
                  <a:pt x="4112874" y="2635904"/>
                  <a:pt x="7268230" y="2643815"/>
                </a:cubicBezTo>
                <a:cubicBezTo>
                  <a:pt x="7469258" y="2638162"/>
                  <a:pt x="7659163" y="2749340"/>
                  <a:pt x="7758196" y="2920870"/>
                </a:cubicBezTo>
                <a:cubicBezTo>
                  <a:pt x="7758196" y="2920870"/>
                  <a:pt x="7758196" y="2920870"/>
                  <a:pt x="9339309" y="5659439"/>
                </a:cubicBezTo>
                <a:cubicBezTo>
                  <a:pt x="9441758" y="5836884"/>
                  <a:pt x="9439672" y="6051021"/>
                  <a:pt x="9337678" y="6228205"/>
                </a:cubicBezTo>
                <a:cubicBezTo>
                  <a:pt x="9337678" y="6228205"/>
                  <a:pt x="9337678" y="6228205"/>
                  <a:pt x="9008157" y="6799787"/>
                </a:cubicBezTo>
                <a:lnTo>
                  <a:pt x="8974598" y="6858000"/>
                </a:lnTo>
                <a:lnTo>
                  <a:pt x="2425403" y="6858000"/>
                </a:lnTo>
                <a:lnTo>
                  <a:pt x="2332089" y="6696379"/>
                </a:lnTo>
                <a:cubicBezTo>
                  <a:pt x="2245236" y="6545945"/>
                  <a:pt x="2152593" y="6385482"/>
                  <a:pt x="2053773" y="6214321"/>
                </a:cubicBezTo>
                <a:cubicBezTo>
                  <a:pt x="1954740" y="6042790"/>
                  <a:pt x="1953410" y="5822737"/>
                  <a:pt x="2058819" y="5651469"/>
                </a:cubicBezTo>
                <a:cubicBezTo>
                  <a:pt x="2058819" y="5651469"/>
                  <a:pt x="2058819" y="5651469"/>
                  <a:pt x="3629647" y="2914896"/>
                </a:cubicBezTo>
                <a:cubicBezTo>
                  <a:pt x="3725749" y="2741114"/>
                  <a:pt x="3914325" y="2632240"/>
                  <a:pt x="4112874" y="2635904"/>
                </a:cubicBezTo>
                <a:close/>
                <a:moveTo>
                  <a:pt x="688133" y="2474638"/>
                </a:moveTo>
                <a:cubicBezTo>
                  <a:pt x="688133" y="2474638"/>
                  <a:pt x="688133" y="2474638"/>
                  <a:pt x="1287544" y="2476142"/>
                </a:cubicBezTo>
                <a:cubicBezTo>
                  <a:pt x="1325733" y="2475067"/>
                  <a:pt x="1361809" y="2496187"/>
                  <a:pt x="1380621" y="2528772"/>
                </a:cubicBezTo>
                <a:cubicBezTo>
                  <a:pt x="1380621" y="2528772"/>
                  <a:pt x="1380621" y="2528772"/>
                  <a:pt x="1680979" y="3049008"/>
                </a:cubicBezTo>
                <a:cubicBezTo>
                  <a:pt x="1700441" y="3082716"/>
                  <a:pt x="1700045" y="3123395"/>
                  <a:pt x="1680670" y="3157054"/>
                </a:cubicBezTo>
                <a:cubicBezTo>
                  <a:pt x="1680670" y="3157054"/>
                  <a:pt x="1680670" y="3157054"/>
                  <a:pt x="1381617" y="3675787"/>
                </a:cubicBezTo>
                <a:cubicBezTo>
                  <a:pt x="1363361" y="3708799"/>
                  <a:pt x="1327537" y="3729482"/>
                  <a:pt x="1289821" y="3728785"/>
                </a:cubicBezTo>
                <a:cubicBezTo>
                  <a:pt x="1289821" y="3728785"/>
                  <a:pt x="1289821" y="3728785"/>
                  <a:pt x="691058" y="3728407"/>
                </a:cubicBezTo>
                <a:cubicBezTo>
                  <a:pt x="652221" y="3728357"/>
                  <a:pt x="616793" y="3708360"/>
                  <a:pt x="597332" y="3674651"/>
                </a:cubicBezTo>
                <a:cubicBezTo>
                  <a:pt x="597332" y="3674651"/>
                  <a:pt x="597332" y="3674651"/>
                  <a:pt x="296974" y="3154416"/>
                </a:cubicBezTo>
                <a:cubicBezTo>
                  <a:pt x="278161" y="3121831"/>
                  <a:pt x="277908" y="3080029"/>
                  <a:pt x="297933" y="3047494"/>
                </a:cubicBezTo>
                <a:cubicBezTo>
                  <a:pt x="297933" y="3047494"/>
                  <a:pt x="297933" y="3047494"/>
                  <a:pt x="596337" y="2527637"/>
                </a:cubicBezTo>
                <a:cubicBezTo>
                  <a:pt x="614593" y="2494625"/>
                  <a:pt x="650416" y="2473943"/>
                  <a:pt x="688133" y="2474638"/>
                </a:cubicBezTo>
                <a:close/>
                <a:moveTo>
                  <a:pt x="2732571" y="2020011"/>
                </a:moveTo>
                <a:cubicBezTo>
                  <a:pt x="2732571" y="2020011"/>
                  <a:pt x="2732571" y="2020011"/>
                  <a:pt x="3236024" y="2021272"/>
                </a:cubicBezTo>
                <a:cubicBezTo>
                  <a:pt x="3268098" y="2020370"/>
                  <a:pt x="3298399" y="2038110"/>
                  <a:pt x="3314200" y="2065479"/>
                </a:cubicBezTo>
                <a:cubicBezTo>
                  <a:pt x="3314200" y="2065479"/>
                  <a:pt x="3314200" y="2065479"/>
                  <a:pt x="3566473" y="2502430"/>
                </a:cubicBezTo>
                <a:cubicBezTo>
                  <a:pt x="3582820" y="2530741"/>
                  <a:pt x="3582487" y="2564907"/>
                  <a:pt x="3566214" y="2593179"/>
                </a:cubicBezTo>
                <a:cubicBezTo>
                  <a:pt x="3566214" y="2593179"/>
                  <a:pt x="3566214" y="2593179"/>
                  <a:pt x="3315036" y="3028868"/>
                </a:cubicBezTo>
                <a:cubicBezTo>
                  <a:pt x="3299702" y="3056596"/>
                  <a:pt x="3269615" y="3073966"/>
                  <a:pt x="3237935" y="3073382"/>
                </a:cubicBezTo>
                <a:cubicBezTo>
                  <a:pt x="3237935" y="3073382"/>
                  <a:pt x="3237935" y="3073382"/>
                  <a:pt x="2735028" y="3073064"/>
                </a:cubicBezTo>
                <a:cubicBezTo>
                  <a:pt x="2702409" y="3073021"/>
                  <a:pt x="2672652" y="3056226"/>
                  <a:pt x="2656307" y="3027915"/>
                </a:cubicBezTo>
                <a:cubicBezTo>
                  <a:pt x="2656307" y="3027915"/>
                  <a:pt x="2656307" y="3027915"/>
                  <a:pt x="2404033" y="2590963"/>
                </a:cubicBezTo>
                <a:cubicBezTo>
                  <a:pt x="2388231" y="2563595"/>
                  <a:pt x="2388020" y="2528484"/>
                  <a:pt x="2404839" y="2501157"/>
                </a:cubicBezTo>
                <a:cubicBezTo>
                  <a:pt x="2404839" y="2501157"/>
                  <a:pt x="2404839" y="2501157"/>
                  <a:pt x="2655471" y="2064525"/>
                </a:cubicBezTo>
                <a:cubicBezTo>
                  <a:pt x="2670804" y="2036797"/>
                  <a:pt x="2700892" y="2019426"/>
                  <a:pt x="2732571" y="2020011"/>
                </a:cubicBezTo>
                <a:close/>
                <a:moveTo>
                  <a:pt x="3662925" y="0"/>
                </a:moveTo>
                <a:lnTo>
                  <a:pt x="5336547" y="0"/>
                </a:lnTo>
                <a:lnTo>
                  <a:pt x="5342959" y="11106"/>
                </a:lnTo>
                <a:cubicBezTo>
                  <a:pt x="5372852" y="62881"/>
                  <a:pt x="5492421" y="269982"/>
                  <a:pt x="5970700" y="1098387"/>
                </a:cubicBezTo>
                <a:cubicBezTo>
                  <a:pt x="6012021" y="1169956"/>
                  <a:pt x="6011183" y="1256322"/>
                  <a:pt x="5970044" y="1327785"/>
                </a:cubicBezTo>
                <a:cubicBezTo>
                  <a:pt x="5970044" y="1327785"/>
                  <a:pt x="5970044" y="1327785"/>
                  <a:pt x="5335110" y="2429135"/>
                </a:cubicBezTo>
                <a:cubicBezTo>
                  <a:pt x="5296350" y="2499226"/>
                  <a:pt x="5220291" y="2543137"/>
                  <a:pt x="5140211" y="2541659"/>
                </a:cubicBezTo>
                <a:cubicBezTo>
                  <a:pt x="5140211" y="2541659"/>
                  <a:pt x="5140211" y="2541659"/>
                  <a:pt x="3868947" y="2540855"/>
                </a:cubicBezTo>
                <a:cubicBezTo>
                  <a:pt x="3786490" y="2540750"/>
                  <a:pt x="3711273" y="2498294"/>
                  <a:pt x="3669952" y="2426726"/>
                </a:cubicBezTo>
                <a:cubicBezTo>
                  <a:pt x="3669952" y="2426726"/>
                  <a:pt x="3669952" y="2426726"/>
                  <a:pt x="3032246" y="1322186"/>
                </a:cubicBezTo>
                <a:cubicBezTo>
                  <a:pt x="2992303" y="1253003"/>
                  <a:pt x="2991768" y="1164250"/>
                  <a:pt x="3034282" y="1095172"/>
                </a:cubicBezTo>
                <a:cubicBezTo>
                  <a:pt x="3034282" y="1095172"/>
                  <a:pt x="3034282" y="1095172"/>
                  <a:pt x="3556318" y="185723"/>
                </a:cubicBez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FBB1362E-4699-426B-8D02-4F7CE6DA93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9039" y="1090549"/>
            <a:ext cx="5581001" cy="4278755"/>
            <a:chOff x="6169039" y="142050"/>
            <a:chExt cx="5581001" cy="4278755"/>
          </a:xfrm>
        </p:grpSpPr>
        <p:sp>
          <p:nvSpPr>
            <p:cNvPr id="13" name="Freeform: Shape 12">
              <a:extLst>
                <a:ext uri="{FF2B5EF4-FFF2-40B4-BE49-F238E27FC236}">
                  <a16:creationId xmlns:a16="http://schemas.microsoft.com/office/drawing/2014/main" id="{BEFB93E7-8C93-4FE1-953B-9F55FCCE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820162" y="-509073"/>
              <a:ext cx="4278755" cy="5581001"/>
            </a:xfrm>
            <a:custGeom>
              <a:avLst/>
              <a:gdLst>
                <a:gd name="connsiteX0" fmla="*/ 4278755 w 4278755"/>
                <a:gd name="connsiteY0" fmla="*/ 309054 h 5581001"/>
                <a:gd name="connsiteX1" fmla="*/ 4278755 w 4278755"/>
                <a:gd name="connsiteY1" fmla="*/ 1005863 h 5581001"/>
                <a:gd name="connsiteX2" fmla="*/ 4278755 w 4278755"/>
                <a:gd name="connsiteY2" fmla="*/ 4575137 h 5581001"/>
                <a:gd name="connsiteX3" fmla="*/ 4278755 w 4278755"/>
                <a:gd name="connsiteY3" fmla="*/ 5271947 h 5581001"/>
                <a:gd name="connsiteX4" fmla="*/ 3969701 w 4278755"/>
                <a:gd name="connsiteY4" fmla="*/ 5581001 h 5581001"/>
                <a:gd name="connsiteX5" fmla="*/ 309054 w 4278755"/>
                <a:gd name="connsiteY5" fmla="*/ 5581001 h 5581001"/>
                <a:gd name="connsiteX6" fmla="*/ 0 w 4278755"/>
                <a:gd name="connsiteY6" fmla="*/ 5271946 h 5581001"/>
                <a:gd name="connsiteX7" fmla="*/ 0 w 4278755"/>
                <a:gd name="connsiteY7" fmla="*/ 4575136 h 5581001"/>
                <a:gd name="connsiteX8" fmla="*/ 0 w 4278755"/>
                <a:gd name="connsiteY8" fmla="*/ 1005863 h 5581001"/>
                <a:gd name="connsiteX9" fmla="*/ 0 w 4278755"/>
                <a:gd name="connsiteY9" fmla="*/ 309054 h 5581001"/>
                <a:gd name="connsiteX10" fmla="*/ 309054 w 4278755"/>
                <a:gd name="connsiteY10" fmla="*/ 0 h 5581001"/>
                <a:gd name="connsiteX11" fmla="*/ 3969701 w 4278755"/>
                <a:gd name="connsiteY11" fmla="*/ 0 h 558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78755" h="5581001">
                  <a:moveTo>
                    <a:pt x="4278755" y="309054"/>
                  </a:moveTo>
                  <a:lnTo>
                    <a:pt x="4278755" y="1005863"/>
                  </a:lnTo>
                  <a:lnTo>
                    <a:pt x="4278755" y="4575137"/>
                  </a:lnTo>
                  <a:lnTo>
                    <a:pt x="4278755" y="5271947"/>
                  </a:lnTo>
                  <a:lnTo>
                    <a:pt x="3969701" y="5581001"/>
                  </a:lnTo>
                  <a:lnTo>
                    <a:pt x="309054" y="5581001"/>
                  </a:lnTo>
                  <a:lnTo>
                    <a:pt x="0" y="5271946"/>
                  </a:lnTo>
                  <a:lnTo>
                    <a:pt x="0" y="4575136"/>
                  </a:lnTo>
                  <a:lnTo>
                    <a:pt x="0" y="1005863"/>
                  </a:lnTo>
                  <a:lnTo>
                    <a:pt x="0" y="309054"/>
                  </a:lnTo>
                  <a:lnTo>
                    <a:pt x="309054" y="0"/>
                  </a:lnTo>
                  <a:lnTo>
                    <a:pt x="396970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B60422C-70D6-488F-8CE4-C3299AD795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902139" y="-425197"/>
              <a:ext cx="4114800" cy="5413248"/>
            </a:xfrm>
            <a:custGeom>
              <a:avLst/>
              <a:gdLst>
                <a:gd name="connsiteX0" fmla="*/ 4278755 w 4278755"/>
                <a:gd name="connsiteY0" fmla="*/ 309054 h 5581001"/>
                <a:gd name="connsiteX1" fmla="*/ 4278755 w 4278755"/>
                <a:gd name="connsiteY1" fmla="*/ 1005863 h 5581001"/>
                <a:gd name="connsiteX2" fmla="*/ 4278755 w 4278755"/>
                <a:gd name="connsiteY2" fmla="*/ 4575137 h 5581001"/>
                <a:gd name="connsiteX3" fmla="*/ 4278755 w 4278755"/>
                <a:gd name="connsiteY3" fmla="*/ 5271947 h 5581001"/>
                <a:gd name="connsiteX4" fmla="*/ 3969701 w 4278755"/>
                <a:gd name="connsiteY4" fmla="*/ 5581001 h 5581001"/>
                <a:gd name="connsiteX5" fmla="*/ 309054 w 4278755"/>
                <a:gd name="connsiteY5" fmla="*/ 5581001 h 5581001"/>
                <a:gd name="connsiteX6" fmla="*/ 0 w 4278755"/>
                <a:gd name="connsiteY6" fmla="*/ 5271946 h 5581001"/>
                <a:gd name="connsiteX7" fmla="*/ 0 w 4278755"/>
                <a:gd name="connsiteY7" fmla="*/ 4575136 h 5581001"/>
                <a:gd name="connsiteX8" fmla="*/ 0 w 4278755"/>
                <a:gd name="connsiteY8" fmla="*/ 1005863 h 5581001"/>
                <a:gd name="connsiteX9" fmla="*/ 0 w 4278755"/>
                <a:gd name="connsiteY9" fmla="*/ 309054 h 5581001"/>
                <a:gd name="connsiteX10" fmla="*/ 309054 w 4278755"/>
                <a:gd name="connsiteY10" fmla="*/ 0 h 5581001"/>
                <a:gd name="connsiteX11" fmla="*/ 3969701 w 4278755"/>
                <a:gd name="connsiteY11" fmla="*/ 0 h 558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78755" h="5581001">
                  <a:moveTo>
                    <a:pt x="4278755" y="309054"/>
                  </a:moveTo>
                  <a:lnTo>
                    <a:pt x="4278755" y="1005863"/>
                  </a:lnTo>
                  <a:lnTo>
                    <a:pt x="4278755" y="4575137"/>
                  </a:lnTo>
                  <a:lnTo>
                    <a:pt x="4278755" y="5271947"/>
                  </a:lnTo>
                  <a:lnTo>
                    <a:pt x="3969701" y="5581001"/>
                  </a:lnTo>
                  <a:lnTo>
                    <a:pt x="309054" y="5581001"/>
                  </a:lnTo>
                  <a:lnTo>
                    <a:pt x="0" y="5271946"/>
                  </a:lnTo>
                  <a:lnTo>
                    <a:pt x="0" y="4575136"/>
                  </a:lnTo>
                  <a:lnTo>
                    <a:pt x="0" y="1005863"/>
                  </a:lnTo>
                  <a:lnTo>
                    <a:pt x="0" y="309054"/>
                  </a:lnTo>
                  <a:lnTo>
                    <a:pt x="309054" y="0"/>
                  </a:lnTo>
                  <a:lnTo>
                    <a:pt x="3969701"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A5930F17-F025-440C-AE16-8AAAFA02EBA6}"/>
              </a:ext>
            </a:extLst>
          </p:cNvPr>
          <p:cNvSpPr>
            <a:spLocks noGrp="1"/>
          </p:cNvSpPr>
          <p:nvPr>
            <p:ph idx="1"/>
          </p:nvPr>
        </p:nvSpPr>
        <p:spPr>
          <a:xfrm>
            <a:off x="6559826" y="1488696"/>
            <a:ext cx="4778006" cy="3528156"/>
          </a:xfrm>
        </p:spPr>
        <p:txBody>
          <a:bodyPr>
            <a:normAutofit/>
          </a:bodyPr>
          <a:lstStyle/>
          <a:p>
            <a:pPr marL="0" indent="0">
              <a:buNone/>
            </a:pPr>
            <a:endParaRPr lang="en-IN" sz="2000" dirty="0">
              <a:solidFill>
                <a:schemeClr val="bg1"/>
              </a:solidFill>
            </a:endParaRPr>
          </a:p>
          <a:p>
            <a:pPr marL="0" indent="0">
              <a:buNone/>
            </a:pPr>
            <a:endParaRPr lang="en-IN" sz="2000" dirty="0">
              <a:solidFill>
                <a:schemeClr val="bg1"/>
              </a:solidFill>
            </a:endParaRPr>
          </a:p>
          <a:p>
            <a:pPr marL="0" indent="0">
              <a:buNone/>
            </a:pPr>
            <a:endParaRPr lang="en-IN" sz="2000" dirty="0">
              <a:solidFill>
                <a:schemeClr val="bg1"/>
              </a:solidFill>
            </a:endParaRPr>
          </a:p>
          <a:p>
            <a:pPr marL="0" indent="0" algn="ctr">
              <a:buNone/>
            </a:pPr>
            <a:r>
              <a:rPr lang="en-IN" sz="3600" b="1" spc="50" dirty="0">
                <a:ln w="0"/>
                <a:solidFill>
                  <a:schemeClr val="bg2"/>
                </a:solidFill>
                <a:effectLst>
                  <a:innerShdw blurRad="63500" dist="50800" dir="13500000">
                    <a:srgbClr val="000000">
                      <a:alpha val="50000"/>
                    </a:srgbClr>
                  </a:innerShdw>
                </a:effectLst>
              </a:rPr>
              <a:t> Data Preparation</a:t>
            </a:r>
          </a:p>
        </p:txBody>
      </p:sp>
    </p:spTree>
    <p:extLst>
      <p:ext uri="{BB962C8B-B14F-4D97-AF65-F5344CB8AC3E}">
        <p14:creationId xmlns:p14="http://schemas.microsoft.com/office/powerpoint/2010/main" val="338393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B53A58A7-F1A7-4AF3-A701-2D6F00672CC0}"/>
              </a:ext>
            </a:extLst>
          </p:cNvPr>
          <p:cNvGraphicFramePr>
            <a:graphicFrameLocks noGrp="1"/>
          </p:cNvGraphicFramePr>
          <p:nvPr>
            <p:ph idx="1"/>
            <p:extLst>
              <p:ext uri="{D42A27DB-BD31-4B8C-83A1-F6EECF244321}">
                <p14:modId xmlns:p14="http://schemas.microsoft.com/office/powerpoint/2010/main" val="1083957068"/>
              </p:ext>
            </p:extLst>
          </p:nvPr>
        </p:nvGraphicFramePr>
        <p:xfrm>
          <a:off x="5200649" y="1514475"/>
          <a:ext cx="6153151" cy="5169138"/>
        </p:xfrm>
        <a:graphic>
          <a:graphicData uri="http://schemas.openxmlformats.org/drawingml/2006/table">
            <a:tbl>
              <a:tblPr firstRow="1" bandRow="1">
                <a:tableStyleId>{5940675A-B579-460E-94D1-54222C63F5DA}</a:tableStyleId>
              </a:tblPr>
              <a:tblGrid>
                <a:gridCol w="1962151">
                  <a:extLst>
                    <a:ext uri="{9D8B030D-6E8A-4147-A177-3AD203B41FA5}">
                      <a16:colId xmlns:a16="http://schemas.microsoft.com/office/drawing/2014/main" val="3546458686"/>
                    </a:ext>
                  </a:extLst>
                </a:gridCol>
                <a:gridCol w="2438400">
                  <a:extLst>
                    <a:ext uri="{9D8B030D-6E8A-4147-A177-3AD203B41FA5}">
                      <a16:colId xmlns:a16="http://schemas.microsoft.com/office/drawing/2014/main" val="2406913827"/>
                    </a:ext>
                  </a:extLst>
                </a:gridCol>
                <a:gridCol w="1752600">
                  <a:extLst>
                    <a:ext uri="{9D8B030D-6E8A-4147-A177-3AD203B41FA5}">
                      <a16:colId xmlns:a16="http://schemas.microsoft.com/office/drawing/2014/main" val="4265869491"/>
                    </a:ext>
                  </a:extLst>
                </a:gridCol>
              </a:tblGrid>
              <a:tr h="353298">
                <a:tc>
                  <a:txBody>
                    <a:bodyPr/>
                    <a:lstStyle/>
                    <a:p>
                      <a:pPr algn="ctr"/>
                      <a:r>
                        <a:rPr lang="en-IN" sz="1600" b="1" dirty="0"/>
                        <a:t>Features</a:t>
                      </a:r>
                    </a:p>
                  </a:txBody>
                  <a:tcPr>
                    <a:solidFill>
                      <a:schemeClr val="accent1">
                        <a:lumMod val="20000"/>
                        <a:lumOff val="80000"/>
                      </a:schemeClr>
                    </a:solidFill>
                  </a:tcPr>
                </a:tc>
                <a:tc>
                  <a:txBody>
                    <a:bodyPr/>
                    <a:lstStyle/>
                    <a:p>
                      <a:pPr algn="ctr"/>
                      <a:r>
                        <a:rPr lang="en-IN" sz="1600" b="1" dirty="0"/>
                        <a:t>Original Values</a:t>
                      </a:r>
                    </a:p>
                  </a:txBody>
                  <a:tcPr>
                    <a:solidFill>
                      <a:schemeClr val="accent1">
                        <a:lumMod val="20000"/>
                        <a:lumOff val="80000"/>
                      </a:schemeClr>
                    </a:solidFill>
                  </a:tcPr>
                </a:tc>
                <a:tc>
                  <a:txBody>
                    <a:bodyPr/>
                    <a:lstStyle/>
                    <a:p>
                      <a:pPr algn="ctr"/>
                      <a:r>
                        <a:rPr lang="en-IN" sz="1600" b="1" dirty="0"/>
                        <a:t>Label Encoding</a:t>
                      </a:r>
                    </a:p>
                  </a:txBody>
                  <a:tcPr>
                    <a:solidFill>
                      <a:schemeClr val="accent1">
                        <a:lumMod val="20000"/>
                        <a:lumOff val="80000"/>
                      </a:schemeClr>
                    </a:solidFill>
                  </a:tcPr>
                </a:tc>
                <a:extLst>
                  <a:ext uri="{0D108BD9-81ED-4DB2-BD59-A6C34878D82A}">
                    <a16:rowId xmlns:a16="http://schemas.microsoft.com/office/drawing/2014/main" val="3483272570"/>
                  </a:ext>
                </a:extLst>
              </a:tr>
              <a:tr h="322001">
                <a:tc>
                  <a:txBody>
                    <a:bodyPr/>
                    <a:lstStyle/>
                    <a:p>
                      <a:pPr algn="ctr"/>
                      <a:r>
                        <a:rPr lang="en-IN" sz="1600" b="1" dirty="0"/>
                        <a:t>School</a:t>
                      </a:r>
                    </a:p>
                  </a:txBody>
                  <a:tcPr/>
                </a:tc>
                <a:tc>
                  <a:txBody>
                    <a:bodyPr/>
                    <a:lstStyle/>
                    <a:p>
                      <a:pPr algn="ctr"/>
                      <a:r>
                        <a:rPr lang="en-IN" sz="1600" dirty="0"/>
                        <a:t>['GP' 'MS']</a:t>
                      </a:r>
                    </a:p>
                  </a:txBody>
                  <a:tcPr/>
                </a:tc>
                <a:tc>
                  <a:txBody>
                    <a:bodyPr/>
                    <a:lstStyle/>
                    <a:p>
                      <a:pPr algn="ctr"/>
                      <a:r>
                        <a:rPr lang="en-IN" sz="1600" dirty="0"/>
                        <a:t>[0 1]</a:t>
                      </a:r>
                    </a:p>
                  </a:txBody>
                  <a:tcPr/>
                </a:tc>
                <a:extLst>
                  <a:ext uri="{0D108BD9-81ED-4DB2-BD59-A6C34878D82A}">
                    <a16:rowId xmlns:a16="http://schemas.microsoft.com/office/drawing/2014/main" val="3664840907"/>
                  </a:ext>
                </a:extLst>
              </a:tr>
              <a:tr h="322001">
                <a:tc>
                  <a:txBody>
                    <a:bodyPr/>
                    <a:lstStyle/>
                    <a:p>
                      <a:pPr algn="ctr"/>
                      <a:r>
                        <a:rPr lang="en-IN" sz="1600" b="1" i="0" kern="1200" dirty="0">
                          <a:solidFill>
                            <a:schemeClr val="tx1"/>
                          </a:solidFill>
                          <a:effectLst/>
                          <a:latin typeface="+mn-lt"/>
                          <a:ea typeface="+mn-ea"/>
                          <a:cs typeface="+mn-cs"/>
                        </a:rPr>
                        <a:t>Sex</a:t>
                      </a:r>
                      <a:endParaRPr lang="en-IN" sz="1600" b="1" dirty="0"/>
                    </a:p>
                  </a:txBody>
                  <a:tcPr/>
                </a:tc>
                <a:tc>
                  <a:txBody>
                    <a:bodyPr/>
                    <a:lstStyle/>
                    <a:p>
                      <a:pPr algn="ctr"/>
                      <a:r>
                        <a:rPr lang="en-IN" sz="1600" dirty="0"/>
                        <a:t>['F' 'M']</a:t>
                      </a:r>
                    </a:p>
                  </a:txBody>
                  <a:tcPr/>
                </a:tc>
                <a:tc>
                  <a:txBody>
                    <a:bodyPr/>
                    <a:lstStyle/>
                    <a:p>
                      <a:pPr algn="ctr"/>
                      <a:r>
                        <a:rPr lang="en-IN" sz="1600" dirty="0"/>
                        <a:t>[0 1]</a:t>
                      </a:r>
                    </a:p>
                  </a:txBody>
                  <a:tcPr/>
                </a:tc>
                <a:extLst>
                  <a:ext uri="{0D108BD9-81ED-4DB2-BD59-A6C34878D82A}">
                    <a16:rowId xmlns:a16="http://schemas.microsoft.com/office/drawing/2014/main" val="3511105355"/>
                  </a:ext>
                </a:extLst>
              </a:tr>
              <a:tr h="322001">
                <a:tc>
                  <a:txBody>
                    <a:bodyPr/>
                    <a:lstStyle/>
                    <a:p>
                      <a:pPr algn="ctr"/>
                      <a:r>
                        <a:rPr lang="en-IN" sz="1600" b="1" i="0" kern="1200" dirty="0">
                          <a:solidFill>
                            <a:schemeClr val="tx1"/>
                          </a:solidFill>
                          <a:effectLst/>
                          <a:latin typeface="+mn-lt"/>
                          <a:ea typeface="+mn-ea"/>
                          <a:cs typeface="+mn-cs"/>
                        </a:rPr>
                        <a:t>Address</a:t>
                      </a:r>
                      <a:endParaRPr lang="en-IN" sz="1600" b="1" dirty="0"/>
                    </a:p>
                  </a:txBody>
                  <a:tcPr/>
                </a:tc>
                <a:tc>
                  <a:txBody>
                    <a:bodyPr/>
                    <a:lstStyle/>
                    <a:p>
                      <a:pPr algn="ctr"/>
                      <a:r>
                        <a:rPr lang="en-IN" sz="1600" dirty="0"/>
                        <a:t>['U' 'R']</a:t>
                      </a:r>
                    </a:p>
                  </a:txBody>
                  <a:tcPr/>
                </a:tc>
                <a:tc>
                  <a:txBody>
                    <a:bodyPr/>
                    <a:lstStyle/>
                    <a:p>
                      <a:pPr algn="ctr"/>
                      <a:r>
                        <a:rPr lang="en-IN" sz="1600" dirty="0"/>
                        <a:t>[1 0]</a:t>
                      </a:r>
                    </a:p>
                  </a:txBody>
                  <a:tcPr/>
                </a:tc>
                <a:extLst>
                  <a:ext uri="{0D108BD9-81ED-4DB2-BD59-A6C34878D82A}">
                    <a16:rowId xmlns:a16="http://schemas.microsoft.com/office/drawing/2014/main" val="2923168577"/>
                  </a:ext>
                </a:extLst>
              </a:tr>
              <a:tr h="322001">
                <a:tc>
                  <a:txBody>
                    <a:bodyPr/>
                    <a:lstStyle/>
                    <a:p>
                      <a:pPr algn="ctr"/>
                      <a:r>
                        <a:rPr lang="en-IN" sz="1600" b="1" i="0" kern="1200" dirty="0" err="1">
                          <a:solidFill>
                            <a:schemeClr val="tx1"/>
                          </a:solidFill>
                          <a:effectLst/>
                          <a:latin typeface="+mn-lt"/>
                          <a:ea typeface="+mn-ea"/>
                          <a:cs typeface="+mn-cs"/>
                        </a:rPr>
                        <a:t>Famsize</a:t>
                      </a:r>
                      <a:endParaRPr lang="en-IN" sz="1600" b="1" dirty="0"/>
                    </a:p>
                  </a:txBody>
                  <a:tcPr/>
                </a:tc>
                <a:tc>
                  <a:txBody>
                    <a:bodyPr/>
                    <a:lstStyle/>
                    <a:p>
                      <a:pPr algn="ctr"/>
                      <a:r>
                        <a:rPr lang="en-IN" sz="1600" dirty="0"/>
                        <a:t>['GT3' 'LE3']</a:t>
                      </a:r>
                    </a:p>
                  </a:txBody>
                  <a:tcPr/>
                </a:tc>
                <a:tc>
                  <a:txBody>
                    <a:bodyPr/>
                    <a:lstStyle/>
                    <a:p>
                      <a:pPr algn="ctr"/>
                      <a:r>
                        <a:rPr lang="en-IN" sz="1600" dirty="0"/>
                        <a:t>[0 1]</a:t>
                      </a:r>
                    </a:p>
                  </a:txBody>
                  <a:tcPr/>
                </a:tc>
                <a:extLst>
                  <a:ext uri="{0D108BD9-81ED-4DB2-BD59-A6C34878D82A}">
                    <a16:rowId xmlns:a16="http://schemas.microsoft.com/office/drawing/2014/main" val="2811691688"/>
                  </a:ext>
                </a:extLst>
              </a:tr>
              <a:tr h="322001">
                <a:tc>
                  <a:txBody>
                    <a:bodyPr/>
                    <a:lstStyle/>
                    <a:p>
                      <a:pPr algn="ctr"/>
                      <a:r>
                        <a:rPr lang="en-IN" sz="1600" b="1" i="0" kern="1200" dirty="0" err="1">
                          <a:solidFill>
                            <a:schemeClr val="tx1"/>
                          </a:solidFill>
                          <a:effectLst/>
                          <a:latin typeface="+mn-lt"/>
                          <a:ea typeface="+mn-ea"/>
                          <a:cs typeface="+mn-cs"/>
                        </a:rPr>
                        <a:t>Pstatus</a:t>
                      </a:r>
                      <a:endParaRPr lang="en-IN" sz="1600" b="1" dirty="0"/>
                    </a:p>
                  </a:txBody>
                  <a:tcPr/>
                </a:tc>
                <a:tc>
                  <a:txBody>
                    <a:bodyPr/>
                    <a:lstStyle/>
                    <a:p>
                      <a:pPr algn="ctr"/>
                      <a:r>
                        <a:rPr lang="en-IN" sz="1600" dirty="0"/>
                        <a:t>['A' 'T'] </a:t>
                      </a:r>
                    </a:p>
                  </a:txBody>
                  <a:tcPr/>
                </a:tc>
                <a:tc>
                  <a:txBody>
                    <a:bodyPr/>
                    <a:lstStyle/>
                    <a:p>
                      <a:pPr algn="ctr"/>
                      <a:r>
                        <a:rPr lang="en-IN" sz="1600" dirty="0"/>
                        <a:t>[0 1]</a:t>
                      </a:r>
                    </a:p>
                  </a:txBody>
                  <a:tcPr/>
                </a:tc>
                <a:extLst>
                  <a:ext uri="{0D108BD9-81ED-4DB2-BD59-A6C34878D82A}">
                    <a16:rowId xmlns:a16="http://schemas.microsoft.com/office/drawing/2014/main" val="1906412442"/>
                  </a:ext>
                </a:extLst>
              </a:tr>
              <a:tr h="556183">
                <a:tc>
                  <a:txBody>
                    <a:bodyPr/>
                    <a:lstStyle/>
                    <a:p>
                      <a:pPr algn="ctr"/>
                      <a:r>
                        <a:rPr lang="en-IN" sz="1600" b="1" i="0" kern="1200" dirty="0" err="1">
                          <a:solidFill>
                            <a:schemeClr val="tx1"/>
                          </a:solidFill>
                          <a:effectLst/>
                          <a:latin typeface="+mn-lt"/>
                          <a:ea typeface="+mn-ea"/>
                          <a:cs typeface="+mn-cs"/>
                        </a:rPr>
                        <a:t>Mjob</a:t>
                      </a:r>
                      <a:endParaRPr lang="en-IN" sz="1600" b="1" dirty="0"/>
                    </a:p>
                  </a:txBody>
                  <a:tcPr/>
                </a:tc>
                <a:tc>
                  <a:txBody>
                    <a:bodyPr/>
                    <a:lstStyle/>
                    <a:p>
                      <a:pPr algn="ctr"/>
                      <a:r>
                        <a:rPr lang="en-IN" sz="1600" dirty="0"/>
                        <a:t>['</a:t>
                      </a:r>
                      <a:r>
                        <a:rPr lang="en-IN" sz="1600" dirty="0" err="1"/>
                        <a:t>at_home</a:t>
                      </a:r>
                      <a:r>
                        <a:rPr lang="en-IN" sz="1600" dirty="0"/>
                        <a:t>' 'health' 'other' 'services' 'teacher']</a:t>
                      </a:r>
                    </a:p>
                  </a:txBody>
                  <a:tcPr/>
                </a:tc>
                <a:tc>
                  <a:txBody>
                    <a:bodyPr/>
                    <a:lstStyle/>
                    <a:p>
                      <a:pPr algn="ctr"/>
                      <a:r>
                        <a:rPr lang="en-IN" sz="1600" dirty="0"/>
                        <a:t>[0 1 2 3 4]</a:t>
                      </a:r>
                    </a:p>
                  </a:txBody>
                  <a:tcPr/>
                </a:tc>
                <a:extLst>
                  <a:ext uri="{0D108BD9-81ED-4DB2-BD59-A6C34878D82A}">
                    <a16:rowId xmlns:a16="http://schemas.microsoft.com/office/drawing/2014/main" val="3455081055"/>
                  </a:ext>
                </a:extLst>
              </a:tr>
              <a:tr h="556183">
                <a:tc>
                  <a:txBody>
                    <a:bodyPr/>
                    <a:lstStyle/>
                    <a:p>
                      <a:pPr algn="ctr"/>
                      <a:r>
                        <a:rPr lang="en-IN" sz="1600" b="1" i="0" kern="1200" dirty="0" err="1">
                          <a:solidFill>
                            <a:schemeClr val="tx1"/>
                          </a:solidFill>
                          <a:effectLst/>
                          <a:latin typeface="+mn-lt"/>
                          <a:ea typeface="+mn-ea"/>
                          <a:cs typeface="+mn-cs"/>
                        </a:rPr>
                        <a:t>Fjob</a:t>
                      </a:r>
                      <a:endParaRPr lang="en-IN" sz="1600" b="1" dirty="0"/>
                    </a:p>
                  </a:txBody>
                  <a:tcPr/>
                </a:tc>
                <a:tc>
                  <a:txBody>
                    <a:bodyPr/>
                    <a:lstStyle/>
                    <a:p>
                      <a:pPr algn="ctr"/>
                      <a:r>
                        <a:rPr lang="en-IN" sz="1600" dirty="0"/>
                        <a:t>['teacher' 'other' 'services' 'health' '</a:t>
                      </a:r>
                      <a:r>
                        <a:rPr lang="en-IN" sz="1600" dirty="0" err="1"/>
                        <a:t>at_home</a:t>
                      </a:r>
                      <a:r>
                        <a:rPr lang="en-IN" sz="1600" dirty="0"/>
                        <a:t>']</a:t>
                      </a:r>
                    </a:p>
                  </a:txBody>
                  <a:tcPr/>
                </a:tc>
                <a:tc>
                  <a:txBody>
                    <a:bodyPr/>
                    <a:lstStyle/>
                    <a:p>
                      <a:pPr algn="ctr"/>
                      <a:r>
                        <a:rPr lang="en-IN" sz="1600" dirty="0"/>
                        <a:t>[4 2 3 1 0]</a:t>
                      </a:r>
                    </a:p>
                  </a:txBody>
                  <a:tcPr/>
                </a:tc>
                <a:extLst>
                  <a:ext uri="{0D108BD9-81ED-4DB2-BD59-A6C34878D82A}">
                    <a16:rowId xmlns:a16="http://schemas.microsoft.com/office/drawing/2014/main" val="1768796525"/>
                  </a:ext>
                </a:extLst>
              </a:tr>
              <a:tr h="556183">
                <a:tc>
                  <a:txBody>
                    <a:bodyPr/>
                    <a:lstStyle/>
                    <a:p>
                      <a:pPr algn="ctr"/>
                      <a:r>
                        <a:rPr lang="en-IN" sz="1600" b="1" i="0" kern="1200" dirty="0">
                          <a:solidFill>
                            <a:schemeClr val="tx1"/>
                          </a:solidFill>
                          <a:effectLst/>
                          <a:latin typeface="+mn-lt"/>
                          <a:ea typeface="+mn-ea"/>
                          <a:cs typeface="+mn-cs"/>
                        </a:rPr>
                        <a:t>reason</a:t>
                      </a:r>
                      <a:endParaRPr lang="en-IN" sz="1600" b="1" dirty="0"/>
                    </a:p>
                  </a:txBody>
                  <a:tcPr/>
                </a:tc>
                <a:tc>
                  <a:txBody>
                    <a:bodyPr/>
                    <a:lstStyle/>
                    <a:p>
                      <a:pPr algn="ctr"/>
                      <a:r>
                        <a:rPr lang="en-IN" sz="1600" dirty="0"/>
                        <a:t>['course' 'other' 'home' 'reputation']</a:t>
                      </a:r>
                    </a:p>
                  </a:txBody>
                  <a:tcPr/>
                </a:tc>
                <a:tc>
                  <a:txBody>
                    <a:bodyPr/>
                    <a:lstStyle/>
                    <a:p>
                      <a:pPr algn="ctr"/>
                      <a:r>
                        <a:rPr lang="en-IN" sz="1600" dirty="0"/>
                        <a:t>[0 2 1 3]</a:t>
                      </a:r>
                    </a:p>
                  </a:txBody>
                  <a:tcPr/>
                </a:tc>
                <a:extLst>
                  <a:ext uri="{0D108BD9-81ED-4DB2-BD59-A6C34878D82A}">
                    <a16:rowId xmlns:a16="http://schemas.microsoft.com/office/drawing/2014/main" val="2900213699"/>
                  </a:ext>
                </a:extLst>
              </a:tr>
              <a:tr h="322001">
                <a:tc>
                  <a:txBody>
                    <a:bodyPr/>
                    <a:lstStyle/>
                    <a:p>
                      <a:pPr algn="ctr"/>
                      <a:r>
                        <a:rPr lang="en-IN" sz="1600" b="1" dirty="0"/>
                        <a:t>guardian</a:t>
                      </a:r>
                    </a:p>
                  </a:txBody>
                  <a:tcPr/>
                </a:tc>
                <a:tc>
                  <a:txBody>
                    <a:bodyPr/>
                    <a:lstStyle/>
                    <a:p>
                      <a:pPr algn="ctr"/>
                      <a:r>
                        <a:rPr lang="en-IN" sz="1600" dirty="0"/>
                        <a:t>['mother' 'father' 'other']</a:t>
                      </a:r>
                    </a:p>
                  </a:txBody>
                  <a:tcPr/>
                </a:tc>
                <a:tc>
                  <a:txBody>
                    <a:bodyPr/>
                    <a:lstStyle/>
                    <a:p>
                      <a:pPr algn="ctr"/>
                      <a:r>
                        <a:rPr lang="en-IN" sz="1600" dirty="0"/>
                        <a:t>[1 0 2]</a:t>
                      </a:r>
                    </a:p>
                  </a:txBody>
                  <a:tcPr/>
                </a:tc>
                <a:extLst>
                  <a:ext uri="{0D108BD9-81ED-4DB2-BD59-A6C34878D82A}">
                    <a16:rowId xmlns:a16="http://schemas.microsoft.com/office/drawing/2014/main" val="3326759952"/>
                  </a:ext>
                </a:extLst>
              </a:tr>
              <a:tr h="1024548">
                <a:tc>
                  <a:txBody>
                    <a:bodyPr/>
                    <a:lstStyle/>
                    <a:p>
                      <a:pPr algn="ctr"/>
                      <a:r>
                        <a:rPr lang="en-IN" sz="1600" b="1" dirty="0" err="1"/>
                        <a:t>schoolsup</a:t>
                      </a:r>
                      <a:r>
                        <a:rPr lang="en-IN" sz="1600" b="1" dirty="0"/>
                        <a:t>, </a:t>
                      </a:r>
                      <a:r>
                        <a:rPr lang="en-IN" sz="1600" b="1" dirty="0" err="1"/>
                        <a:t>famsup</a:t>
                      </a:r>
                      <a:r>
                        <a:rPr lang="en-IN" sz="1600" b="1" dirty="0"/>
                        <a:t>, paid, activities, nursery, higher, internet, romantic</a:t>
                      </a:r>
                    </a:p>
                  </a:txBody>
                  <a:tcPr/>
                </a:tc>
                <a:tc>
                  <a:txBody>
                    <a:bodyPr/>
                    <a:lstStyle/>
                    <a:p>
                      <a:pPr algn="ctr"/>
                      <a:r>
                        <a:rPr lang="en-IN" sz="1600" dirty="0"/>
                        <a:t>['yes' 'no']</a:t>
                      </a:r>
                    </a:p>
                  </a:txBody>
                  <a:tcPr/>
                </a:tc>
                <a:tc>
                  <a:txBody>
                    <a:bodyPr/>
                    <a:lstStyle/>
                    <a:p>
                      <a:pPr algn="ctr"/>
                      <a:r>
                        <a:rPr lang="en-IN" sz="1600" dirty="0"/>
                        <a:t>[1 0]</a:t>
                      </a:r>
                    </a:p>
                  </a:txBody>
                  <a:tcPr/>
                </a:tc>
                <a:extLst>
                  <a:ext uri="{0D108BD9-81ED-4DB2-BD59-A6C34878D82A}">
                    <a16:rowId xmlns:a16="http://schemas.microsoft.com/office/drawing/2014/main" val="2500897004"/>
                  </a:ext>
                </a:extLst>
              </a:tr>
            </a:tbl>
          </a:graphicData>
        </a:graphic>
      </p:graphicFrame>
      <p:sp>
        <p:nvSpPr>
          <p:cNvPr id="4" name="Title 1">
            <a:extLst>
              <a:ext uri="{FF2B5EF4-FFF2-40B4-BE49-F238E27FC236}">
                <a16:creationId xmlns:a16="http://schemas.microsoft.com/office/drawing/2014/main" id="{8DDBEE7D-9CB3-418A-ACAF-4E925ED8031E}"/>
              </a:ext>
            </a:extLst>
          </p:cNvPr>
          <p:cNvSpPr>
            <a:spLocks noGrp="1"/>
          </p:cNvSpPr>
          <p:nvPr>
            <p:ph type="title"/>
          </p:nvPr>
        </p:nvSpPr>
        <p:spPr>
          <a:xfrm>
            <a:off x="838200" y="365125"/>
            <a:ext cx="10515600" cy="1025525"/>
          </a:xfrm>
          <a:solidFill>
            <a:schemeClr val="bg1">
              <a:lumMod val="95000"/>
            </a:schemeClr>
          </a:solidFill>
        </p:spPr>
        <p:txBody>
          <a:bodyPr>
            <a:normAutofit/>
          </a:bodyPr>
          <a:lstStyle/>
          <a:p>
            <a:pPr algn="ctr"/>
            <a:r>
              <a:rPr lang="en-IN" sz="4000" dirty="0">
                <a:latin typeface="+mn-lt"/>
              </a:rPr>
              <a:t>Feature Engineering</a:t>
            </a:r>
          </a:p>
        </p:txBody>
      </p:sp>
      <p:sp>
        <p:nvSpPr>
          <p:cNvPr id="3" name="TextBox 2">
            <a:extLst>
              <a:ext uri="{FF2B5EF4-FFF2-40B4-BE49-F238E27FC236}">
                <a16:creationId xmlns:a16="http://schemas.microsoft.com/office/drawing/2014/main" id="{AE0C053A-A328-435B-B747-B1788E2D6791}"/>
              </a:ext>
            </a:extLst>
          </p:cNvPr>
          <p:cNvSpPr txBox="1"/>
          <p:nvPr/>
        </p:nvSpPr>
        <p:spPr>
          <a:xfrm>
            <a:off x="838200" y="1467554"/>
            <a:ext cx="4159102" cy="5570756"/>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a:t>The linear regression model cannot take text values. So, we need to convert the features that are in form of text into numerical values.</a:t>
            </a:r>
          </a:p>
          <a:p>
            <a:pPr marL="285750" indent="-285750" algn="just">
              <a:buFont typeface="Arial" panose="020B0604020202020204" pitchFamily="34" charset="0"/>
              <a:buChar char="•"/>
            </a:pPr>
            <a:endParaRPr lang="en-IN" sz="2000" dirty="0"/>
          </a:p>
          <a:p>
            <a:pPr marL="285750" indent="-285750" algn="just">
              <a:buFont typeface="Arial" panose="020B0604020202020204" pitchFamily="34" charset="0"/>
              <a:buChar char="•"/>
            </a:pPr>
            <a:r>
              <a:rPr lang="en-IN" sz="2000" dirty="0"/>
              <a:t>Label Encoding is use to map the text values </a:t>
            </a:r>
          </a:p>
          <a:p>
            <a:pPr algn="just"/>
            <a:endParaRPr lang="en-IN" sz="2000" dirty="0"/>
          </a:p>
          <a:p>
            <a:pPr marL="285750" indent="-285750" algn="just">
              <a:buFont typeface="Arial" panose="020B0604020202020204" pitchFamily="34" charset="0"/>
              <a:buChar char="•"/>
            </a:pPr>
            <a:r>
              <a:rPr lang="en-IN" sz="2000" dirty="0"/>
              <a:t>Table shows all the features that needs to be converted and with the help of label encoding all the features are in numeric format as shown in 3</a:t>
            </a:r>
            <a:r>
              <a:rPr lang="en-IN" sz="2000" baseline="30000" dirty="0"/>
              <a:t>rd</a:t>
            </a:r>
            <a:r>
              <a:rPr lang="en-IN" sz="2000" dirty="0"/>
              <a:t> column</a:t>
            </a:r>
          </a:p>
          <a:p>
            <a:pPr algn="just"/>
            <a:endParaRPr lang="en-IN" sz="2000" dirty="0"/>
          </a:p>
          <a:p>
            <a:pPr marL="285750" indent="-285750" algn="just">
              <a:buFont typeface="Arial" panose="020B0604020202020204" pitchFamily="34" charset="0"/>
              <a:buChar char="•"/>
            </a:pPr>
            <a:r>
              <a:rPr lang="en-IN" sz="2000" dirty="0"/>
              <a:t> Now all the features are ready to input into the model</a:t>
            </a:r>
          </a:p>
          <a:p>
            <a:endParaRPr lang="en-IN" dirty="0"/>
          </a:p>
          <a:p>
            <a:endParaRPr lang="en-IN" dirty="0"/>
          </a:p>
        </p:txBody>
      </p:sp>
    </p:spTree>
    <p:extLst>
      <p:ext uri="{BB962C8B-B14F-4D97-AF65-F5344CB8AC3E}">
        <p14:creationId xmlns:p14="http://schemas.microsoft.com/office/powerpoint/2010/main" val="4231062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70B7BFE-99FF-407A-865B-4CC0429BE521}"/>
              </a:ext>
            </a:extLst>
          </p:cNvPr>
          <p:cNvPicPr>
            <a:picLocks noGrp="1" noChangeAspect="1"/>
          </p:cNvPicPr>
          <p:nvPr>
            <p:ph idx="1"/>
          </p:nvPr>
        </p:nvPicPr>
        <p:blipFill>
          <a:blip r:embed="rId2"/>
          <a:stretch>
            <a:fillRect/>
          </a:stretch>
        </p:blipFill>
        <p:spPr>
          <a:xfrm>
            <a:off x="838200" y="2623816"/>
            <a:ext cx="10515600" cy="2957739"/>
          </a:xfrm>
          <a:prstGeom prst="rect">
            <a:avLst/>
          </a:prstGeom>
        </p:spPr>
      </p:pic>
      <p:sp>
        <p:nvSpPr>
          <p:cNvPr id="4" name="Title 1">
            <a:extLst>
              <a:ext uri="{FF2B5EF4-FFF2-40B4-BE49-F238E27FC236}">
                <a16:creationId xmlns:a16="http://schemas.microsoft.com/office/drawing/2014/main" id="{A0A41660-71A6-4820-8D62-7B352DB92345}"/>
              </a:ext>
            </a:extLst>
          </p:cNvPr>
          <p:cNvSpPr>
            <a:spLocks noGrp="1"/>
          </p:cNvSpPr>
          <p:nvPr>
            <p:ph type="title"/>
          </p:nvPr>
        </p:nvSpPr>
        <p:spPr>
          <a:xfrm>
            <a:off x="838200" y="365125"/>
            <a:ext cx="10515600" cy="1025525"/>
          </a:xfrm>
          <a:solidFill>
            <a:schemeClr val="bg1">
              <a:lumMod val="95000"/>
            </a:schemeClr>
          </a:solidFill>
        </p:spPr>
        <p:txBody>
          <a:bodyPr>
            <a:normAutofit/>
          </a:bodyPr>
          <a:lstStyle/>
          <a:p>
            <a:pPr algn="ctr"/>
            <a:r>
              <a:rPr lang="en-IN" sz="4000" dirty="0">
                <a:latin typeface="+mn-lt"/>
              </a:rPr>
              <a:t>New Dataset</a:t>
            </a:r>
          </a:p>
        </p:txBody>
      </p:sp>
      <p:cxnSp>
        <p:nvCxnSpPr>
          <p:cNvPr id="9" name="Straight Connector 8">
            <a:extLst>
              <a:ext uri="{FF2B5EF4-FFF2-40B4-BE49-F238E27FC236}">
                <a16:creationId xmlns:a16="http://schemas.microsoft.com/office/drawing/2014/main" id="{36BB0AFB-284A-4306-A0E6-6D6369D63315}"/>
              </a:ext>
            </a:extLst>
          </p:cNvPr>
          <p:cNvCxnSpPr/>
          <p:nvPr/>
        </p:nvCxnSpPr>
        <p:spPr>
          <a:xfrm>
            <a:off x="1352550" y="3324225"/>
            <a:ext cx="0" cy="205740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0" name="Straight Connector 9">
            <a:extLst>
              <a:ext uri="{FF2B5EF4-FFF2-40B4-BE49-F238E27FC236}">
                <a16:creationId xmlns:a16="http://schemas.microsoft.com/office/drawing/2014/main" id="{264CADA0-106B-4100-9822-E1F9A2C123C4}"/>
              </a:ext>
            </a:extLst>
          </p:cNvPr>
          <p:cNvCxnSpPr/>
          <p:nvPr/>
        </p:nvCxnSpPr>
        <p:spPr>
          <a:xfrm>
            <a:off x="6886575" y="3324225"/>
            <a:ext cx="0" cy="205740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11" name="TextBox 10">
            <a:extLst>
              <a:ext uri="{FF2B5EF4-FFF2-40B4-BE49-F238E27FC236}">
                <a16:creationId xmlns:a16="http://schemas.microsoft.com/office/drawing/2014/main" id="{06AF6330-5B0C-496F-8A33-05971A2BA8A4}"/>
              </a:ext>
            </a:extLst>
          </p:cNvPr>
          <p:cNvSpPr txBox="1"/>
          <p:nvPr/>
        </p:nvSpPr>
        <p:spPr>
          <a:xfrm>
            <a:off x="838200" y="1527202"/>
            <a:ext cx="10515600" cy="1015663"/>
          </a:xfrm>
          <a:prstGeom prst="rect">
            <a:avLst/>
          </a:prstGeom>
          <a:noFill/>
        </p:spPr>
        <p:txBody>
          <a:bodyPr wrap="square" rtlCol="0">
            <a:spAutoFit/>
          </a:bodyPr>
          <a:lstStyle/>
          <a:p>
            <a:pPr algn="just"/>
            <a:r>
              <a:rPr lang="en-IN" sz="2000" dirty="0"/>
              <a:t>The histogram of target variable is created and it is analysed that 38 observation in mathematics dataset and 15 observation in Portuguese language dataset are zeros. This becomes anomaly in our dataset that needs to be fixed because prediction on 0 score does not make any sense.</a:t>
            </a:r>
          </a:p>
        </p:txBody>
      </p:sp>
      <p:sp>
        <p:nvSpPr>
          <p:cNvPr id="12" name="TextBox 11">
            <a:extLst>
              <a:ext uri="{FF2B5EF4-FFF2-40B4-BE49-F238E27FC236}">
                <a16:creationId xmlns:a16="http://schemas.microsoft.com/office/drawing/2014/main" id="{6A2F0C67-6B08-4B10-ABA8-76610B417C6B}"/>
              </a:ext>
            </a:extLst>
          </p:cNvPr>
          <p:cNvSpPr txBox="1"/>
          <p:nvPr/>
        </p:nvSpPr>
        <p:spPr>
          <a:xfrm>
            <a:off x="838200" y="5784989"/>
            <a:ext cx="10515600" cy="707886"/>
          </a:xfrm>
          <a:prstGeom prst="rect">
            <a:avLst/>
          </a:prstGeom>
          <a:noFill/>
        </p:spPr>
        <p:txBody>
          <a:bodyPr wrap="square" rtlCol="0">
            <a:spAutoFit/>
          </a:bodyPr>
          <a:lstStyle/>
          <a:p>
            <a:pPr algn="just"/>
            <a:r>
              <a:rPr lang="en-IN" sz="2000" b="1" dirty="0"/>
              <a:t>The new dataset for both the subjects is created after removing the zero value observation and finally we get the clean dataset without any noise.</a:t>
            </a:r>
          </a:p>
        </p:txBody>
      </p:sp>
    </p:spTree>
    <p:extLst>
      <p:ext uri="{BB962C8B-B14F-4D97-AF65-F5344CB8AC3E}">
        <p14:creationId xmlns:p14="http://schemas.microsoft.com/office/powerpoint/2010/main" val="3280196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6FD3B99-32DA-4048-B3C2-EC01E6D0F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C74482E-2E7A-40CD-99C9-7892C8AF9E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415165" cy="6858000"/>
          </a:xfrm>
          <a:custGeom>
            <a:avLst/>
            <a:gdLst>
              <a:gd name="connsiteX0" fmla="*/ 0 w 9415165"/>
              <a:gd name="connsiteY0" fmla="*/ 5940102 h 6858000"/>
              <a:gd name="connsiteX1" fmla="*/ 201903 w 9415165"/>
              <a:gd name="connsiteY1" fmla="*/ 5940608 h 6858000"/>
              <a:gd name="connsiteX2" fmla="*/ 1461907 w 9415165"/>
              <a:gd name="connsiteY2" fmla="*/ 5943766 h 6858000"/>
              <a:gd name="connsiteX3" fmla="*/ 1951874 w 9415165"/>
              <a:gd name="connsiteY3" fmla="*/ 6220822 h 6858000"/>
              <a:gd name="connsiteX4" fmla="*/ 2282833 w 9415165"/>
              <a:gd name="connsiteY4" fmla="*/ 6794059 h 6858000"/>
              <a:gd name="connsiteX5" fmla="*/ 2319750 w 9415165"/>
              <a:gd name="connsiteY5" fmla="*/ 6858000 h 6858000"/>
              <a:gd name="connsiteX6" fmla="*/ 0 w 9415165"/>
              <a:gd name="connsiteY6" fmla="*/ 6858000 h 6858000"/>
              <a:gd name="connsiteX7" fmla="*/ 751947 w 9415165"/>
              <a:gd name="connsiteY7" fmla="*/ 3830686 h 6858000"/>
              <a:gd name="connsiteX8" fmla="*/ 1719258 w 9415165"/>
              <a:gd name="connsiteY8" fmla="*/ 3833112 h 6858000"/>
              <a:gd name="connsiteX9" fmla="*/ 1869462 w 9415165"/>
              <a:gd name="connsiteY9" fmla="*/ 3918046 h 6858000"/>
              <a:gd name="connsiteX10" fmla="*/ 2354170 w 9415165"/>
              <a:gd name="connsiteY10" fmla="*/ 4757586 h 6858000"/>
              <a:gd name="connsiteX11" fmla="*/ 2353672 w 9415165"/>
              <a:gd name="connsiteY11" fmla="*/ 4931947 h 6858000"/>
              <a:gd name="connsiteX12" fmla="*/ 1871068 w 9415165"/>
              <a:gd name="connsiteY12" fmla="*/ 5769061 h 6858000"/>
              <a:gd name="connsiteX13" fmla="*/ 1722931 w 9415165"/>
              <a:gd name="connsiteY13" fmla="*/ 5854589 h 6858000"/>
              <a:gd name="connsiteX14" fmla="*/ 756668 w 9415165"/>
              <a:gd name="connsiteY14" fmla="*/ 5853977 h 6858000"/>
              <a:gd name="connsiteX15" fmla="*/ 605416 w 9415165"/>
              <a:gd name="connsiteY15" fmla="*/ 5767228 h 6858000"/>
              <a:gd name="connsiteX16" fmla="*/ 120708 w 9415165"/>
              <a:gd name="connsiteY16" fmla="*/ 4927690 h 6858000"/>
              <a:gd name="connsiteX17" fmla="*/ 122255 w 9415165"/>
              <a:gd name="connsiteY17" fmla="*/ 4755141 h 6858000"/>
              <a:gd name="connsiteX18" fmla="*/ 603810 w 9415165"/>
              <a:gd name="connsiteY18" fmla="*/ 3916214 h 6858000"/>
              <a:gd name="connsiteX19" fmla="*/ 751947 w 9415165"/>
              <a:gd name="connsiteY19" fmla="*/ 3830686 h 6858000"/>
              <a:gd name="connsiteX20" fmla="*/ 2140871 w 9415165"/>
              <a:gd name="connsiteY20" fmla="*/ 3416093 h 6858000"/>
              <a:gd name="connsiteX21" fmla="*/ 2485012 w 9415165"/>
              <a:gd name="connsiteY21" fmla="*/ 3416957 h 6858000"/>
              <a:gd name="connsiteX22" fmla="*/ 2538451 w 9415165"/>
              <a:gd name="connsiteY22" fmla="*/ 3447174 h 6858000"/>
              <a:gd name="connsiteX23" fmla="*/ 2710898 w 9415165"/>
              <a:gd name="connsiteY23" fmla="*/ 3745860 h 6858000"/>
              <a:gd name="connsiteX24" fmla="*/ 2710720 w 9415165"/>
              <a:gd name="connsiteY24" fmla="*/ 3807893 h 6858000"/>
              <a:gd name="connsiteX25" fmla="*/ 2539024 w 9415165"/>
              <a:gd name="connsiteY25" fmla="*/ 4105714 h 6858000"/>
              <a:gd name="connsiteX26" fmla="*/ 2486319 w 9415165"/>
              <a:gd name="connsiteY26" fmla="*/ 4136144 h 6858000"/>
              <a:gd name="connsiteX27" fmla="*/ 2142549 w 9415165"/>
              <a:gd name="connsiteY27" fmla="*/ 4135926 h 6858000"/>
              <a:gd name="connsiteX28" fmla="*/ 2088738 w 9415165"/>
              <a:gd name="connsiteY28" fmla="*/ 4105063 h 6858000"/>
              <a:gd name="connsiteX29" fmla="*/ 1916292 w 9415165"/>
              <a:gd name="connsiteY29" fmla="*/ 3806378 h 6858000"/>
              <a:gd name="connsiteX30" fmla="*/ 1916843 w 9415165"/>
              <a:gd name="connsiteY30" fmla="*/ 3744990 h 6858000"/>
              <a:gd name="connsiteX31" fmla="*/ 2088166 w 9415165"/>
              <a:gd name="connsiteY31" fmla="*/ 3446523 h 6858000"/>
              <a:gd name="connsiteX32" fmla="*/ 2140871 w 9415165"/>
              <a:gd name="connsiteY32" fmla="*/ 3416093 h 6858000"/>
              <a:gd name="connsiteX33" fmla="*/ 2309207 w 9415165"/>
              <a:gd name="connsiteY33" fmla="*/ 2943824 h 6858000"/>
              <a:gd name="connsiteX34" fmla="*/ 2490927 w 9415165"/>
              <a:gd name="connsiteY34" fmla="*/ 2944279 h 6858000"/>
              <a:gd name="connsiteX35" fmla="*/ 2519144 w 9415165"/>
              <a:gd name="connsiteY35" fmla="*/ 2960236 h 6858000"/>
              <a:gd name="connsiteX36" fmla="*/ 2610202 w 9415165"/>
              <a:gd name="connsiteY36" fmla="*/ 3117952 h 6858000"/>
              <a:gd name="connsiteX37" fmla="*/ 2610107 w 9415165"/>
              <a:gd name="connsiteY37" fmla="*/ 3150708 h 6858000"/>
              <a:gd name="connsiteX38" fmla="*/ 2519446 w 9415165"/>
              <a:gd name="connsiteY38" fmla="*/ 3307968 h 6858000"/>
              <a:gd name="connsiteX39" fmla="*/ 2491617 w 9415165"/>
              <a:gd name="connsiteY39" fmla="*/ 3324035 h 6858000"/>
              <a:gd name="connsiteX40" fmla="*/ 2310094 w 9415165"/>
              <a:gd name="connsiteY40" fmla="*/ 3323920 h 6858000"/>
              <a:gd name="connsiteX41" fmla="*/ 2281679 w 9415165"/>
              <a:gd name="connsiteY41" fmla="*/ 3307623 h 6858000"/>
              <a:gd name="connsiteX42" fmla="*/ 2190623 w 9415165"/>
              <a:gd name="connsiteY42" fmla="*/ 3149908 h 6858000"/>
              <a:gd name="connsiteX43" fmla="*/ 2190913 w 9415165"/>
              <a:gd name="connsiteY43" fmla="*/ 3117492 h 6858000"/>
              <a:gd name="connsiteX44" fmla="*/ 2281378 w 9415165"/>
              <a:gd name="connsiteY44" fmla="*/ 2959891 h 6858000"/>
              <a:gd name="connsiteX45" fmla="*/ 2309207 w 9415165"/>
              <a:gd name="connsiteY45" fmla="*/ 2943824 h 6858000"/>
              <a:gd name="connsiteX46" fmla="*/ 4112874 w 9415165"/>
              <a:gd name="connsiteY46" fmla="*/ 2635904 h 6858000"/>
              <a:gd name="connsiteX47" fmla="*/ 7268230 w 9415165"/>
              <a:gd name="connsiteY47" fmla="*/ 2643815 h 6858000"/>
              <a:gd name="connsiteX48" fmla="*/ 7758196 w 9415165"/>
              <a:gd name="connsiteY48" fmla="*/ 2920870 h 6858000"/>
              <a:gd name="connsiteX49" fmla="*/ 9339309 w 9415165"/>
              <a:gd name="connsiteY49" fmla="*/ 5659439 h 6858000"/>
              <a:gd name="connsiteX50" fmla="*/ 9337678 w 9415165"/>
              <a:gd name="connsiteY50" fmla="*/ 6228205 h 6858000"/>
              <a:gd name="connsiteX51" fmla="*/ 9008157 w 9415165"/>
              <a:gd name="connsiteY51" fmla="*/ 6799787 h 6858000"/>
              <a:gd name="connsiteX52" fmla="*/ 8974598 w 9415165"/>
              <a:gd name="connsiteY52" fmla="*/ 6858000 h 6858000"/>
              <a:gd name="connsiteX53" fmla="*/ 2425403 w 9415165"/>
              <a:gd name="connsiteY53" fmla="*/ 6858000 h 6858000"/>
              <a:gd name="connsiteX54" fmla="*/ 2332089 w 9415165"/>
              <a:gd name="connsiteY54" fmla="*/ 6696379 h 6858000"/>
              <a:gd name="connsiteX55" fmla="*/ 2053773 w 9415165"/>
              <a:gd name="connsiteY55" fmla="*/ 6214321 h 6858000"/>
              <a:gd name="connsiteX56" fmla="*/ 2058819 w 9415165"/>
              <a:gd name="connsiteY56" fmla="*/ 5651469 h 6858000"/>
              <a:gd name="connsiteX57" fmla="*/ 3629647 w 9415165"/>
              <a:gd name="connsiteY57" fmla="*/ 2914896 h 6858000"/>
              <a:gd name="connsiteX58" fmla="*/ 4112874 w 9415165"/>
              <a:gd name="connsiteY58" fmla="*/ 2635904 h 6858000"/>
              <a:gd name="connsiteX59" fmla="*/ 688133 w 9415165"/>
              <a:gd name="connsiteY59" fmla="*/ 2474638 h 6858000"/>
              <a:gd name="connsiteX60" fmla="*/ 1287544 w 9415165"/>
              <a:gd name="connsiteY60" fmla="*/ 2476142 h 6858000"/>
              <a:gd name="connsiteX61" fmla="*/ 1380621 w 9415165"/>
              <a:gd name="connsiteY61" fmla="*/ 2528772 h 6858000"/>
              <a:gd name="connsiteX62" fmla="*/ 1680979 w 9415165"/>
              <a:gd name="connsiteY62" fmla="*/ 3049008 h 6858000"/>
              <a:gd name="connsiteX63" fmla="*/ 1680670 w 9415165"/>
              <a:gd name="connsiteY63" fmla="*/ 3157054 h 6858000"/>
              <a:gd name="connsiteX64" fmla="*/ 1381617 w 9415165"/>
              <a:gd name="connsiteY64" fmla="*/ 3675787 h 6858000"/>
              <a:gd name="connsiteX65" fmla="*/ 1289821 w 9415165"/>
              <a:gd name="connsiteY65" fmla="*/ 3728785 h 6858000"/>
              <a:gd name="connsiteX66" fmla="*/ 691058 w 9415165"/>
              <a:gd name="connsiteY66" fmla="*/ 3728407 h 6858000"/>
              <a:gd name="connsiteX67" fmla="*/ 597332 w 9415165"/>
              <a:gd name="connsiteY67" fmla="*/ 3674651 h 6858000"/>
              <a:gd name="connsiteX68" fmla="*/ 296974 w 9415165"/>
              <a:gd name="connsiteY68" fmla="*/ 3154416 h 6858000"/>
              <a:gd name="connsiteX69" fmla="*/ 297933 w 9415165"/>
              <a:gd name="connsiteY69" fmla="*/ 3047494 h 6858000"/>
              <a:gd name="connsiteX70" fmla="*/ 596337 w 9415165"/>
              <a:gd name="connsiteY70" fmla="*/ 2527637 h 6858000"/>
              <a:gd name="connsiteX71" fmla="*/ 688133 w 9415165"/>
              <a:gd name="connsiteY71" fmla="*/ 2474638 h 6858000"/>
              <a:gd name="connsiteX72" fmla="*/ 2732571 w 9415165"/>
              <a:gd name="connsiteY72" fmla="*/ 2020011 h 6858000"/>
              <a:gd name="connsiteX73" fmla="*/ 3236024 w 9415165"/>
              <a:gd name="connsiteY73" fmla="*/ 2021272 h 6858000"/>
              <a:gd name="connsiteX74" fmla="*/ 3314200 w 9415165"/>
              <a:gd name="connsiteY74" fmla="*/ 2065479 h 6858000"/>
              <a:gd name="connsiteX75" fmla="*/ 3566473 w 9415165"/>
              <a:gd name="connsiteY75" fmla="*/ 2502430 h 6858000"/>
              <a:gd name="connsiteX76" fmla="*/ 3566214 w 9415165"/>
              <a:gd name="connsiteY76" fmla="*/ 2593179 h 6858000"/>
              <a:gd name="connsiteX77" fmla="*/ 3315036 w 9415165"/>
              <a:gd name="connsiteY77" fmla="*/ 3028868 h 6858000"/>
              <a:gd name="connsiteX78" fmla="*/ 3237935 w 9415165"/>
              <a:gd name="connsiteY78" fmla="*/ 3073382 h 6858000"/>
              <a:gd name="connsiteX79" fmla="*/ 2735028 w 9415165"/>
              <a:gd name="connsiteY79" fmla="*/ 3073064 h 6858000"/>
              <a:gd name="connsiteX80" fmla="*/ 2656307 w 9415165"/>
              <a:gd name="connsiteY80" fmla="*/ 3027915 h 6858000"/>
              <a:gd name="connsiteX81" fmla="*/ 2404033 w 9415165"/>
              <a:gd name="connsiteY81" fmla="*/ 2590963 h 6858000"/>
              <a:gd name="connsiteX82" fmla="*/ 2404839 w 9415165"/>
              <a:gd name="connsiteY82" fmla="*/ 2501157 h 6858000"/>
              <a:gd name="connsiteX83" fmla="*/ 2655471 w 9415165"/>
              <a:gd name="connsiteY83" fmla="*/ 2064525 h 6858000"/>
              <a:gd name="connsiteX84" fmla="*/ 2732571 w 9415165"/>
              <a:gd name="connsiteY84" fmla="*/ 2020011 h 6858000"/>
              <a:gd name="connsiteX85" fmla="*/ 3662925 w 9415165"/>
              <a:gd name="connsiteY85" fmla="*/ 0 h 6858000"/>
              <a:gd name="connsiteX86" fmla="*/ 5336547 w 9415165"/>
              <a:gd name="connsiteY86" fmla="*/ 0 h 6858000"/>
              <a:gd name="connsiteX87" fmla="*/ 5342959 w 9415165"/>
              <a:gd name="connsiteY87" fmla="*/ 11106 h 6858000"/>
              <a:gd name="connsiteX88" fmla="*/ 5970700 w 9415165"/>
              <a:gd name="connsiteY88" fmla="*/ 1098387 h 6858000"/>
              <a:gd name="connsiteX89" fmla="*/ 5970044 w 9415165"/>
              <a:gd name="connsiteY89" fmla="*/ 1327785 h 6858000"/>
              <a:gd name="connsiteX90" fmla="*/ 5335110 w 9415165"/>
              <a:gd name="connsiteY90" fmla="*/ 2429135 h 6858000"/>
              <a:gd name="connsiteX91" fmla="*/ 5140211 w 9415165"/>
              <a:gd name="connsiteY91" fmla="*/ 2541659 h 6858000"/>
              <a:gd name="connsiteX92" fmla="*/ 3868947 w 9415165"/>
              <a:gd name="connsiteY92" fmla="*/ 2540855 h 6858000"/>
              <a:gd name="connsiteX93" fmla="*/ 3669952 w 9415165"/>
              <a:gd name="connsiteY93" fmla="*/ 2426726 h 6858000"/>
              <a:gd name="connsiteX94" fmla="*/ 3032246 w 9415165"/>
              <a:gd name="connsiteY94" fmla="*/ 1322186 h 6858000"/>
              <a:gd name="connsiteX95" fmla="*/ 3034282 w 9415165"/>
              <a:gd name="connsiteY95" fmla="*/ 1095172 h 6858000"/>
              <a:gd name="connsiteX96" fmla="*/ 3556318 w 9415165"/>
              <a:gd name="connsiteY96" fmla="*/ 1857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9415165" h="6858000">
                <a:moveTo>
                  <a:pt x="0" y="5940102"/>
                </a:moveTo>
                <a:lnTo>
                  <a:pt x="201903" y="5940608"/>
                </a:lnTo>
                <a:cubicBezTo>
                  <a:pt x="552894" y="5941488"/>
                  <a:pt x="968883" y="5942531"/>
                  <a:pt x="1461907" y="5943766"/>
                </a:cubicBezTo>
                <a:cubicBezTo>
                  <a:pt x="1662934" y="5938113"/>
                  <a:pt x="1852841" y="6049291"/>
                  <a:pt x="1951874" y="6220822"/>
                </a:cubicBezTo>
                <a:cubicBezTo>
                  <a:pt x="1951874" y="6220822"/>
                  <a:pt x="1951874" y="6220822"/>
                  <a:pt x="2282833" y="6794059"/>
                </a:cubicBezTo>
                <a:lnTo>
                  <a:pt x="2319750" y="6858000"/>
                </a:lnTo>
                <a:lnTo>
                  <a:pt x="0" y="6858000"/>
                </a:lnTo>
                <a:close/>
                <a:moveTo>
                  <a:pt x="751947" y="3830686"/>
                </a:moveTo>
                <a:cubicBezTo>
                  <a:pt x="751947" y="3830686"/>
                  <a:pt x="751947" y="3830686"/>
                  <a:pt x="1719258" y="3833112"/>
                </a:cubicBezTo>
                <a:cubicBezTo>
                  <a:pt x="1780885" y="3831380"/>
                  <a:pt x="1839102" y="3865462"/>
                  <a:pt x="1869462" y="3918046"/>
                </a:cubicBezTo>
                <a:cubicBezTo>
                  <a:pt x="1869462" y="3918046"/>
                  <a:pt x="1869462" y="3918046"/>
                  <a:pt x="2354170" y="4757586"/>
                </a:cubicBezTo>
                <a:cubicBezTo>
                  <a:pt x="2385577" y="4811983"/>
                  <a:pt x="2384937" y="4877630"/>
                  <a:pt x="2353672" y="4931947"/>
                </a:cubicBezTo>
                <a:cubicBezTo>
                  <a:pt x="2353672" y="4931947"/>
                  <a:pt x="2353672" y="4931947"/>
                  <a:pt x="1871068" y="5769061"/>
                </a:cubicBezTo>
                <a:cubicBezTo>
                  <a:pt x="1841608" y="5822336"/>
                  <a:pt x="1783799" y="5855711"/>
                  <a:pt x="1722931" y="5854589"/>
                </a:cubicBezTo>
                <a:cubicBezTo>
                  <a:pt x="1722931" y="5854589"/>
                  <a:pt x="1722931" y="5854589"/>
                  <a:pt x="756668" y="5853977"/>
                </a:cubicBezTo>
                <a:cubicBezTo>
                  <a:pt x="693994" y="5853896"/>
                  <a:pt x="636823" y="5821628"/>
                  <a:pt x="605416" y="5767228"/>
                </a:cubicBezTo>
                <a:cubicBezTo>
                  <a:pt x="605416" y="5767228"/>
                  <a:pt x="605416" y="5767228"/>
                  <a:pt x="120708" y="4927690"/>
                </a:cubicBezTo>
                <a:cubicBezTo>
                  <a:pt x="90348" y="4875106"/>
                  <a:pt x="89942" y="4807646"/>
                  <a:pt x="122255" y="4755141"/>
                </a:cubicBezTo>
                <a:cubicBezTo>
                  <a:pt x="122255" y="4755141"/>
                  <a:pt x="122255" y="4755141"/>
                  <a:pt x="603810" y="3916214"/>
                </a:cubicBezTo>
                <a:cubicBezTo>
                  <a:pt x="633271" y="3862939"/>
                  <a:pt x="691080" y="3829563"/>
                  <a:pt x="751947" y="3830686"/>
                </a:cubicBezTo>
                <a:close/>
                <a:moveTo>
                  <a:pt x="2140871" y="3416093"/>
                </a:moveTo>
                <a:cubicBezTo>
                  <a:pt x="2140871" y="3416093"/>
                  <a:pt x="2140871" y="3416093"/>
                  <a:pt x="2485012" y="3416957"/>
                </a:cubicBezTo>
                <a:cubicBezTo>
                  <a:pt x="2506938" y="3416340"/>
                  <a:pt x="2527650" y="3428466"/>
                  <a:pt x="2538451" y="3447174"/>
                </a:cubicBezTo>
                <a:cubicBezTo>
                  <a:pt x="2538451" y="3447174"/>
                  <a:pt x="2538451" y="3447174"/>
                  <a:pt x="2710898" y="3745860"/>
                </a:cubicBezTo>
                <a:cubicBezTo>
                  <a:pt x="2722072" y="3765213"/>
                  <a:pt x="2721844" y="3788568"/>
                  <a:pt x="2710720" y="3807893"/>
                </a:cubicBezTo>
                <a:cubicBezTo>
                  <a:pt x="2710720" y="3807893"/>
                  <a:pt x="2710720" y="3807893"/>
                  <a:pt x="2539024" y="4105714"/>
                </a:cubicBezTo>
                <a:cubicBezTo>
                  <a:pt x="2528542" y="4124669"/>
                  <a:pt x="2507974" y="4136543"/>
                  <a:pt x="2486319" y="4136144"/>
                </a:cubicBezTo>
                <a:cubicBezTo>
                  <a:pt x="2486319" y="4136144"/>
                  <a:pt x="2486319" y="4136144"/>
                  <a:pt x="2142549" y="4135926"/>
                </a:cubicBezTo>
                <a:cubicBezTo>
                  <a:pt x="2120252" y="4135898"/>
                  <a:pt x="2099911" y="4124417"/>
                  <a:pt x="2088738" y="4105063"/>
                </a:cubicBezTo>
                <a:cubicBezTo>
                  <a:pt x="2088738" y="4105063"/>
                  <a:pt x="2088738" y="4105063"/>
                  <a:pt x="1916292" y="3806378"/>
                </a:cubicBezTo>
                <a:cubicBezTo>
                  <a:pt x="1905490" y="3787669"/>
                  <a:pt x="1905346" y="3763670"/>
                  <a:pt x="1916843" y="3744990"/>
                </a:cubicBezTo>
                <a:cubicBezTo>
                  <a:pt x="1916843" y="3744990"/>
                  <a:pt x="1916843" y="3744990"/>
                  <a:pt x="2088166" y="3446523"/>
                </a:cubicBezTo>
                <a:cubicBezTo>
                  <a:pt x="2098648" y="3427568"/>
                  <a:pt x="2119216" y="3415695"/>
                  <a:pt x="2140871" y="3416093"/>
                </a:cubicBezTo>
                <a:close/>
                <a:moveTo>
                  <a:pt x="2309207" y="2943824"/>
                </a:moveTo>
                <a:cubicBezTo>
                  <a:pt x="2309207" y="2943824"/>
                  <a:pt x="2309207" y="2943824"/>
                  <a:pt x="2490927" y="2944279"/>
                </a:cubicBezTo>
                <a:cubicBezTo>
                  <a:pt x="2502505" y="2943955"/>
                  <a:pt x="2513441" y="2950357"/>
                  <a:pt x="2519144" y="2960236"/>
                </a:cubicBezTo>
                <a:cubicBezTo>
                  <a:pt x="2519144" y="2960236"/>
                  <a:pt x="2519144" y="2960236"/>
                  <a:pt x="2610202" y="3117952"/>
                </a:cubicBezTo>
                <a:cubicBezTo>
                  <a:pt x="2616102" y="3128172"/>
                  <a:pt x="2615982" y="3140504"/>
                  <a:pt x="2610107" y="3150708"/>
                </a:cubicBezTo>
                <a:cubicBezTo>
                  <a:pt x="2610107" y="3150708"/>
                  <a:pt x="2610107" y="3150708"/>
                  <a:pt x="2519446" y="3307968"/>
                </a:cubicBezTo>
                <a:cubicBezTo>
                  <a:pt x="2513912" y="3317976"/>
                  <a:pt x="2503051" y="3324246"/>
                  <a:pt x="2491617" y="3324035"/>
                </a:cubicBezTo>
                <a:cubicBezTo>
                  <a:pt x="2491617" y="3324035"/>
                  <a:pt x="2491617" y="3324035"/>
                  <a:pt x="2310094" y="3323920"/>
                </a:cubicBezTo>
                <a:cubicBezTo>
                  <a:pt x="2298321" y="3323905"/>
                  <a:pt x="2287579" y="3317843"/>
                  <a:pt x="2281679" y="3307623"/>
                </a:cubicBezTo>
                <a:cubicBezTo>
                  <a:pt x="2281679" y="3307623"/>
                  <a:pt x="2281679" y="3307623"/>
                  <a:pt x="2190623" y="3149908"/>
                </a:cubicBezTo>
                <a:cubicBezTo>
                  <a:pt x="2184919" y="3140029"/>
                  <a:pt x="2184843" y="3127357"/>
                  <a:pt x="2190913" y="3117492"/>
                </a:cubicBezTo>
                <a:cubicBezTo>
                  <a:pt x="2190913" y="3117492"/>
                  <a:pt x="2190913" y="3117492"/>
                  <a:pt x="2281378" y="2959891"/>
                </a:cubicBezTo>
                <a:cubicBezTo>
                  <a:pt x="2286913" y="2949884"/>
                  <a:pt x="2297773" y="2943613"/>
                  <a:pt x="2309207" y="2943824"/>
                </a:cubicBezTo>
                <a:close/>
                <a:moveTo>
                  <a:pt x="4112874" y="2635904"/>
                </a:moveTo>
                <a:cubicBezTo>
                  <a:pt x="4112874" y="2635904"/>
                  <a:pt x="4112874" y="2635904"/>
                  <a:pt x="7268230" y="2643815"/>
                </a:cubicBezTo>
                <a:cubicBezTo>
                  <a:pt x="7469258" y="2638162"/>
                  <a:pt x="7659163" y="2749340"/>
                  <a:pt x="7758196" y="2920870"/>
                </a:cubicBezTo>
                <a:cubicBezTo>
                  <a:pt x="7758196" y="2920870"/>
                  <a:pt x="7758196" y="2920870"/>
                  <a:pt x="9339309" y="5659439"/>
                </a:cubicBezTo>
                <a:cubicBezTo>
                  <a:pt x="9441758" y="5836884"/>
                  <a:pt x="9439672" y="6051021"/>
                  <a:pt x="9337678" y="6228205"/>
                </a:cubicBezTo>
                <a:cubicBezTo>
                  <a:pt x="9337678" y="6228205"/>
                  <a:pt x="9337678" y="6228205"/>
                  <a:pt x="9008157" y="6799787"/>
                </a:cubicBezTo>
                <a:lnTo>
                  <a:pt x="8974598" y="6858000"/>
                </a:lnTo>
                <a:lnTo>
                  <a:pt x="2425403" y="6858000"/>
                </a:lnTo>
                <a:lnTo>
                  <a:pt x="2332089" y="6696379"/>
                </a:lnTo>
                <a:cubicBezTo>
                  <a:pt x="2245236" y="6545945"/>
                  <a:pt x="2152593" y="6385482"/>
                  <a:pt x="2053773" y="6214321"/>
                </a:cubicBezTo>
                <a:cubicBezTo>
                  <a:pt x="1954740" y="6042790"/>
                  <a:pt x="1953410" y="5822737"/>
                  <a:pt x="2058819" y="5651469"/>
                </a:cubicBezTo>
                <a:cubicBezTo>
                  <a:pt x="2058819" y="5651469"/>
                  <a:pt x="2058819" y="5651469"/>
                  <a:pt x="3629647" y="2914896"/>
                </a:cubicBezTo>
                <a:cubicBezTo>
                  <a:pt x="3725749" y="2741114"/>
                  <a:pt x="3914325" y="2632240"/>
                  <a:pt x="4112874" y="2635904"/>
                </a:cubicBezTo>
                <a:close/>
                <a:moveTo>
                  <a:pt x="688133" y="2474638"/>
                </a:moveTo>
                <a:cubicBezTo>
                  <a:pt x="688133" y="2474638"/>
                  <a:pt x="688133" y="2474638"/>
                  <a:pt x="1287544" y="2476142"/>
                </a:cubicBezTo>
                <a:cubicBezTo>
                  <a:pt x="1325733" y="2475067"/>
                  <a:pt x="1361809" y="2496187"/>
                  <a:pt x="1380621" y="2528772"/>
                </a:cubicBezTo>
                <a:cubicBezTo>
                  <a:pt x="1380621" y="2528772"/>
                  <a:pt x="1380621" y="2528772"/>
                  <a:pt x="1680979" y="3049008"/>
                </a:cubicBezTo>
                <a:cubicBezTo>
                  <a:pt x="1700441" y="3082716"/>
                  <a:pt x="1700045" y="3123395"/>
                  <a:pt x="1680670" y="3157054"/>
                </a:cubicBezTo>
                <a:cubicBezTo>
                  <a:pt x="1680670" y="3157054"/>
                  <a:pt x="1680670" y="3157054"/>
                  <a:pt x="1381617" y="3675787"/>
                </a:cubicBezTo>
                <a:cubicBezTo>
                  <a:pt x="1363361" y="3708799"/>
                  <a:pt x="1327537" y="3729482"/>
                  <a:pt x="1289821" y="3728785"/>
                </a:cubicBezTo>
                <a:cubicBezTo>
                  <a:pt x="1289821" y="3728785"/>
                  <a:pt x="1289821" y="3728785"/>
                  <a:pt x="691058" y="3728407"/>
                </a:cubicBezTo>
                <a:cubicBezTo>
                  <a:pt x="652221" y="3728357"/>
                  <a:pt x="616793" y="3708360"/>
                  <a:pt x="597332" y="3674651"/>
                </a:cubicBezTo>
                <a:cubicBezTo>
                  <a:pt x="597332" y="3674651"/>
                  <a:pt x="597332" y="3674651"/>
                  <a:pt x="296974" y="3154416"/>
                </a:cubicBezTo>
                <a:cubicBezTo>
                  <a:pt x="278161" y="3121831"/>
                  <a:pt x="277908" y="3080029"/>
                  <a:pt x="297933" y="3047494"/>
                </a:cubicBezTo>
                <a:cubicBezTo>
                  <a:pt x="297933" y="3047494"/>
                  <a:pt x="297933" y="3047494"/>
                  <a:pt x="596337" y="2527637"/>
                </a:cubicBezTo>
                <a:cubicBezTo>
                  <a:pt x="614593" y="2494625"/>
                  <a:pt x="650416" y="2473943"/>
                  <a:pt x="688133" y="2474638"/>
                </a:cubicBezTo>
                <a:close/>
                <a:moveTo>
                  <a:pt x="2732571" y="2020011"/>
                </a:moveTo>
                <a:cubicBezTo>
                  <a:pt x="2732571" y="2020011"/>
                  <a:pt x="2732571" y="2020011"/>
                  <a:pt x="3236024" y="2021272"/>
                </a:cubicBezTo>
                <a:cubicBezTo>
                  <a:pt x="3268098" y="2020370"/>
                  <a:pt x="3298399" y="2038110"/>
                  <a:pt x="3314200" y="2065479"/>
                </a:cubicBezTo>
                <a:cubicBezTo>
                  <a:pt x="3314200" y="2065479"/>
                  <a:pt x="3314200" y="2065479"/>
                  <a:pt x="3566473" y="2502430"/>
                </a:cubicBezTo>
                <a:cubicBezTo>
                  <a:pt x="3582820" y="2530741"/>
                  <a:pt x="3582487" y="2564907"/>
                  <a:pt x="3566214" y="2593179"/>
                </a:cubicBezTo>
                <a:cubicBezTo>
                  <a:pt x="3566214" y="2593179"/>
                  <a:pt x="3566214" y="2593179"/>
                  <a:pt x="3315036" y="3028868"/>
                </a:cubicBezTo>
                <a:cubicBezTo>
                  <a:pt x="3299702" y="3056596"/>
                  <a:pt x="3269615" y="3073966"/>
                  <a:pt x="3237935" y="3073382"/>
                </a:cubicBezTo>
                <a:cubicBezTo>
                  <a:pt x="3237935" y="3073382"/>
                  <a:pt x="3237935" y="3073382"/>
                  <a:pt x="2735028" y="3073064"/>
                </a:cubicBezTo>
                <a:cubicBezTo>
                  <a:pt x="2702409" y="3073021"/>
                  <a:pt x="2672652" y="3056226"/>
                  <a:pt x="2656307" y="3027915"/>
                </a:cubicBezTo>
                <a:cubicBezTo>
                  <a:pt x="2656307" y="3027915"/>
                  <a:pt x="2656307" y="3027915"/>
                  <a:pt x="2404033" y="2590963"/>
                </a:cubicBezTo>
                <a:cubicBezTo>
                  <a:pt x="2388231" y="2563595"/>
                  <a:pt x="2388020" y="2528484"/>
                  <a:pt x="2404839" y="2501157"/>
                </a:cubicBezTo>
                <a:cubicBezTo>
                  <a:pt x="2404839" y="2501157"/>
                  <a:pt x="2404839" y="2501157"/>
                  <a:pt x="2655471" y="2064525"/>
                </a:cubicBezTo>
                <a:cubicBezTo>
                  <a:pt x="2670804" y="2036797"/>
                  <a:pt x="2700892" y="2019426"/>
                  <a:pt x="2732571" y="2020011"/>
                </a:cubicBezTo>
                <a:close/>
                <a:moveTo>
                  <a:pt x="3662925" y="0"/>
                </a:moveTo>
                <a:lnTo>
                  <a:pt x="5336547" y="0"/>
                </a:lnTo>
                <a:lnTo>
                  <a:pt x="5342959" y="11106"/>
                </a:lnTo>
                <a:cubicBezTo>
                  <a:pt x="5372852" y="62881"/>
                  <a:pt x="5492421" y="269982"/>
                  <a:pt x="5970700" y="1098387"/>
                </a:cubicBezTo>
                <a:cubicBezTo>
                  <a:pt x="6012021" y="1169956"/>
                  <a:pt x="6011183" y="1256322"/>
                  <a:pt x="5970044" y="1327785"/>
                </a:cubicBezTo>
                <a:cubicBezTo>
                  <a:pt x="5970044" y="1327785"/>
                  <a:pt x="5970044" y="1327785"/>
                  <a:pt x="5335110" y="2429135"/>
                </a:cubicBezTo>
                <a:cubicBezTo>
                  <a:pt x="5296350" y="2499226"/>
                  <a:pt x="5220291" y="2543137"/>
                  <a:pt x="5140211" y="2541659"/>
                </a:cubicBezTo>
                <a:cubicBezTo>
                  <a:pt x="5140211" y="2541659"/>
                  <a:pt x="5140211" y="2541659"/>
                  <a:pt x="3868947" y="2540855"/>
                </a:cubicBezTo>
                <a:cubicBezTo>
                  <a:pt x="3786490" y="2540750"/>
                  <a:pt x="3711273" y="2498294"/>
                  <a:pt x="3669952" y="2426726"/>
                </a:cubicBezTo>
                <a:cubicBezTo>
                  <a:pt x="3669952" y="2426726"/>
                  <a:pt x="3669952" y="2426726"/>
                  <a:pt x="3032246" y="1322186"/>
                </a:cubicBezTo>
                <a:cubicBezTo>
                  <a:pt x="2992303" y="1253003"/>
                  <a:pt x="2991768" y="1164250"/>
                  <a:pt x="3034282" y="1095172"/>
                </a:cubicBezTo>
                <a:cubicBezTo>
                  <a:pt x="3034282" y="1095172"/>
                  <a:pt x="3034282" y="1095172"/>
                  <a:pt x="3556318" y="185723"/>
                </a:cubicBez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FBB1362E-4699-426B-8D02-4F7CE6DA93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9039" y="1090549"/>
            <a:ext cx="5581001" cy="4278755"/>
            <a:chOff x="6169039" y="142050"/>
            <a:chExt cx="5581001" cy="4278755"/>
          </a:xfrm>
        </p:grpSpPr>
        <p:sp>
          <p:nvSpPr>
            <p:cNvPr id="13" name="Freeform: Shape 12">
              <a:extLst>
                <a:ext uri="{FF2B5EF4-FFF2-40B4-BE49-F238E27FC236}">
                  <a16:creationId xmlns:a16="http://schemas.microsoft.com/office/drawing/2014/main" id="{BEFB93E7-8C93-4FE1-953B-9F55FCCE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820162" y="-509073"/>
              <a:ext cx="4278755" cy="5581001"/>
            </a:xfrm>
            <a:custGeom>
              <a:avLst/>
              <a:gdLst>
                <a:gd name="connsiteX0" fmla="*/ 4278755 w 4278755"/>
                <a:gd name="connsiteY0" fmla="*/ 309054 h 5581001"/>
                <a:gd name="connsiteX1" fmla="*/ 4278755 w 4278755"/>
                <a:gd name="connsiteY1" fmla="*/ 1005863 h 5581001"/>
                <a:gd name="connsiteX2" fmla="*/ 4278755 w 4278755"/>
                <a:gd name="connsiteY2" fmla="*/ 4575137 h 5581001"/>
                <a:gd name="connsiteX3" fmla="*/ 4278755 w 4278755"/>
                <a:gd name="connsiteY3" fmla="*/ 5271947 h 5581001"/>
                <a:gd name="connsiteX4" fmla="*/ 3969701 w 4278755"/>
                <a:gd name="connsiteY4" fmla="*/ 5581001 h 5581001"/>
                <a:gd name="connsiteX5" fmla="*/ 309054 w 4278755"/>
                <a:gd name="connsiteY5" fmla="*/ 5581001 h 5581001"/>
                <a:gd name="connsiteX6" fmla="*/ 0 w 4278755"/>
                <a:gd name="connsiteY6" fmla="*/ 5271946 h 5581001"/>
                <a:gd name="connsiteX7" fmla="*/ 0 w 4278755"/>
                <a:gd name="connsiteY7" fmla="*/ 4575136 h 5581001"/>
                <a:gd name="connsiteX8" fmla="*/ 0 w 4278755"/>
                <a:gd name="connsiteY8" fmla="*/ 1005863 h 5581001"/>
                <a:gd name="connsiteX9" fmla="*/ 0 w 4278755"/>
                <a:gd name="connsiteY9" fmla="*/ 309054 h 5581001"/>
                <a:gd name="connsiteX10" fmla="*/ 309054 w 4278755"/>
                <a:gd name="connsiteY10" fmla="*/ 0 h 5581001"/>
                <a:gd name="connsiteX11" fmla="*/ 3969701 w 4278755"/>
                <a:gd name="connsiteY11" fmla="*/ 0 h 558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78755" h="5581001">
                  <a:moveTo>
                    <a:pt x="4278755" y="309054"/>
                  </a:moveTo>
                  <a:lnTo>
                    <a:pt x="4278755" y="1005863"/>
                  </a:lnTo>
                  <a:lnTo>
                    <a:pt x="4278755" y="4575137"/>
                  </a:lnTo>
                  <a:lnTo>
                    <a:pt x="4278755" y="5271947"/>
                  </a:lnTo>
                  <a:lnTo>
                    <a:pt x="3969701" y="5581001"/>
                  </a:lnTo>
                  <a:lnTo>
                    <a:pt x="309054" y="5581001"/>
                  </a:lnTo>
                  <a:lnTo>
                    <a:pt x="0" y="5271946"/>
                  </a:lnTo>
                  <a:lnTo>
                    <a:pt x="0" y="4575136"/>
                  </a:lnTo>
                  <a:lnTo>
                    <a:pt x="0" y="1005863"/>
                  </a:lnTo>
                  <a:lnTo>
                    <a:pt x="0" y="309054"/>
                  </a:lnTo>
                  <a:lnTo>
                    <a:pt x="309054" y="0"/>
                  </a:lnTo>
                  <a:lnTo>
                    <a:pt x="396970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B60422C-70D6-488F-8CE4-C3299AD795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902139" y="-425197"/>
              <a:ext cx="4114800" cy="5413248"/>
            </a:xfrm>
            <a:custGeom>
              <a:avLst/>
              <a:gdLst>
                <a:gd name="connsiteX0" fmla="*/ 4278755 w 4278755"/>
                <a:gd name="connsiteY0" fmla="*/ 309054 h 5581001"/>
                <a:gd name="connsiteX1" fmla="*/ 4278755 w 4278755"/>
                <a:gd name="connsiteY1" fmla="*/ 1005863 h 5581001"/>
                <a:gd name="connsiteX2" fmla="*/ 4278755 w 4278755"/>
                <a:gd name="connsiteY2" fmla="*/ 4575137 h 5581001"/>
                <a:gd name="connsiteX3" fmla="*/ 4278755 w 4278755"/>
                <a:gd name="connsiteY3" fmla="*/ 5271947 h 5581001"/>
                <a:gd name="connsiteX4" fmla="*/ 3969701 w 4278755"/>
                <a:gd name="connsiteY4" fmla="*/ 5581001 h 5581001"/>
                <a:gd name="connsiteX5" fmla="*/ 309054 w 4278755"/>
                <a:gd name="connsiteY5" fmla="*/ 5581001 h 5581001"/>
                <a:gd name="connsiteX6" fmla="*/ 0 w 4278755"/>
                <a:gd name="connsiteY6" fmla="*/ 5271946 h 5581001"/>
                <a:gd name="connsiteX7" fmla="*/ 0 w 4278755"/>
                <a:gd name="connsiteY7" fmla="*/ 4575136 h 5581001"/>
                <a:gd name="connsiteX8" fmla="*/ 0 w 4278755"/>
                <a:gd name="connsiteY8" fmla="*/ 1005863 h 5581001"/>
                <a:gd name="connsiteX9" fmla="*/ 0 w 4278755"/>
                <a:gd name="connsiteY9" fmla="*/ 309054 h 5581001"/>
                <a:gd name="connsiteX10" fmla="*/ 309054 w 4278755"/>
                <a:gd name="connsiteY10" fmla="*/ 0 h 5581001"/>
                <a:gd name="connsiteX11" fmla="*/ 3969701 w 4278755"/>
                <a:gd name="connsiteY11" fmla="*/ 0 h 558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78755" h="5581001">
                  <a:moveTo>
                    <a:pt x="4278755" y="309054"/>
                  </a:moveTo>
                  <a:lnTo>
                    <a:pt x="4278755" y="1005863"/>
                  </a:lnTo>
                  <a:lnTo>
                    <a:pt x="4278755" y="4575137"/>
                  </a:lnTo>
                  <a:lnTo>
                    <a:pt x="4278755" y="5271947"/>
                  </a:lnTo>
                  <a:lnTo>
                    <a:pt x="3969701" y="5581001"/>
                  </a:lnTo>
                  <a:lnTo>
                    <a:pt x="309054" y="5581001"/>
                  </a:lnTo>
                  <a:lnTo>
                    <a:pt x="0" y="5271946"/>
                  </a:lnTo>
                  <a:lnTo>
                    <a:pt x="0" y="4575136"/>
                  </a:lnTo>
                  <a:lnTo>
                    <a:pt x="0" y="1005863"/>
                  </a:lnTo>
                  <a:lnTo>
                    <a:pt x="0" y="309054"/>
                  </a:lnTo>
                  <a:lnTo>
                    <a:pt x="309054" y="0"/>
                  </a:lnTo>
                  <a:lnTo>
                    <a:pt x="3969701"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A5930F17-F025-440C-AE16-8AAAFA02EBA6}"/>
              </a:ext>
            </a:extLst>
          </p:cNvPr>
          <p:cNvSpPr>
            <a:spLocks noGrp="1"/>
          </p:cNvSpPr>
          <p:nvPr>
            <p:ph idx="1"/>
          </p:nvPr>
        </p:nvSpPr>
        <p:spPr>
          <a:xfrm>
            <a:off x="6559826" y="1488696"/>
            <a:ext cx="4778006" cy="3528156"/>
          </a:xfrm>
        </p:spPr>
        <p:txBody>
          <a:bodyPr>
            <a:normAutofit/>
          </a:bodyPr>
          <a:lstStyle/>
          <a:p>
            <a:pPr marL="0" indent="0">
              <a:buNone/>
            </a:pPr>
            <a:endParaRPr lang="en-IN" sz="2000" dirty="0">
              <a:solidFill>
                <a:schemeClr val="bg1"/>
              </a:solidFill>
            </a:endParaRPr>
          </a:p>
          <a:p>
            <a:pPr marL="0" indent="0">
              <a:buNone/>
            </a:pPr>
            <a:endParaRPr lang="en-IN" sz="2000" dirty="0">
              <a:solidFill>
                <a:schemeClr val="bg1"/>
              </a:solidFill>
            </a:endParaRPr>
          </a:p>
          <a:p>
            <a:pPr marL="0" indent="0">
              <a:buNone/>
            </a:pPr>
            <a:endParaRPr lang="en-IN" sz="2000" dirty="0">
              <a:solidFill>
                <a:schemeClr val="bg1"/>
              </a:solidFill>
            </a:endParaRPr>
          </a:p>
          <a:p>
            <a:pPr marL="0" indent="0" algn="ctr">
              <a:buNone/>
            </a:pPr>
            <a:r>
              <a:rPr lang="en-IN" sz="3600" b="1" spc="50" dirty="0">
                <a:ln w="0"/>
                <a:solidFill>
                  <a:schemeClr val="bg2"/>
                </a:solidFill>
                <a:effectLst>
                  <a:innerShdw blurRad="63500" dist="50800" dir="13500000">
                    <a:srgbClr val="000000">
                      <a:alpha val="50000"/>
                    </a:srgbClr>
                  </a:innerShdw>
                </a:effectLst>
              </a:rPr>
              <a:t> Model Building and Testing</a:t>
            </a:r>
          </a:p>
        </p:txBody>
      </p:sp>
    </p:spTree>
    <p:extLst>
      <p:ext uri="{BB962C8B-B14F-4D97-AF65-F5344CB8AC3E}">
        <p14:creationId xmlns:p14="http://schemas.microsoft.com/office/powerpoint/2010/main" val="1854184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BC7C1EC0-F1CA-4188-B7E3-59D0E7D2362C}"/>
              </a:ext>
            </a:extLst>
          </p:cNvPr>
          <p:cNvGraphicFramePr>
            <a:graphicFrameLocks noGrp="1"/>
          </p:cNvGraphicFramePr>
          <p:nvPr>
            <p:ph idx="1"/>
            <p:extLst>
              <p:ext uri="{D42A27DB-BD31-4B8C-83A1-F6EECF244321}">
                <p14:modId xmlns:p14="http://schemas.microsoft.com/office/powerpoint/2010/main" val="1251968773"/>
              </p:ext>
            </p:extLst>
          </p:nvPr>
        </p:nvGraphicFramePr>
        <p:xfrm>
          <a:off x="944525" y="4081747"/>
          <a:ext cx="10515597" cy="1854200"/>
        </p:xfrm>
        <a:graphic>
          <a:graphicData uri="http://schemas.openxmlformats.org/drawingml/2006/table">
            <a:tbl>
              <a:tblPr firstRow="1" bandRow="1">
                <a:tableStyleId>{5940675A-B579-460E-94D1-54222C63F5DA}</a:tableStyleId>
              </a:tblPr>
              <a:tblGrid>
                <a:gridCol w="828675">
                  <a:extLst>
                    <a:ext uri="{9D8B030D-6E8A-4147-A177-3AD203B41FA5}">
                      <a16:colId xmlns:a16="http://schemas.microsoft.com/office/drawing/2014/main" val="259953803"/>
                    </a:ext>
                  </a:extLst>
                </a:gridCol>
                <a:gridCol w="4076700">
                  <a:extLst>
                    <a:ext uri="{9D8B030D-6E8A-4147-A177-3AD203B41FA5}">
                      <a16:colId xmlns:a16="http://schemas.microsoft.com/office/drawing/2014/main" val="201819943"/>
                    </a:ext>
                  </a:extLst>
                </a:gridCol>
                <a:gridCol w="2337166">
                  <a:extLst>
                    <a:ext uri="{9D8B030D-6E8A-4147-A177-3AD203B41FA5}">
                      <a16:colId xmlns:a16="http://schemas.microsoft.com/office/drawing/2014/main" val="4293469000"/>
                    </a:ext>
                  </a:extLst>
                </a:gridCol>
                <a:gridCol w="3273056">
                  <a:extLst>
                    <a:ext uri="{9D8B030D-6E8A-4147-A177-3AD203B41FA5}">
                      <a16:colId xmlns:a16="http://schemas.microsoft.com/office/drawing/2014/main" val="1082938963"/>
                    </a:ext>
                  </a:extLst>
                </a:gridCol>
              </a:tblGrid>
              <a:tr h="370840">
                <a:tc>
                  <a:txBody>
                    <a:bodyPr/>
                    <a:lstStyle/>
                    <a:p>
                      <a:pPr algn="ctr"/>
                      <a:r>
                        <a:rPr lang="en-IN" dirty="0"/>
                        <a:t>Sr. No.</a:t>
                      </a:r>
                    </a:p>
                  </a:txBody>
                  <a:tcPr>
                    <a:solidFill>
                      <a:schemeClr val="accent1">
                        <a:lumMod val="20000"/>
                        <a:lumOff val="80000"/>
                      </a:schemeClr>
                    </a:solidFill>
                  </a:tcPr>
                </a:tc>
                <a:tc>
                  <a:txBody>
                    <a:bodyPr/>
                    <a:lstStyle/>
                    <a:p>
                      <a:pPr algn="ctr"/>
                      <a:r>
                        <a:rPr lang="en-IN" dirty="0"/>
                        <a:t>Development Stages for prediction</a:t>
                      </a:r>
                    </a:p>
                  </a:txBody>
                  <a:tcPr>
                    <a:solidFill>
                      <a:schemeClr val="accent1">
                        <a:lumMod val="20000"/>
                        <a:lumOff val="80000"/>
                      </a:schemeClr>
                    </a:solidFill>
                  </a:tcPr>
                </a:tc>
                <a:tc>
                  <a:txBody>
                    <a:bodyPr/>
                    <a:lstStyle/>
                    <a:p>
                      <a:pPr algn="ctr"/>
                      <a:r>
                        <a:rPr lang="en-IN" dirty="0"/>
                        <a:t> Mathematics - R2</a:t>
                      </a:r>
                    </a:p>
                  </a:txBody>
                  <a:tcPr>
                    <a:solidFill>
                      <a:schemeClr val="accent1">
                        <a:lumMod val="20000"/>
                        <a:lumOff val="80000"/>
                      </a:schemeClr>
                    </a:solidFill>
                  </a:tcPr>
                </a:tc>
                <a:tc>
                  <a:txBody>
                    <a:bodyPr/>
                    <a:lstStyle/>
                    <a:p>
                      <a:pPr algn="ctr"/>
                      <a:r>
                        <a:rPr lang="en-IN" dirty="0"/>
                        <a:t>Portuguese language – R2</a:t>
                      </a:r>
                    </a:p>
                  </a:txBody>
                  <a:tcPr>
                    <a:solidFill>
                      <a:schemeClr val="accent1">
                        <a:lumMod val="20000"/>
                        <a:lumOff val="80000"/>
                      </a:schemeClr>
                    </a:solidFill>
                  </a:tcPr>
                </a:tc>
                <a:extLst>
                  <a:ext uri="{0D108BD9-81ED-4DB2-BD59-A6C34878D82A}">
                    <a16:rowId xmlns:a16="http://schemas.microsoft.com/office/drawing/2014/main" val="1014912712"/>
                  </a:ext>
                </a:extLst>
              </a:tr>
              <a:tr h="370840">
                <a:tc>
                  <a:txBody>
                    <a:bodyPr/>
                    <a:lstStyle/>
                    <a:p>
                      <a:pPr algn="ctr"/>
                      <a:r>
                        <a:rPr lang="en-IN" dirty="0"/>
                        <a:t>1</a:t>
                      </a:r>
                    </a:p>
                  </a:txBody>
                  <a:tcPr/>
                </a:tc>
                <a:tc>
                  <a:txBody>
                    <a:bodyPr/>
                    <a:lstStyle/>
                    <a:p>
                      <a:pPr algn="ctr"/>
                      <a:r>
                        <a:rPr lang="en-IN" dirty="0"/>
                        <a:t>Original Dataset with all the features</a:t>
                      </a:r>
                    </a:p>
                  </a:txBody>
                  <a:tcPr/>
                </a:tc>
                <a:tc>
                  <a:txBody>
                    <a:bodyPr/>
                    <a:lstStyle/>
                    <a:p>
                      <a:pPr algn="ctr"/>
                      <a:r>
                        <a:rPr lang="en-IN" dirty="0"/>
                        <a:t>0.83</a:t>
                      </a:r>
                    </a:p>
                  </a:txBody>
                  <a:tcPr/>
                </a:tc>
                <a:tc>
                  <a:txBody>
                    <a:bodyPr/>
                    <a:lstStyle/>
                    <a:p>
                      <a:pPr algn="ctr"/>
                      <a:r>
                        <a:rPr lang="en-IN" dirty="0"/>
                        <a:t>0.83</a:t>
                      </a:r>
                    </a:p>
                  </a:txBody>
                  <a:tcPr/>
                </a:tc>
                <a:extLst>
                  <a:ext uri="{0D108BD9-81ED-4DB2-BD59-A6C34878D82A}">
                    <a16:rowId xmlns:a16="http://schemas.microsoft.com/office/drawing/2014/main" val="3106897701"/>
                  </a:ext>
                </a:extLst>
              </a:tr>
              <a:tr h="370840">
                <a:tc>
                  <a:txBody>
                    <a:bodyPr/>
                    <a:lstStyle/>
                    <a:p>
                      <a:pPr algn="ctr"/>
                      <a:r>
                        <a:rPr lang="en-IN" dirty="0"/>
                        <a:t>2</a:t>
                      </a:r>
                    </a:p>
                  </a:txBody>
                  <a:tcPr/>
                </a:tc>
                <a:tc>
                  <a:txBody>
                    <a:bodyPr/>
                    <a:lstStyle/>
                    <a:p>
                      <a:pPr algn="ctr"/>
                      <a:r>
                        <a:rPr lang="en-IN" dirty="0"/>
                        <a:t>New Dataset with all the features</a:t>
                      </a:r>
                    </a:p>
                  </a:txBody>
                  <a:tcPr/>
                </a:tc>
                <a:tc>
                  <a:txBody>
                    <a:bodyPr/>
                    <a:lstStyle/>
                    <a:p>
                      <a:pPr algn="ctr"/>
                      <a:r>
                        <a:rPr lang="en-IN" dirty="0"/>
                        <a:t>0.92</a:t>
                      </a:r>
                    </a:p>
                  </a:txBody>
                  <a:tcPr>
                    <a:solidFill>
                      <a:schemeClr val="accent6">
                        <a:lumMod val="20000"/>
                        <a:lumOff val="80000"/>
                      </a:schemeClr>
                    </a:solidFill>
                  </a:tcPr>
                </a:tc>
                <a:tc>
                  <a:txBody>
                    <a:bodyPr/>
                    <a:lstStyle/>
                    <a:p>
                      <a:pPr algn="ctr"/>
                      <a:r>
                        <a:rPr lang="en-IN" dirty="0"/>
                        <a:t>0.80</a:t>
                      </a:r>
                    </a:p>
                  </a:txBody>
                  <a:tcPr>
                    <a:solidFill>
                      <a:schemeClr val="accent6">
                        <a:lumMod val="20000"/>
                        <a:lumOff val="80000"/>
                      </a:schemeClr>
                    </a:solidFill>
                  </a:tcPr>
                </a:tc>
                <a:extLst>
                  <a:ext uri="{0D108BD9-81ED-4DB2-BD59-A6C34878D82A}">
                    <a16:rowId xmlns:a16="http://schemas.microsoft.com/office/drawing/2014/main" val="1549808180"/>
                  </a:ext>
                </a:extLst>
              </a:tr>
              <a:tr h="370840">
                <a:tc>
                  <a:txBody>
                    <a:bodyPr/>
                    <a:lstStyle/>
                    <a:p>
                      <a:pPr algn="ctr"/>
                      <a:r>
                        <a:rPr lang="en-IN" dirty="0"/>
                        <a:t>3</a:t>
                      </a:r>
                    </a:p>
                  </a:txBody>
                  <a:tcPr/>
                </a:tc>
                <a:tc>
                  <a:txBody>
                    <a:bodyPr/>
                    <a:lstStyle/>
                    <a:p>
                      <a:pPr algn="ctr"/>
                      <a:r>
                        <a:rPr lang="en-IN" dirty="0"/>
                        <a:t>Original Dataset with G1 and G2 variable.</a:t>
                      </a:r>
                    </a:p>
                  </a:txBody>
                  <a:tcPr/>
                </a:tc>
                <a:tc>
                  <a:txBody>
                    <a:bodyPr/>
                    <a:lstStyle/>
                    <a:p>
                      <a:pPr algn="ctr"/>
                      <a:r>
                        <a:rPr lang="en-IN" dirty="0"/>
                        <a:t>0.75</a:t>
                      </a:r>
                    </a:p>
                  </a:txBody>
                  <a:tcPr/>
                </a:tc>
                <a:tc>
                  <a:txBody>
                    <a:bodyPr/>
                    <a:lstStyle/>
                    <a:p>
                      <a:pPr algn="ctr"/>
                      <a:r>
                        <a:rPr lang="en-IN" dirty="0"/>
                        <a:t>0.86</a:t>
                      </a:r>
                    </a:p>
                  </a:txBody>
                  <a:tcPr/>
                </a:tc>
                <a:extLst>
                  <a:ext uri="{0D108BD9-81ED-4DB2-BD59-A6C34878D82A}">
                    <a16:rowId xmlns:a16="http://schemas.microsoft.com/office/drawing/2014/main" val="4014903513"/>
                  </a:ext>
                </a:extLst>
              </a:tr>
              <a:tr h="370840">
                <a:tc>
                  <a:txBody>
                    <a:bodyPr/>
                    <a:lstStyle/>
                    <a:p>
                      <a:pPr algn="ctr"/>
                      <a:r>
                        <a:rPr lang="en-IN"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New Dataset with G1 and G2 variable</a:t>
                      </a:r>
                    </a:p>
                  </a:txBody>
                  <a:tcPr/>
                </a:tc>
                <a:tc>
                  <a:txBody>
                    <a:bodyPr/>
                    <a:lstStyle/>
                    <a:p>
                      <a:pPr algn="ctr"/>
                      <a:r>
                        <a:rPr lang="en-IN" dirty="0"/>
                        <a:t>0.93</a:t>
                      </a:r>
                    </a:p>
                  </a:txBody>
                  <a:tcPr>
                    <a:solidFill>
                      <a:schemeClr val="accent6">
                        <a:lumMod val="20000"/>
                        <a:lumOff val="80000"/>
                      </a:schemeClr>
                    </a:solidFill>
                  </a:tcPr>
                </a:tc>
                <a:tc>
                  <a:txBody>
                    <a:bodyPr/>
                    <a:lstStyle/>
                    <a:p>
                      <a:pPr algn="ctr"/>
                      <a:r>
                        <a:rPr lang="en-IN" dirty="0"/>
                        <a:t>0.80</a:t>
                      </a:r>
                    </a:p>
                  </a:txBody>
                  <a:tcPr>
                    <a:solidFill>
                      <a:schemeClr val="accent6">
                        <a:lumMod val="20000"/>
                        <a:lumOff val="80000"/>
                      </a:schemeClr>
                    </a:solidFill>
                  </a:tcPr>
                </a:tc>
                <a:extLst>
                  <a:ext uri="{0D108BD9-81ED-4DB2-BD59-A6C34878D82A}">
                    <a16:rowId xmlns:a16="http://schemas.microsoft.com/office/drawing/2014/main" val="382848690"/>
                  </a:ext>
                </a:extLst>
              </a:tr>
            </a:tbl>
          </a:graphicData>
        </a:graphic>
      </p:graphicFrame>
      <p:sp>
        <p:nvSpPr>
          <p:cNvPr id="6" name="Title 1">
            <a:extLst>
              <a:ext uri="{FF2B5EF4-FFF2-40B4-BE49-F238E27FC236}">
                <a16:creationId xmlns:a16="http://schemas.microsoft.com/office/drawing/2014/main" id="{70DEDF44-FFCE-49C3-BFCF-3498343ED1BB}"/>
              </a:ext>
            </a:extLst>
          </p:cNvPr>
          <p:cNvSpPr>
            <a:spLocks noGrp="1"/>
          </p:cNvSpPr>
          <p:nvPr>
            <p:ph type="title"/>
          </p:nvPr>
        </p:nvSpPr>
        <p:spPr>
          <a:xfrm>
            <a:off x="838200" y="365125"/>
            <a:ext cx="10515600" cy="1025525"/>
          </a:xfrm>
          <a:solidFill>
            <a:schemeClr val="bg1">
              <a:lumMod val="95000"/>
            </a:schemeClr>
          </a:solidFill>
        </p:spPr>
        <p:txBody>
          <a:bodyPr>
            <a:normAutofit/>
          </a:bodyPr>
          <a:lstStyle/>
          <a:p>
            <a:pPr algn="ctr"/>
            <a:r>
              <a:rPr lang="en-IN" sz="4000" dirty="0">
                <a:latin typeface="+mn-lt"/>
              </a:rPr>
              <a:t>Model Building</a:t>
            </a:r>
          </a:p>
        </p:txBody>
      </p:sp>
      <p:sp>
        <p:nvSpPr>
          <p:cNvPr id="4" name="TextBox 3">
            <a:extLst>
              <a:ext uri="{FF2B5EF4-FFF2-40B4-BE49-F238E27FC236}">
                <a16:creationId xmlns:a16="http://schemas.microsoft.com/office/drawing/2014/main" id="{97866308-C6A7-427B-B97D-8F50F7261A37}"/>
              </a:ext>
            </a:extLst>
          </p:cNvPr>
          <p:cNvSpPr txBox="1"/>
          <p:nvPr/>
        </p:nvSpPr>
        <p:spPr>
          <a:xfrm>
            <a:off x="838200" y="1527202"/>
            <a:ext cx="10515600" cy="2554545"/>
          </a:xfrm>
          <a:prstGeom prst="rect">
            <a:avLst/>
          </a:prstGeom>
          <a:noFill/>
        </p:spPr>
        <p:txBody>
          <a:bodyPr wrap="square" rtlCol="0">
            <a:spAutoFit/>
          </a:bodyPr>
          <a:lstStyle/>
          <a:p>
            <a:pPr algn="just"/>
            <a:r>
              <a:rPr lang="en-IN" sz="2000" dirty="0"/>
              <a:t>After preparing the data with feature engineering, the linear regression model is built assuming the linear relationship between independent and dependent variables. This model is used to predict the target variable(G3). For better understanding the results and make decision, the development stage is divided into 4 stages which are explain below. </a:t>
            </a:r>
          </a:p>
          <a:p>
            <a:pPr marL="342900" indent="-342900" algn="just">
              <a:buFont typeface="Arial" panose="020B0604020202020204" pitchFamily="34" charset="0"/>
              <a:buChar char="•"/>
            </a:pPr>
            <a:r>
              <a:rPr lang="en-IN" sz="2000" dirty="0"/>
              <a:t>R2 is a Goodness-of-fit measure for linear regression model that represents the proportion of variance in dependent variable that is explained by independent variable</a:t>
            </a:r>
          </a:p>
          <a:p>
            <a:pPr marL="342900" indent="-342900" algn="just">
              <a:buFont typeface="Arial" panose="020B0604020202020204" pitchFamily="34" charset="0"/>
              <a:buChar char="•"/>
            </a:pPr>
            <a:r>
              <a:rPr lang="en-IN" sz="2000" dirty="0"/>
              <a:t>80% of the data is used for training the data and 20% is used for testing the model and we got the below output</a:t>
            </a:r>
          </a:p>
        </p:txBody>
      </p:sp>
      <p:sp>
        <p:nvSpPr>
          <p:cNvPr id="5" name="TextBox 4">
            <a:extLst>
              <a:ext uri="{FF2B5EF4-FFF2-40B4-BE49-F238E27FC236}">
                <a16:creationId xmlns:a16="http://schemas.microsoft.com/office/drawing/2014/main" id="{32441226-5259-4EEF-95E2-AD44A63AEFCE}"/>
              </a:ext>
            </a:extLst>
          </p:cNvPr>
          <p:cNvSpPr txBox="1"/>
          <p:nvPr/>
        </p:nvSpPr>
        <p:spPr>
          <a:xfrm>
            <a:off x="838200" y="5985043"/>
            <a:ext cx="10621922" cy="1015663"/>
          </a:xfrm>
          <a:prstGeom prst="rect">
            <a:avLst/>
          </a:prstGeom>
          <a:noFill/>
        </p:spPr>
        <p:txBody>
          <a:bodyPr wrap="square" rtlCol="0">
            <a:spAutoFit/>
          </a:bodyPr>
          <a:lstStyle/>
          <a:p>
            <a:pPr algn="just"/>
            <a:r>
              <a:rPr lang="en-IN" sz="2000" dirty="0"/>
              <a:t>For new dataset i.e. for development stage 2 and 4, the result of the model prediction with all the variables and with selected variables gives almost similar result. </a:t>
            </a:r>
          </a:p>
          <a:p>
            <a:pPr algn="just"/>
            <a:endParaRPr lang="en-IN" sz="2000" dirty="0"/>
          </a:p>
        </p:txBody>
      </p:sp>
    </p:spTree>
    <p:extLst>
      <p:ext uri="{BB962C8B-B14F-4D97-AF65-F5344CB8AC3E}">
        <p14:creationId xmlns:p14="http://schemas.microsoft.com/office/powerpoint/2010/main" val="151746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04569BB-1B29-4E59-A236-8AF5E11C2209}"/>
              </a:ext>
            </a:extLst>
          </p:cNvPr>
          <p:cNvPicPr>
            <a:picLocks noGrp="1" noChangeAspect="1"/>
          </p:cNvPicPr>
          <p:nvPr>
            <p:ph idx="1"/>
          </p:nvPr>
        </p:nvPicPr>
        <p:blipFill>
          <a:blip r:embed="rId2"/>
          <a:stretch>
            <a:fillRect/>
          </a:stretch>
        </p:blipFill>
        <p:spPr>
          <a:xfrm>
            <a:off x="8053390" y="1429810"/>
            <a:ext cx="2604082" cy="3600000"/>
          </a:xfrm>
          <a:prstGeom prst="rect">
            <a:avLst/>
          </a:prstGeom>
          <a:ln>
            <a:solidFill>
              <a:schemeClr val="tx1">
                <a:lumMod val="95000"/>
                <a:lumOff val="5000"/>
              </a:schemeClr>
            </a:solidFill>
          </a:ln>
        </p:spPr>
      </p:pic>
      <p:sp>
        <p:nvSpPr>
          <p:cNvPr id="5" name="Title 1">
            <a:extLst>
              <a:ext uri="{FF2B5EF4-FFF2-40B4-BE49-F238E27FC236}">
                <a16:creationId xmlns:a16="http://schemas.microsoft.com/office/drawing/2014/main" id="{F29C6D11-0A50-4F75-A0C4-1868E4BACC02}"/>
              </a:ext>
            </a:extLst>
          </p:cNvPr>
          <p:cNvSpPr>
            <a:spLocks noGrp="1"/>
          </p:cNvSpPr>
          <p:nvPr>
            <p:ph type="title"/>
          </p:nvPr>
        </p:nvSpPr>
        <p:spPr>
          <a:xfrm>
            <a:off x="838200" y="365125"/>
            <a:ext cx="10515600" cy="1025525"/>
          </a:xfrm>
          <a:solidFill>
            <a:schemeClr val="bg1">
              <a:lumMod val="95000"/>
            </a:schemeClr>
          </a:solidFill>
        </p:spPr>
        <p:txBody>
          <a:bodyPr>
            <a:normAutofit/>
          </a:bodyPr>
          <a:lstStyle/>
          <a:p>
            <a:pPr algn="ctr"/>
            <a:r>
              <a:rPr lang="en-IN" sz="4000" dirty="0">
                <a:latin typeface="+mn-lt"/>
              </a:rPr>
              <a:t>Model Testing </a:t>
            </a:r>
          </a:p>
        </p:txBody>
      </p:sp>
      <p:pic>
        <p:nvPicPr>
          <p:cNvPr id="8" name="Picture 7">
            <a:extLst>
              <a:ext uri="{FF2B5EF4-FFF2-40B4-BE49-F238E27FC236}">
                <a16:creationId xmlns:a16="http://schemas.microsoft.com/office/drawing/2014/main" id="{3375258A-E0BF-4B54-89F9-1799C15D27F9}"/>
              </a:ext>
            </a:extLst>
          </p:cNvPr>
          <p:cNvPicPr>
            <a:picLocks noChangeAspect="1"/>
          </p:cNvPicPr>
          <p:nvPr/>
        </p:nvPicPr>
        <p:blipFill>
          <a:blip r:embed="rId3"/>
          <a:stretch>
            <a:fillRect/>
          </a:stretch>
        </p:blipFill>
        <p:spPr>
          <a:xfrm>
            <a:off x="1466850" y="1431527"/>
            <a:ext cx="2671762" cy="3598283"/>
          </a:xfrm>
          <a:prstGeom prst="rect">
            <a:avLst/>
          </a:prstGeom>
          <a:ln>
            <a:solidFill>
              <a:schemeClr val="tx1">
                <a:lumMod val="95000"/>
                <a:lumOff val="5000"/>
              </a:schemeClr>
            </a:solidFill>
          </a:ln>
        </p:spPr>
      </p:pic>
      <p:sp>
        <p:nvSpPr>
          <p:cNvPr id="11" name="TextBox 10">
            <a:extLst>
              <a:ext uri="{FF2B5EF4-FFF2-40B4-BE49-F238E27FC236}">
                <a16:creationId xmlns:a16="http://schemas.microsoft.com/office/drawing/2014/main" id="{1F71F4CF-05A8-405D-8E57-76827EA4ECFE}"/>
              </a:ext>
            </a:extLst>
          </p:cNvPr>
          <p:cNvSpPr txBox="1"/>
          <p:nvPr/>
        </p:nvSpPr>
        <p:spPr>
          <a:xfrm>
            <a:off x="1078705" y="5017970"/>
            <a:ext cx="3767138" cy="369332"/>
          </a:xfrm>
          <a:prstGeom prst="rect">
            <a:avLst/>
          </a:prstGeom>
          <a:noFill/>
        </p:spPr>
        <p:txBody>
          <a:bodyPr wrap="square" rtlCol="0">
            <a:spAutoFit/>
          </a:bodyPr>
          <a:lstStyle/>
          <a:p>
            <a:r>
              <a:rPr lang="en-IN" dirty="0"/>
              <a:t>Fig 1: Prediction on Original Dataset </a:t>
            </a:r>
          </a:p>
        </p:txBody>
      </p:sp>
      <p:sp>
        <p:nvSpPr>
          <p:cNvPr id="12" name="TextBox 11">
            <a:extLst>
              <a:ext uri="{FF2B5EF4-FFF2-40B4-BE49-F238E27FC236}">
                <a16:creationId xmlns:a16="http://schemas.microsoft.com/office/drawing/2014/main" id="{1F0608F6-EB87-48FF-A8F4-1E64DE7D40F5}"/>
              </a:ext>
            </a:extLst>
          </p:cNvPr>
          <p:cNvSpPr txBox="1"/>
          <p:nvPr/>
        </p:nvSpPr>
        <p:spPr>
          <a:xfrm>
            <a:off x="7715252" y="5029810"/>
            <a:ext cx="3638548" cy="369332"/>
          </a:xfrm>
          <a:prstGeom prst="rect">
            <a:avLst/>
          </a:prstGeom>
          <a:noFill/>
        </p:spPr>
        <p:txBody>
          <a:bodyPr wrap="square" rtlCol="0">
            <a:spAutoFit/>
          </a:bodyPr>
          <a:lstStyle/>
          <a:p>
            <a:r>
              <a:rPr lang="en-IN" dirty="0"/>
              <a:t>Fig 2: Prediction on New Dataset </a:t>
            </a:r>
          </a:p>
        </p:txBody>
      </p:sp>
      <p:cxnSp>
        <p:nvCxnSpPr>
          <p:cNvPr id="14" name="Straight Connector 13">
            <a:extLst>
              <a:ext uri="{FF2B5EF4-FFF2-40B4-BE49-F238E27FC236}">
                <a16:creationId xmlns:a16="http://schemas.microsoft.com/office/drawing/2014/main" id="{F633142A-AFBF-4148-A9AE-352FD4E03B1D}"/>
              </a:ext>
            </a:extLst>
          </p:cNvPr>
          <p:cNvCxnSpPr>
            <a:cxnSpLocks/>
          </p:cNvCxnSpPr>
          <p:nvPr/>
        </p:nvCxnSpPr>
        <p:spPr>
          <a:xfrm>
            <a:off x="1785937" y="4314825"/>
            <a:ext cx="235267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2C749DB-5B7B-48BC-BCAD-DD6BA60E95D3}"/>
              </a:ext>
            </a:extLst>
          </p:cNvPr>
          <p:cNvSpPr txBox="1"/>
          <p:nvPr/>
        </p:nvSpPr>
        <p:spPr>
          <a:xfrm>
            <a:off x="838200" y="5582614"/>
            <a:ext cx="10515600" cy="1015663"/>
          </a:xfrm>
          <a:prstGeom prst="rect">
            <a:avLst/>
          </a:prstGeom>
          <a:noFill/>
        </p:spPr>
        <p:txBody>
          <a:bodyPr wrap="square" rtlCol="0">
            <a:spAutoFit/>
          </a:bodyPr>
          <a:lstStyle/>
          <a:p>
            <a:pPr algn="just"/>
            <a:r>
              <a:rPr lang="en-IN" sz="2000" b="1" dirty="0"/>
              <a:t>If we do prediction on original dataset, we will get wrong prediction and high difference in the values as we can see in the first figure from row 7 but if we do prediction on new dataset then this type of error will not occur.</a:t>
            </a:r>
          </a:p>
        </p:txBody>
      </p:sp>
    </p:spTree>
    <p:extLst>
      <p:ext uri="{BB962C8B-B14F-4D97-AF65-F5344CB8AC3E}">
        <p14:creationId xmlns:p14="http://schemas.microsoft.com/office/powerpoint/2010/main" val="548741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6FD3B99-32DA-4048-B3C2-EC01E6D0F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C74482E-2E7A-40CD-99C9-7892C8AF9E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415165" cy="6858000"/>
          </a:xfrm>
          <a:custGeom>
            <a:avLst/>
            <a:gdLst>
              <a:gd name="connsiteX0" fmla="*/ 0 w 9415165"/>
              <a:gd name="connsiteY0" fmla="*/ 5940102 h 6858000"/>
              <a:gd name="connsiteX1" fmla="*/ 201903 w 9415165"/>
              <a:gd name="connsiteY1" fmla="*/ 5940608 h 6858000"/>
              <a:gd name="connsiteX2" fmla="*/ 1461907 w 9415165"/>
              <a:gd name="connsiteY2" fmla="*/ 5943766 h 6858000"/>
              <a:gd name="connsiteX3" fmla="*/ 1951874 w 9415165"/>
              <a:gd name="connsiteY3" fmla="*/ 6220822 h 6858000"/>
              <a:gd name="connsiteX4" fmla="*/ 2282833 w 9415165"/>
              <a:gd name="connsiteY4" fmla="*/ 6794059 h 6858000"/>
              <a:gd name="connsiteX5" fmla="*/ 2319750 w 9415165"/>
              <a:gd name="connsiteY5" fmla="*/ 6858000 h 6858000"/>
              <a:gd name="connsiteX6" fmla="*/ 0 w 9415165"/>
              <a:gd name="connsiteY6" fmla="*/ 6858000 h 6858000"/>
              <a:gd name="connsiteX7" fmla="*/ 751947 w 9415165"/>
              <a:gd name="connsiteY7" fmla="*/ 3830686 h 6858000"/>
              <a:gd name="connsiteX8" fmla="*/ 1719258 w 9415165"/>
              <a:gd name="connsiteY8" fmla="*/ 3833112 h 6858000"/>
              <a:gd name="connsiteX9" fmla="*/ 1869462 w 9415165"/>
              <a:gd name="connsiteY9" fmla="*/ 3918046 h 6858000"/>
              <a:gd name="connsiteX10" fmla="*/ 2354170 w 9415165"/>
              <a:gd name="connsiteY10" fmla="*/ 4757586 h 6858000"/>
              <a:gd name="connsiteX11" fmla="*/ 2353672 w 9415165"/>
              <a:gd name="connsiteY11" fmla="*/ 4931947 h 6858000"/>
              <a:gd name="connsiteX12" fmla="*/ 1871068 w 9415165"/>
              <a:gd name="connsiteY12" fmla="*/ 5769061 h 6858000"/>
              <a:gd name="connsiteX13" fmla="*/ 1722931 w 9415165"/>
              <a:gd name="connsiteY13" fmla="*/ 5854589 h 6858000"/>
              <a:gd name="connsiteX14" fmla="*/ 756668 w 9415165"/>
              <a:gd name="connsiteY14" fmla="*/ 5853977 h 6858000"/>
              <a:gd name="connsiteX15" fmla="*/ 605416 w 9415165"/>
              <a:gd name="connsiteY15" fmla="*/ 5767228 h 6858000"/>
              <a:gd name="connsiteX16" fmla="*/ 120708 w 9415165"/>
              <a:gd name="connsiteY16" fmla="*/ 4927690 h 6858000"/>
              <a:gd name="connsiteX17" fmla="*/ 122255 w 9415165"/>
              <a:gd name="connsiteY17" fmla="*/ 4755141 h 6858000"/>
              <a:gd name="connsiteX18" fmla="*/ 603810 w 9415165"/>
              <a:gd name="connsiteY18" fmla="*/ 3916214 h 6858000"/>
              <a:gd name="connsiteX19" fmla="*/ 751947 w 9415165"/>
              <a:gd name="connsiteY19" fmla="*/ 3830686 h 6858000"/>
              <a:gd name="connsiteX20" fmla="*/ 2140871 w 9415165"/>
              <a:gd name="connsiteY20" fmla="*/ 3416093 h 6858000"/>
              <a:gd name="connsiteX21" fmla="*/ 2485012 w 9415165"/>
              <a:gd name="connsiteY21" fmla="*/ 3416957 h 6858000"/>
              <a:gd name="connsiteX22" fmla="*/ 2538451 w 9415165"/>
              <a:gd name="connsiteY22" fmla="*/ 3447174 h 6858000"/>
              <a:gd name="connsiteX23" fmla="*/ 2710898 w 9415165"/>
              <a:gd name="connsiteY23" fmla="*/ 3745860 h 6858000"/>
              <a:gd name="connsiteX24" fmla="*/ 2710720 w 9415165"/>
              <a:gd name="connsiteY24" fmla="*/ 3807893 h 6858000"/>
              <a:gd name="connsiteX25" fmla="*/ 2539024 w 9415165"/>
              <a:gd name="connsiteY25" fmla="*/ 4105714 h 6858000"/>
              <a:gd name="connsiteX26" fmla="*/ 2486319 w 9415165"/>
              <a:gd name="connsiteY26" fmla="*/ 4136144 h 6858000"/>
              <a:gd name="connsiteX27" fmla="*/ 2142549 w 9415165"/>
              <a:gd name="connsiteY27" fmla="*/ 4135926 h 6858000"/>
              <a:gd name="connsiteX28" fmla="*/ 2088738 w 9415165"/>
              <a:gd name="connsiteY28" fmla="*/ 4105063 h 6858000"/>
              <a:gd name="connsiteX29" fmla="*/ 1916292 w 9415165"/>
              <a:gd name="connsiteY29" fmla="*/ 3806378 h 6858000"/>
              <a:gd name="connsiteX30" fmla="*/ 1916843 w 9415165"/>
              <a:gd name="connsiteY30" fmla="*/ 3744990 h 6858000"/>
              <a:gd name="connsiteX31" fmla="*/ 2088166 w 9415165"/>
              <a:gd name="connsiteY31" fmla="*/ 3446523 h 6858000"/>
              <a:gd name="connsiteX32" fmla="*/ 2140871 w 9415165"/>
              <a:gd name="connsiteY32" fmla="*/ 3416093 h 6858000"/>
              <a:gd name="connsiteX33" fmla="*/ 2309207 w 9415165"/>
              <a:gd name="connsiteY33" fmla="*/ 2943824 h 6858000"/>
              <a:gd name="connsiteX34" fmla="*/ 2490927 w 9415165"/>
              <a:gd name="connsiteY34" fmla="*/ 2944279 h 6858000"/>
              <a:gd name="connsiteX35" fmla="*/ 2519144 w 9415165"/>
              <a:gd name="connsiteY35" fmla="*/ 2960236 h 6858000"/>
              <a:gd name="connsiteX36" fmla="*/ 2610202 w 9415165"/>
              <a:gd name="connsiteY36" fmla="*/ 3117952 h 6858000"/>
              <a:gd name="connsiteX37" fmla="*/ 2610107 w 9415165"/>
              <a:gd name="connsiteY37" fmla="*/ 3150708 h 6858000"/>
              <a:gd name="connsiteX38" fmla="*/ 2519446 w 9415165"/>
              <a:gd name="connsiteY38" fmla="*/ 3307968 h 6858000"/>
              <a:gd name="connsiteX39" fmla="*/ 2491617 w 9415165"/>
              <a:gd name="connsiteY39" fmla="*/ 3324035 h 6858000"/>
              <a:gd name="connsiteX40" fmla="*/ 2310094 w 9415165"/>
              <a:gd name="connsiteY40" fmla="*/ 3323920 h 6858000"/>
              <a:gd name="connsiteX41" fmla="*/ 2281679 w 9415165"/>
              <a:gd name="connsiteY41" fmla="*/ 3307623 h 6858000"/>
              <a:gd name="connsiteX42" fmla="*/ 2190623 w 9415165"/>
              <a:gd name="connsiteY42" fmla="*/ 3149908 h 6858000"/>
              <a:gd name="connsiteX43" fmla="*/ 2190913 w 9415165"/>
              <a:gd name="connsiteY43" fmla="*/ 3117492 h 6858000"/>
              <a:gd name="connsiteX44" fmla="*/ 2281378 w 9415165"/>
              <a:gd name="connsiteY44" fmla="*/ 2959891 h 6858000"/>
              <a:gd name="connsiteX45" fmla="*/ 2309207 w 9415165"/>
              <a:gd name="connsiteY45" fmla="*/ 2943824 h 6858000"/>
              <a:gd name="connsiteX46" fmla="*/ 4112874 w 9415165"/>
              <a:gd name="connsiteY46" fmla="*/ 2635904 h 6858000"/>
              <a:gd name="connsiteX47" fmla="*/ 7268230 w 9415165"/>
              <a:gd name="connsiteY47" fmla="*/ 2643815 h 6858000"/>
              <a:gd name="connsiteX48" fmla="*/ 7758196 w 9415165"/>
              <a:gd name="connsiteY48" fmla="*/ 2920870 h 6858000"/>
              <a:gd name="connsiteX49" fmla="*/ 9339309 w 9415165"/>
              <a:gd name="connsiteY49" fmla="*/ 5659439 h 6858000"/>
              <a:gd name="connsiteX50" fmla="*/ 9337678 w 9415165"/>
              <a:gd name="connsiteY50" fmla="*/ 6228205 h 6858000"/>
              <a:gd name="connsiteX51" fmla="*/ 9008157 w 9415165"/>
              <a:gd name="connsiteY51" fmla="*/ 6799787 h 6858000"/>
              <a:gd name="connsiteX52" fmla="*/ 8974598 w 9415165"/>
              <a:gd name="connsiteY52" fmla="*/ 6858000 h 6858000"/>
              <a:gd name="connsiteX53" fmla="*/ 2425403 w 9415165"/>
              <a:gd name="connsiteY53" fmla="*/ 6858000 h 6858000"/>
              <a:gd name="connsiteX54" fmla="*/ 2332089 w 9415165"/>
              <a:gd name="connsiteY54" fmla="*/ 6696379 h 6858000"/>
              <a:gd name="connsiteX55" fmla="*/ 2053773 w 9415165"/>
              <a:gd name="connsiteY55" fmla="*/ 6214321 h 6858000"/>
              <a:gd name="connsiteX56" fmla="*/ 2058819 w 9415165"/>
              <a:gd name="connsiteY56" fmla="*/ 5651469 h 6858000"/>
              <a:gd name="connsiteX57" fmla="*/ 3629647 w 9415165"/>
              <a:gd name="connsiteY57" fmla="*/ 2914896 h 6858000"/>
              <a:gd name="connsiteX58" fmla="*/ 4112874 w 9415165"/>
              <a:gd name="connsiteY58" fmla="*/ 2635904 h 6858000"/>
              <a:gd name="connsiteX59" fmla="*/ 688133 w 9415165"/>
              <a:gd name="connsiteY59" fmla="*/ 2474638 h 6858000"/>
              <a:gd name="connsiteX60" fmla="*/ 1287544 w 9415165"/>
              <a:gd name="connsiteY60" fmla="*/ 2476142 h 6858000"/>
              <a:gd name="connsiteX61" fmla="*/ 1380621 w 9415165"/>
              <a:gd name="connsiteY61" fmla="*/ 2528772 h 6858000"/>
              <a:gd name="connsiteX62" fmla="*/ 1680979 w 9415165"/>
              <a:gd name="connsiteY62" fmla="*/ 3049008 h 6858000"/>
              <a:gd name="connsiteX63" fmla="*/ 1680670 w 9415165"/>
              <a:gd name="connsiteY63" fmla="*/ 3157054 h 6858000"/>
              <a:gd name="connsiteX64" fmla="*/ 1381617 w 9415165"/>
              <a:gd name="connsiteY64" fmla="*/ 3675787 h 6858000"/>
              <a:gd name="connsiteX65" fmla="*/ 1289821 w 9415165"/>
              <a:gd name="connsiteY65" fmla="*/ 3728785 h 6858000"/>
              <a:gd name="connsiteX66" fmla="*/ 691058 w 9415165"/>
              <a:gd name="connsiteY66" fmla="*/ 3728407 h 6858000"/>
              <a:gd name="connsiteX67" fmla="*/ 597332 w 9415165"/>
              <a:gd name="connsiteY67" fmla="*/ 3674651 h 6858000"/>
              <a:gd name="connsiteX68" fmla="*/ 296974 w 9415165"/>
              <a:gd name="connsiteY68" fmla="*/ 3154416 h 6858000"/>
              <a:gd name="connsiteX69" fmla="*/ 297933 w 9415165"/>
              <a:gd name="connsiteY69" fmla="*/ 3047494 h 6858000"/>
              <a:gd name="connsiteX70" fmla="*/ 596337 w 9415165"/>
              <a:gd name="connsiteY70" fmla="*/ 2527637 h 6858000"/>
              <a:gd name="connsiteX71" fmla="*/ 688133 w 9415165"/>
              <a:gd name="connsiteY71" fmla="*/ 2474638 h 6858000"/>
              <a:gd name="connsiteX72" fmla="*/ 2732571 w 9415165"/>
              <a:gd name="connsiteY72" fmla="*/ 2020011 h 6858000"/>
              <a:gd name="connsiteX73" fmla="*/ 3236024 w 9415165"/>
              <a:gd name="connsiteY73" fmla="*/ 2021272 h 6858000"/>
              <a:gd name="connsiteX74" fmla="*/ 3314200 w 9415165"/>
              <a:gd name="connsiteY74" fmla="*/ 2065479 h 6858000"/>
              <a:gd name="connsiteX75" fmla="*/ 3566473 w 9415165"/>
              <a:gd name="connsiteY75" fmla="*/ 2502430 h 6858000"/>
              <a:gd name="connsiteX76" fmla="*/ 3566214 w 9415165"/>
              <a:gd name="connsiteY76" fmla="*/ 2593179 h 6858000"/>
              <a:gd name="connsiteX77" fmla="*/ 3315036 w 9415165"/>
              <a:gd name="connsiteY77" fmla="*/ 3028868 h 6858000"/>
              <a:gd name="connsiteX78" fmla="*/ 3237935 w 9415165"/>
              <a:gd name="connsiteY78" fmla="*/ 3073382 h 6858000"/>
              <a:gd name="connsiteX79" fmla="*/ 2735028 w 9415165"/>
              <a:gd name="connsiteY79" fmla="*/ 3073064 h 6858000"/>
              <a:gd name="connsiteX80" fmla="*/ 2656307 w 9415165"/>
              <a:gd name="connsiteY80" fmla="*/ 3027915 h 6858000"/>
              <a:gd name="connsiteX81" fmla="*/ 2404033 w 9415165"/>
              <a:gd name="connsiteY81" fmla="*/ 2590963 h 6858000"/>
              <a:gd name="connsiteX82" fmla="*/ 2404839 w 9415165"/>
              <a:gd name="connsiteY82" fmla="*/ 2501157 h 6858000"/>
              <a:gd name="connsiteX83" fmla="*/ 2655471 w 9415165"/>
              <a:gd name="connsiteY83" fmla="*/ 2064525 h 6858000"/>
              <a:gd name="connsiteX84" fmla="*/ 2732571 w 9415165"/>
              <a:gd name="connsiteY84" fmla="*/ 2020011 h 6858000"/>
              <a:gd name="connsiteX85" fmla="*/ 3662925 w 9415165"/>
              <a:gd name="connsiteY85" fmla="*/ 0 h 6858000"/>
              <a:gd name="connsiteX86" fmla="*/ 5336547 w 9415165"/>
              <a:gd name="connsiteY86" fmla="*/ 0 h 6858000"/>
              <a:gd name="connsiteX87" fmla="*/ 5342959 w 9415165"/>
              <a:gd name="connsiteY87" fmla="*/ 11106 h 6858000"/>
              <a:gd name="connsiteX88" fmla="*/ 5970700 w 9415165"/>
              <a:gd name="connsiteY88" fmla="*/ 1098387 h 6858000"/>
              <a:gd name="connsiteX89" fmla="*/ 5970044 w 9415165"/>
              <a:gd name="connsiteY89" fmla="*/ 1327785 h 6858000"/>
              <a:gd name="connsiteX90" fmla="*/ 5335110 w 9415165"/>
              <a:gd name="connsiteY90" fmla="*/ 2429135 h 6858000"/>
              <a:gd name="connsiteX91" fmla="*/ 5140211 w 9415165"/>
              <a:gd name="connsiteY91" fmla="*/ 2541659 h 6858000"/>
              <a:gd name="connsiteX92" fmla="*/ 3868947 w 9415165"/>
              <a:gd name="connsiteY92" fmla="*/ 2540855 h 6858000"/>
              <a:gd name="connsiteX93" fmla="*/ 3669952 w 9415165"/>
              <a:gd name="connsiteY93" fmla="*/ 2426726 h 6858000"/>
              <a:gd name="connsiteX94" fmla="*/ 3032246 w 9415165"/>
              <a:gd name="connsiteY94" fmla="*/ 1322186 h 6858000"/>
              <a:gd name="connsiteX95" fmla="*/ 3034282 w 9415165"/>
              <a:gd name="connsiteY95" fmla="*/ 1095172 h 6858000"/>
              <a:gd name="connsiteX96" fmla="*/ 3556318 w 9415165"/>
              <a:gd name="connsiteY96" fmla="*/ 1857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9415165" h="6858000">
                <a:moveTo>
                  <a:pt x="0" y="5940102"/>
                </a:moveTo>
                <a:lnTo>
                  <a:pt x="201903" y="5940608"/>
                </a:lnTo>
                <a:cubicBezTo>
                  <a:pt x="552894" y="5941488"/>
                  <a:pt x="968883" y="5942531"/>
                  <a:pt x="1461907" y="5943766"/>
                </a:cubicBezTo>
                <a:cubicBezTo>
                  <a:pt x="1662934" y="5938113"/>
                  <a:pt x="1852841" y="6049291"/>
                  <a:pt x="1951874" y="6220822"/>
                </a:cubicBezTo>
                <a:cubicBezTo>
                  <a:pt x="1951874" y="6220822"/>
                  <a:pt x="1951874" y="6220822"/>
                  <a:pt x="2282833" y="6794059"/>
                </a:cubicBezTo>
                <a:lnTo>
                  <a:pt x="2319750" y="6858000"/>
                </a:lnTo>
                <a:lnTo>
                  <a:pt x="0" y="6858000"/>
                </a:lnTo>
                <a:close/>
                <a:moveTo>
                  <a:pt x="751947" y="3830686"/>
                </a:moveTo>
                <a:cubicBezTo>
                  <a:pt x="751947" y="3830686"/>
                  <a:pt x="751947" y="3830686"/>
                  <a:pt x="1719258" y="3833112"/>
                </a:cubicBezTo>
                <a:cubicBezTo>
                  <a:pt x="1780885" y="3831380"/>
                  <a:pt x="1839102" y="3865462"/>
                  <a:pt x="1869462" y="3918046"/>
                </a:cubicBezTo>
                <a:cubicBezTo>
                  <a:pt x="1869462" y="3918046"/>
                  <a:pt x="1869462" y="3918046"/>
                  <a:pt x="2354170" y="4757586"/>
                </a:cubicBezTo>
                <a:cubicBezTo>
                  <a:pt x="2385577" y="4811983"/>
                  <a:pt x="2384937" y="4877630"/>
                  <a:pt x="2353672" y="4931947"/>
                </a:cubicBezTo>
                <a:cubicBezTo>
                  <a:pt x="2353672" y="4931947"/>
                  <a:pt x="2353672" y="4931947"/>
                  <a:pt x="1871068" y="5769061"/>
                </a:cubicBezTo>
                <a:cubicBezTo>
                  <a:pt x="1841608" y="5822336"/>
                  <a:pt x="1783799" y="5855711"/>
                  <a:pt x="1722931" y="5854589"/>
                </a:cubicBezTo>
                <a:cubicBezTo>
                  <a:pt x="1722931" y="5854589"/>
                  <a:pt x="1722931" y="5854589"/>
                  <a:pt x="756668" y="5853977"/>
                </a:cubicBezTo>
                <a:cubicBezTo>
                  <a:pt x="693994" y="5853896"/>
                  <a:pt x="636823" y="5821628"/>
                  <a:pt x="605416" y="5767228"/>
                </a:cubicBezTo>
                <a:cubicBezTo>
                  <a:pt x="605416" y="5767228"/>
                  <a:pt x="605416" y="5767228"/>
                  <a:pt x="120708" y="4927690"/>
                </a:cubicBezTo>
                <a:cubicBezTo>
                  <a:pt x="90348" y="4875106"/>
                  <a:pt x="89942" y="4807646"/>
                  <a:pt x="122255" y="4755141"/>
                </a:cubicBezTo>
                <a:cubicBezTo>
                  <a:pt x="122255" y="4755141"/>
                  <a:pt x="122255" y="4755141"/>
                  <a:pt x="603810" y="3916214"/>
                </a:cubicBezTo>
                <a:cubicBezTo>
                  <a:pt x="633271" y="3862939"/>
                  <a:pt x="691080" y="3829563"/>
                  <a:pt x="751947" y="3830686"/>
                </a:cubicBezTo>
                <a:close/>
                <a:moveTo>
                  <a:pt x="2140871" y="3416093"/>
                </a:moveTo>
                <a:cubicBezTo>
                  <a:pt x="2140871" y="3416093"/>
                  <a:pt x="2140871" y="3416093"/>
                  <a:pt x="2485012" y="3416957"/>
                </a:cubicBezTo>
                <a:cubicBezTo>
                  <a:pt x="2506938" y="3416340"/>
                  <a:pt x="2527650" y="3428466"/>
                  <a:pt x="2538451" y="3447174"/>
                </a:cubicBezTo>
                <a:cubicBezTo>
                  <a:pt x="2538451" y="3447174"/>
                  <a:pt x="2538451" y="3447174"/>
                  <a:pt x="2710898" y="3745860"/>
                </a:cubicBezTo>
                <a:cubicBezTo>
                  <a:pt x="2722072" y="3765213"/>
                  <a:pt x="2721844" y="3788568"/>
                  <a:pt x="2710720" y="3807893"/>
                </a:cubicBezTo>
                <a:cubicBezTo>
                  <a:pt x="2710720" y="3807893"/>
                  <a:pt x="2710720" y="3807893"/>
                  <a:pt x="2539024" y="4105714"/>
                </a:cubicBezTo>
                <a:cubicBezTo>
                  <a:pt x="2528542" y="4124669"/>
                  <a:pt x="2507974" y="4136543"/>
                  <a:pt x="2486319" y="4136144"/>
                </a:cubicBezTo>
                <a:cubicBezTo>
                  <a:pt x="2486319" y="4136144"/>
                  <a:pt x="2486319" y="4136144"/>
                  <a:pt x="2142549" y="4135926"/>
                </a:cubicBezTo>
                <a:cubicBezTo>
                  <a:pt x="2120252" y="4135898"/>
                  <a:pt x="2099911" y="4124417"/>
                  <a:pt x="2088738" y="4105063"/>
                </a:cubicBezTo>
                <a:cubicBezTo>
                  <a:pt x="2088738" y="4105063"/>
                  <a:pt x="2088738" y="4105063"/>
                  <a:pt x="1916292" y="3806378"/>
                </a:cubicBezTo>
                <a:cubicBezTo>
                  <a:pt x="1905490" y="3787669"/>
                  <a:pt x="1905346" y="3763670"/>
                  <a:pt x="1916843" y="3744990"/>
                </a:cubicBezTo>
                <a:cubicBezTo>
                  <a:pt x="1916843" y="3744990"/>
                  <a:pt x="1916843" y="3744990"/>
                  <a:pt x="2088166" y="3446523"/>
                </a:cubicBezTo>
                <a:cubicBezTo>
                  <a:pt x="2098648" y="3427568"/>
                  <a:pt x="2119216" y="3415695"/>
                  <a:pt x="2140871" y="3416093"/>
                </a:cubicBezTo>
                <a:close/>
                <a:moveTo>
                  <a:pt x="2309207" y="2943824"/>
                </a:moveTo>
                <a:cubicBezTo>
                  <a:pt x="2309207" y="2943824"/>
                  <a:pt x="2309207" y="2943824"/>
                  <a:pt x="2490927" y="2944279"/>
                </a:cubicBezTo>
                <a:cubicBezTo>
                  <a:pt x="2502505" y="2943955"/>
                  <a:pt x="2513441" y="2950357"/>
                  <a:pt x="2519144" y="2960236"/>
                </a:cubicBezTo>
                <a:cubicBezTo>
                  <a:pt x="2519144" y="2960236"/>
                  <a:pt x="2519144" y="2960236"/>
                  <a:pt x="2610202" y="3117952"/>
                </a:cubicBezTo>
                <a:cubicBezTo>
                  <a:pt x="2616102" y="3128172"/>
                  <a:pt x="2615982" y="3140504"/>
                  <a:pt x="2610107" y="3150708"/>
                </a:cubicBezTo>
                <a:cubicBezTo>
                  <a:pt x="2610107" y="3150708"/>
                  <a:pt x="2610107" y="3150708"/>
                  <a:pt x="2519446" y="3307968"/>
                </a:cubicBezTo>
                <a:cubicBezTo>
                  <a:pt x="2513912" y="3317976"/>
                  <a:pt x="2503051" y="3324246"/>
                  <a:pt x="2491617" y="3324035"/>
                </a:cubicBezTo>
                <a:cubicBezTo>
                  <a:pt x="2491617" y="3324035"/>
                  <a:pt x="2491617" y="3324035"/>
                  <a:pt x="2310094" y="3323920"/>
                </a:cubicBezTo>
                <a:cubicBezTo>
                  <a:pt x="2298321" y="3323905"/>
                  <a:pt x="2287579" y="3317843"/>
                  <a:pt x="2281679" y="3307623"/>
                </a:cubicBezTo>
                <a:cubicBezTo>
                  <a:pt x="2281679" y="3307623"/>
                  <a:pt x="2281679" y="3307623"/>
                  <a:pt x="2190623" y="3149908"/>
                </a:cubicBezTo>
                <a:cubicBezTo>
                  <a:pt x="2184919" y="3140029"/>
                  <a:pt x="2184843" y="3127357"/>
                  <a:pt x="2190913" y="3117492"/>
                </a:cubicBezTo>
                <a:cubicBezTo>
                  <a:pt x="2190913" y="3117492"/>
                  <a:pt x="2190913" y="3117492"/>
                  <a:pt x="2281378" y="2959891"/>
                </a:cubicBezTo>
                <a:cubicBezTo>
                  <a:pt x="2286913" y="2949884"/>
                  <a:pt x="2297773" y="2943613"/>
                  <a:pt x="2309207" y="2943824"/>
                </a:cubicBezTo>
                <a:close/>
                <a:moveTo>
                  <a:pt x="4112874" y="2635904"/>
                </a:moveTo>
                <a:cubicBezTo>
                  <a:pt x="4112874" y="2635904"/>
                  <a:pt x="4112874" y="2635904"/>
                  <a:pt x="7268230" y="2643815"/>
                </a:cubicBezTo>
                <a:cubicBezTo>
                  <a:pt x="7469258" y="2638162"/>
                  <a:pt x="7659163" y="2749340"/>
                  <a:pt x="7758196" y="2920870"/>
                </a:cubicBezTo>
                <a:cubicBezTo>
                  <a:pt x="7758196" y="2920870"/>
                  <a:pt x="7758196" y="2920870"/>
                  <a:pt x="9339309" y="5659439"/>
                </a:cubicBezTo>
                <a:cubicBezTo>
                  <a:pt x="9441758" y="5836884"/>
                  <a:pt x="9439672" y="6051021"/>
                  <a:pt x="9337678" y="6228205"/>
                </a:cubicBezTo>
                <a:cubicBezTo>
                  <a:pt x="9337678" y="6228205"/>
                  <a:pt x="9337678" y="6228205"/>
                  <a:pt x="9008157" y="6799787"/>
                </a:cubicBezTo>
                <a:lnTo>
                  <a:pt x="8974598" y="6858000"/>
                </a:lnTo>
                <a:lnTo>
                  <a:pt x="2425403" y="6858000"/>
                </a:lnTo>
                <a:lnTo>
                  <a:pt x="2332089" y="6696379"/>
                </a:lnTo>
                <a:cubicBezTo>
                  <a:pt x="2245236" y="6545945"/>
                  <a:pt x="2152593" y="6385482"/>
                  <a:pt x="2053773" y="6214321"/>
                </a:cubicBezTo>
                <a:cubicBezTo>
                  <a:pt x="1954740" y="6042790"/>
                  <a:pt x="1953410" y="5822737"/>
                  <a:pt x="2058819" y="5651469"/>
                </a:cubicBezTo>
                <a:cubicBezTo>
                  <a:pt x="2058819" y="5651469"/>
                  <a:pt x="2058819" y="5651469"/>
                  <a:pt x="3629647" y="2914896"/>
                </a:cubicBezTo>
                <a:cubicBezTo>
                  <a:pt x="3725749" y="2741114"/>
                  <a:pt x="3914325" y="2632240"/>
                  <a:pt x="4112874" y="2635904"/>
                </a:cubicBezTo>
                <a:close/>
                <a:moveTo>
                  <a:pt x="688133" y="2474638"/>
                </a:moveTo>
                <a:cubicBezTo>
                  <a:pt x="688133" y="2474638"/>
                  <a:pt x="688133" y="2474638"/>
                  <a:pt x="1287544" y="2476142"/>
                </a:cubicBezTo>
                <a:cubicBezTo>
                  <a:pt x="1325733" y="2475067"/>
                  <a:pt x="1361809" y="2496187"/>
                  <a:pt x="1380621" y="2528772"/>
                </a:cubicBezTo>
                <a:cubicBezTo>
                  <a:pt x="1380621" y="2528772"/>
                  <a:pt x="1380621" y="2528772"/>
                  <a:pt x="1680979" y="3049008"/>
                </a:cubicBezTo>
                <a:cubicBezTo>
                  <a:pt x="1700441" y="3082716"/>
                  <a:pt x="1700045" y="3123395"/>
                  <a:pt x="1680670" y="3157054"/>
                </a:cubicBezTo>
                <a:cubicBezTo>
                  <a:pt x="1680670" y="3157054"/>
                  <a:pt x="1680670" y="3157054"/>
                  <a:pt x="1381617" y="3675787"/>
                </a:cubicBezTo>
                <a:cubicBezTo>
                  <a:pt x="1363361" y="3708799"/>
                  <a:pt x="1327537" y="3729482"/>
                  <a:pt x="1289821" y="3728785"/>
                </a:cubicBezTo>
                <a:cubicBezTo>
                  <a:pt x="1289821" y="3728785"/>
                  <a:pt x="1289821" y="3728785"/>
                  <a:pt x="691058" y="3728407"/>
                </a:cubicBezTo>
                <a:cubicBezTo>
                  <a:pt x="652221" y="3728357"/>
                  <a:pt x="616793" y="3708360"/>
                  <a:pt x="597332" y="3674651"/>
                </a:cubicBezTo>
                <a:cubicBezTo>
                  <a:pt x="597332" y="3674651"/>
                  <a:pt x="597332" y="3674651"/>
                  <a:pt x="296974" y="3154416"/>
                </a:cubicBezTo>
                <a:cubicBezTo>
                  <a:pt x="278161" y="3121831"/>
                  <a:pt x="277908" y="3080029"/>
                  <a:pt x="297933" y="3047494"/>
                </a:cubicBezTo>
                <a:cubicBezTo>
                  <a:pt x="297933" y="3047494"/>
                  <a:pt x="297933" y="3047494"/>
                  <a:pt x="596337" y="2527637"/>
                </a:cubicBezTo>
                <a:cubicBezTo>
                  <a:pt x="614593" y="2494625"/>
                  <a:pt x="650416" y="2473943"/>
                  <a:pt x="688133" y="2474638"/>
                </a:cubicBezTo>
                <a:close/>
                <a:moveTo>
                  <a:pt x="2732571" y="2020011"/>
                </a:moveTo>
                <a:cubicBezTo>
                  <a:pt x="2732571" y="2020011"/>
                  <a:pt x="2732571" y="2020011"/>
                  <a:pt x="3236024" y="2021272"/>
                </a:cubicBezTo>
                <a:cubicBezTo>
                  <a:pt x="3268098" y="2020370"/>
                  <a:pt x="3298399" y="2038110"/>
                  <a:pt x="3314200" y="2065479"/>
                </a:cubicBezTo>
                <a:cubicBezTo>
                  <a:pt x="3314200" y="2065479"/>
                  <a:pt x="3314200" y="2065479"/>
                  <a:pt x="3566473" y="2502430"/>
                </a:cubicBezTo>
                <a:cubicBezTo>
                  <a:pt x="3582820" y="2530741"/>
                  <a:pt x="3582487" y="2564907"/>
                  <a:pt x="3566214" y="2593179"/>
                </a:cubicBezTo>
                <a:cubicBezTo>
                  <a:pt x="3566214" y="2593179"/>
                  <a:pt x="3566214" y="2593179"/>
                  <a:pt x="3315036" y="3028868"/>
                </a:cubicBezTo>
                <a:cubicBezTo>
                  <a:pt x="3299702" y="3056596"/>
                  <a:pt x="3269615" y="3073966"/>
                  <a:pt x="3237935" y="3073382"/>
                </a:cubicBezTo>
                <a:cubicBezTo>
                  <a:pt x="3237935" y="3073382"/>
                  <a:pt x="3237935" y="3073382"/>
                  <a:pt x="2735028" y="3073064"/>
                </a:cubicBezTo>
                <a:cubicBezTo>
                  <a:pt x="2702409" y="3073021"/>
                  <a:pt x="2672652" y="3056226"/>
                  <a:pt x="2656307" y="3027915"/>
                </a:cubicBezTo>
                <a:cubicBezTo>
                  <a:pt x="2656307" y="3027915"/>
                  <a:pt x="2656307" y="3027915"/>
                  <a:pt x="2404033" y="2590963"/>
                </a:cubicBezTo>
                <a:cubicBezTo>
                  <a:pt x="2388231" y="2563595"/>
                  <a:pt x="2388020" y="2528484"/>
                  <a:pt x="2404839" y="2501157"/>
                </a:cubicBezTo>
                <a:cubicBezTo>
                  <a:pt x="2404839" y="2501157"/>
                  <a:pt x="2404839" y="2501157"/>
                  <a:pt x="2655471" y="2064525"/>
                </a:cubicBezTo>
                <a:cubicBezTo>
                  <a:pt x="2670804" y="2036797"/>
                  <a:pt x="2700892" y="2019426"/>
                  <a:pt x="2732571" y="2020011"/>
                </a:cubicBezTo>
                <a:close/>
                <a:moveTo>
                  <a:pt x="3662925" y="0"/>
                </a:moveTo>
                <a:lnTo>
                  <a:pt x="5336547" y="0"/>
                </a:lnTo>
                <a:lnTo>
                  <a:pt x="5342959" y="11106"/>
                </a:lnTo>
                <a:cubicBezTo>
                  <a:pt x="5372852" y="62881"/>
                  <a:pt x="5492421" y="269982"/>
                  <a:pt x="5970700" y="1098387"/>
                </a:cubicBezTo>
                <a:cubicBezTo>
                  <a:pt x="6012021" y="1169956"/>
                  <a:pt x="6011183" y="1256322"/>
                  <a:pt x="5970044" y="1327785"/>
                </a:cubicBezTo>
                <a:cubicBezTo>
                  <a:pt x="5970044" y="1327785"/>
                  <a:pt x="5970044" y="1327785"/>
                  <a:pt x="5335110" y="2429135"/>
                </a:cubicBezTo>
                <a:cubicBezTo>
                  <a:pt x="5296350" y="2499226"/>
                  <a:pt x="5220291" y="2543137"/>
                  <a:pt x="5140211" y="2541659"/>
                </a:cubicBezTo>
                <a:cubicBezTo>
                  <a:pt x="5140211" y="2541659"/>
                  <a:pt x="5140211" y="2541659"/>
                  <a:pt x="3868947" y="2540855"/>
                </a:cubicBezTo>
                <a:cubicBezTo>
                  <a:pt x="3786490" y="2540750"/>
                  <a:pt x="3711273" y="2498294"/>
                  <a:pt x="3669952" y="2426726"/>
                </a:cubicBezTo>
                <a:cubicBezTo>
                  <a:pt x="3669952" y="2426726"/>
                  <a:pt x="3669952" y="2426726"/>
                  <a:pt x="3032246" y="1322186"/>
                </a:cubicBezTo>
                <a:cubicBezTo>
                  <a:pt x="2992303" y="1253003"/>
                  <a:pt x="2991768" y="1164250"/>
                  <a:pt x="3034282" y="1095172"/>
                </a:cubicBezTo>
                <a:cubicBezTo>
                  <a:pt x="3034282" y="1095172"/>
                  <a:pt x="3034282" y="1095172"/>
                  <a:pt x="3556318" y="185723"/>
                </a:cubicBez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FBB1362E-4699-426B-8D02-4F7CE6DA93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9039" y="1090549"/>
            <a:ext cx="5581001" cy="4278755"/>
            <a:chOff x="6169039" y="142050"/>
            <a:chExt cx="5581001" cy="4278755"/>
          </a:xfrm>
        </p:grpSpPr>
        <p:sp>
          <p:nvSpPr>
            <p:cNvPr id="13" name="Freeform: Shape 12">
              <a:extLst>
                <a:ext uri="{FF2B5EF4-FFF2-40B4-BE49-F238E27FC236}">
                  <a16:creationId xmlns:a16="http://schemas.microsoft.com/office/drawing/2014/main" id="{BEFB93E7-8C93-4FE1-953B-9F55FCCE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820162" y="-509073"/>
              <a:ext cx="4278755" cy="5581001"/>
            </a:xfrm>
            <a:custGeom>
              <a:avLst/>
              <a:gdLst>
                <a:gd name="connsiteX0" fmla="*/ 4278755 w 4278755"/>
                <a:gd name="connsiteY0" fmla="*/ 309054 h 5581001"/>
                <a:gd name="connsiteX1" fmla="*/ 4278755 w 4278755"/>
                <a:gd name="connsiteY1" fmla="*/ 1005863 h 5581001"/>
                <a:gd name="connsiteX2" fmla="*/ 4278755 w 4278755"/>
                <a:gd name="connsiteY2" fmla="*/ 4575137 h 5581001"/>
                <a:gd name="connsiteX3" fmla="*/ 4278755 w 4278755"/>
                <a:gd name="connsiteY3" fmla="*/ 5271947 h 5581001"/>
                <a:gd name="connsiteX4" fmla="*/ 3969701 w 4278755"/>
                <a:gd name="connsiteY4" fmla="*/ 5581001 h 5581001"/>
                <a:gd name="connsiteX5" fmla="*/ 309054 w 4278755"/>
                <a:gd name="connsiteY5" fmla="*/ 5581001 h 5581001"/>
                <a:gd name="connsiteX6" fmla="*/ 0 w 4278755"/>
                <a:gd name="connsiteY6" fmla="*/ 5271946 h 5581001"/>
                <a:gd name="connsiteX7" fmla="*/ 0 w 4278755"/>
                <a:gd name="connsiteY7" fmla="*/ 4575136 h 5581001"/>
                <a:gd name="connsiteX8" fmla="*/ 0 w 4278755"/>
                <a:gd name="connsiteY8" fmla="*/ 1005863 h 5581001"/>
                <a:gd name="connsiteX9" fmla="*/ 0 w 4278755"/>
                <a:gd name="connsiteY9" fmla="*/ 309054 h 5581001"/>
                <a:gd name="connsiteX10" fmla="*/ 309054 w 4278755"/>
                <a:gd name="connsiteY10" fmla="*/ 0 h 5581001"/>
                <a:gd name="connsiteX11" fmla="*/ 3969701 w 4278755"/>
                <a:gd name="connsiteY11" fmla="*/ 0 h 558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78755" h="5581001">
                  <a:moveTo>
                    <a:pt x="4278755" y="309054"/>
                  </a:moveTo>
                  <a:lnTo>
                    <a:pt x="4278755" y="1005863"/>
                  </a:lnTo>
                  <a:lnTo>
                    <a:pt x="4278755" y="4575137"/>
                  </a:lnTo>
                  <a:lnTo>
                    <a:pt x="4278755" y="5271947"/>
                  </a:lnTo>
                  <a:lnTo>
                    <a:pt x="3969701" y="5581001"/>
                  </a:lnTo>
                  <a:lnTo>
                    <a:pt x="309054" y="5581001"/>
                  </a:lnTo>
                  <a:lnTo>
                    <a:pt x="0" y="5271946"/>
                  </a:lnTo>
                  <a:lnTo>
                    <a:pt x="0" y="4575136"/>
                  </a:lnTo>
                  <a:lnTo>
                    <a:pt x="0" y="1005863"/>
                  </a:lnTo>
                  <a:lnTo>
                    <a:pt x="0" y="309054"/>
                  </a:lnTo>
                  <a:lnTo>
                    <a:pt x="309054" y="0"/>
                  </a:lnTo>
                  <a:lnTo>
                    <a:pt x="396970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B60422C-70D6-488F-8CE4-C3299AD795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902139" y="-425197"/>
              <a:ext cx="4114800" cy="5413248"/>
            </a:xfrm>
            <a:custGeom>
              <a:avLst/>
              <a:gdLst>
                <a:gd name="connsiteX0" fmla="*/ 4278755 w 4278755"/>
                <a:gd name="connsiteY0" fmla="*/ 309054 h 5581001"/>
                <a:gd name="connsiteX1" fmla="*/ 4278755 w 4278755"/>
                <a:gd name="connsiteY1" fmla="*/ 1005863 h 5581001"/>
                <a:gd name="connsiteX2" fmla="*/ 4278755 w 4278755"/>
                <a:gd name="connsiteY2" fmla="*/ 4575137 h 5581001"/>
                <a:gd name="connsiteX3" fmla="*/ 4278755 w 4278755"/>
                <a:gd name="connsiteY3" fmla="*/ 5271947 h 5581001"/>
                <a:gd name="connsiteX4" fmla="*/ 3969701 w 4278755"/>
                <a:gd name="connsiteY4" fmla="*/ 5581001 h 5581001"/>
                <a:gd name="connsiteX5" fmla="*/ 309054 w 4278755"/>
                <a:gd name="connsiteY5" fmla="*/ 5581001 h 5581001"/>
                <a:gd name="connsiteX6" fmla="*/ 0 w 4278755"/>
                <a:gd name="connsiteY6" fmla="*/ 5271946 h 5581001"/>
                <a:gd name="connsiteX7" fmla="*/ 0 w 4278755"/>
                <a:gd name="connsiteY7" fmla="*/ 4575136 h 5581001"/>
                <a:gd name="connsiteX8" fmla="*/ 0 w 4278755"/>
                <a:gd name="connsiteY8" fmla="*/ 1005863 h 5581001"/>
                <a:gd name="connsiteX9" fmla="*/ 0 w 4278755"/>
                <a:gd name="connsiteY9" fmla="*/ 309054 h 5581001"/>
                <a:gd name="connsiteX10" fmla="*/ 309054 w 4278755"/>
                <a:gd name="connsiteY10" fmla="*/ 0 h 5581001"/>
                <a:gd name="connsiteX11" fmla="*/ 3969701 w 4278755"/>
                <a:gd name="connsiteY11" fmla="*/ 0 h 558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78755" h="5581001">
                  <a:moveTo>
                    <a:pt x="4278755" y="309054"/>
                  </a:moveTo>
                  <a:lnTo>
                    <a:pt x="4278755" y="1005863"/>
                  </a:lnTo>
                  <a:lnTo>
                    <a:pt x="4278755" y="4575137"/>
                  </a:lnTo>
                  <a:lnTo>
                    <a:pt x="4278755" y="5271947"/>
                  </a:lnTo>
                  <a:lnTo>
                    <a:pt x="3969701" y="5581001"/>
                  </a:lnTo>
                  <a:lnTo>
                    <a:pt x="309054" y="5581001"/>
                  </a:lnTo>
                  <a:lnTo>
                    <a:pt x="0" y="5271946"/>
                  </a:lnTo>
                  <a:lnTo>
                    <a:pt x="0" y="4575136"/>
                  </a:lnTo>
                  <a:lnTo>
                    <a:pt x="0" y="1005863"/>
                  </a:lnTo>
                  <a:lnTo>
                    <a:pt x="0" y="309054"/>
                  </a:lnTo>
                  <a:lnTo>
                    <a:pt x="309054" y="0"/>
                  </a:lnTo>
                  <a:lnTo>
                    <a:pt x="3969701"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A5930F17-F025-440C-AE16-8AAAFA02EBA6}"/>
              </a:ext>
            </a:extLst>
          </p:cNvPr>
          <p:cNvSpPr>
            <a:spLocks noGrp="1"/>
          </p:cNvSpPr>
          <p:nvPr>
            <p:ph idx="1"/>
          </p:nvPr>
        </p:nvSpPr>
        <p:spPr>
          <a:xfrm>
            <a:off x="6559826" y="1488696"/>
            <a:ext cx="4778006" cy="3528156"/>
          </a:xfrm>
        </p:spPr>
        <p:txBody>
          <a:bodyPr>
            <a:normAutofit/>
          </a:bodyPr>
          <a:lstStyle/>
          <a:p>
            <a:pPr marL="0" indent="0">
              <a:buNone/>
            </a:pPr>
            <a:endParaRPr lang="en-IN" sz="2000" dirty="0">
              <a:solidFill>
                <a:schemeClr val="bg1"/>
              </a:solidFill>
            </a:endParaRPr>
          </a:p>
          <a:p>
            <a:pPr marL="0" indent="0">
              <a:buNone/>
            </a:pPr>
            <a:endParaRPr lang="en-IN" sz="2000" dirty="0">
              <a:solidFill>
                <a:schemeClr val="bg1"/>
              </a:solidFill>
            </a:endParaRPr>
          </a:p>
          <a:p>
            <a:pPr marL="0" indent="0">
              <a:buNone/>
            </a:pPr>
            <a:endParaRPr lang="en-IN" sz="2000" dirty="0">
              <a:solidFill>
                <a:schemeClr val="bg1"/>
              </a:solidFill>
            </a:endParaRPr>
          </a:p>
          <a:p>
            <a:pPr marL="0" indent="0" algn="ctr">
              <a:buNone/>
            </a:pPr>
            <a:r>
              <a:rPr lang="en-IN" sz="3600" b="1" spc="50" dirty="0">
                <a:ln w="0"/>
                <a:solidFill>
                  <a:schemeClr val="bg2"/>
                </a:solidFill>
                <a:effectLst>
                  <a:innerShdw blurRad="63500" dist="50800" dir="13500000">
                    <a:srgbClr val="000000">
                      <a:alpha val="50000"/>
                    </a:srgbClr>
                  </a:innerShdw>
                </a:effectLst>
              </a:rPr>
              <a:t> Insights and Recommendation</a:t>
            </a:r>
          </a:p>
        </p:txBody>
      </p:sp>
    </p:spTree>
    <p:extLst>
      <p:ext uri="{BB962C8B-B14F-4D97-AF65-F5344CB8AC3E}">
        <p14:creationId xmlns:p14="http://schemas.microsoft.com/office/powerpoint/2010/main" val="3880453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D25EA3-F4CD-4EE4-83C4-6901B2C2038D}"/>
              </a:ext>
            </a:extLst>
          </p:cNvPr>
          <p:cNvSpPr>
            <a:spLocks noGrp="1"/>
          </p:cNvSpPr>
          <p:nvPr>
            <p:ph idx="1"/>
          </p:nvPr>
        </p:nvSpPr>
        <p:spPr>
          <a:xfrm>
            <a:off x="838200" y="1600200"/>
            <a:ext cx="10515600" cy="4576763"/>
          </a:xfrm>
        </p:spPr>
        <p:txBody>
          <a:bodyPr/>
          <a:lstStyle/>
          <a:p>
            <a:pPr marL="0" indent="0" algn="just">
              <a:buNone/>
            </a:pPr>
            <a:r>
              <a:rPr lang="en-IN" dirty="0"/>
              <a:t>The analysis is conducted on two datasets regarding the students performance in two distinct subjects Mathematics and Portuguese language using Regression model to forecast the final grade of students. </a:t>
            </a:r>
          </a:p>
        </p:txBody>
      </p:sp>
      <p:sp>
        <p:nvSpPr>
          <p:cNvPr id="4" name="Title 1">
            <a:extLst>
              <a:ext uri="{FF2B5EF4-FFF2-40B4-BE49-F238E27FC236}">
                <a16:creationId xmlns:a16="http://schemas.microsoft.com/office/drawing/2014/main" id="{E7550BC6-EE9A-4278-8CC1-5AF71F85DE0D}"/>
              </a:ext>
            </a:extLst>
          </p:cNvPr>
          <p:cNvSpPr>
            <a:spLocks noGrp="1"/>
          </p:cNvSpPr>
          <p:nvPr>
            <p:ph type="title"/>
          </p:nvPr>
        </p:nvSpPr>
        <p:spPr>
          <a:xfrm>
            <a:off x="838200" y="365125"/>
            <a:ext cx="10515600" cy="1025525"/>
          </a:xfrm>
          <a:solidFill>
            <a:schemeClr val="bg1">
              <a:lumMod val="95000"/>
            </a:schemeClr>
          </a:solidFill>
        </p:spPr>
        <p:txBody>
          <a:bodyPr>
            <a:normAutofit/>
          </a:bodyPr>
          <a:lstStyle/>
          <a:p>
            <a:pPr algn="ctr"/>
            <a:r>
              <a:rPr lang="en-IN" sz="4000" dirty="0">
                <a:latin typeface="+mn-lt"/>
              </a:rPr>
              <a:t>Problem Statement</a:t>
            </a:r>
          </a:p>
        </p:txBody>
      </p:sp>
    </p:spTree>
    <p:extLst>
      <p:ext uri="{BB962C8B-B14F-4D97-AF65-F5344CB8AC3E}">
        <p14:creationId xmlns:p14="http://schemas.microsoft.com/office/powerpoint/2010/main" val="1891121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CA9D70-1975-4F18-BA46-E7ACB9BE0E40}"/>
              </a:ext>
            </a:extLst>
          </p:cNvPr>
          <p:cNvSpPr>
            <a:spLocks noGrp="1"/>
          </p:cNvSpPr>
          <p:nvPr>
            <p:ph idx="1"/>
          </p:nvPr>
        </p:nvSpPr>
        <p:spPr>
          <a:xfrm>
            <a:off x="838200" y="1609725"/>
            <a:ext cx="10515600" cy="4567238"/>
          </a:xfrm>
        </p:spPr>
        <p:txBody>
          <a:bodyPr>
            <a:normAutofit lnSpcReduction="10000"/>
          </a:bodyPr>
          <a:lstStyle/>
          <a:p>
            <a:pPr algn="just"/>
            <a:r>
              <a:rPr lang="en-IN" sz="2400" dirty="0"/>
              <a:t>All the features in the dataset are some or the other way useful to predict the final grade because as human all the social and demographical features has impact on our performance </a:t>
            </a:r>
          </a:p>
          <a:p>
            <a:pPr marL="0" indent="0" algn="just">
              <a:buNone/>
            </a:pPr>
            <a:endParaRPr lang="en-IN" sz="2400" dirty="0"/>
          </a:p>
          <a:p>
            <a:pPr algn="just"/>
            <a:r>
              <a:rPr lang="en-IN" sz="2400" dirty="0"/>
              <a:t>From our exploratory data analysis, it can be said that school, student location, their mother and father education, involvement in romantic relationship and their future plans make difference in their final grades. Also, it is not limited to these features there are other features also but for the sake of simplicity we have conducted analysis for only this features.</a:t>
            </a:r>
          </a:p>
          <a:p>
            <a:pPr marL="0" indent="0" algn="just">
              <a:buNone/>
            </a:pPr>
            <a:endParaRPr lang="en-IN" sz="2400" dirty="0"/>
          </a:p>
          <a:p>
            <a:pPr algn="just"/>
            <a:r>
              <a:rPr lang="en-IN" sz="2400" dirty="0"/>
              <a:t>If we see the figure 2- prediction on new dataset of model testing, </a:t>
            </a:r>
            <a:r>
              <a:rPr lang="en-IN" sz="2400" b="1" dirty="0"/>
              <a:t>the difference in actual and predicted is very low</a:t>
            </a:r>
            <a:r>
              <a:rPr lang="en-IN" sz="2400" dirty="0"/>
              <a:t>. So, our model is giving the good result and can be used in real time for the analysis of the student grades</a:t>
            </a:r>
          </a:p>
          <a:p>
            <a:pPr algn="just"/>
            <a:endParaRPr lang="en-IN" sz="2400" dirty="0"/>
          </a:p>
          <a:p>
            <a:pPr marL="0" indent="0">
              <a:buNone/>
            </a:pPr>
            <a:endParaRPr lang="en-IN" sz="2400" dirty="0"/>
          </a:p>
        </p:txBody>
      </p:sp>
      <p:sp>
        <p:nvSpPr>
          <p:cNvPr id="4" name="Title 1">
            <a:extLst>
              <a:ext uri="{FF2B5EF4-FFF2-40B4-BE49-F238E27FC236}">
                <a16:creationId xmlns:a16="http://schemas.microsoft.com/office/drawing/2014/main" id="{8F05EC4E-9B93-49E4-9AF2-F215484DE960}"/>
              </a:ext>
            </a:extLst>
          </p:cNvPr>
          <p:cNvSpPr>
            <a:spLocks noGrp="1"/>
          </p:cNvSpPr>
          <p:nvPr>
            <p:ph type="title"/>
          </p:nvPr>
        </p:nvSpPr>
        <p:spPr>
          <a:xfrm>
            <a:off x="838200" y="365125"/>
            <a:ext cx="10515600" cy="1025525"/>
          </a:xfrm>
          <a:solidFill>
            <a:schemeClr val="bg1">
              <a:lumMod val="95000"/>
            </a:schemeClr>
          </a:solidFill>
        </p:spPr>
        <p:txBody>
          <a:bodyPr>
            <a:normAutofit/>
          </a:bodyPr>
          <a:lstStyle/>
          <a:p>
            <a:pPr algn="ctr"/>
            <a:r>
              <a:rPr lang="en-IN" sz="4000" dirty="0">
                <a:latin typeface="+mn-lt"/>
              </a:rPr>
              <a:t>Insights</a:t>
            </a:r>
          </a:p>
        </p:txBody>
      </p:sp>
    </p:spTree>
    <p:extLst>
      <p:ext uri="{BB962C8B-B14F-4D97-AF65-F5344CB8AC3E}">
        <p14:creationId xmlns:p14="http://schemas.microsoft.com/office/powerpoint/2010/main" val="3871782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CA9D70-1975-4F18-BA46-E7ACB9BE0E40}"/>
              </a:ext>
            </a:extLst>
          </p:cNvPr>
          <p:cNvSpPr>
            <a:spLocks noGrp="1"/>
          </p:cNvSpPr>
          <p:nvPr>
            <p:ph idx="1"/>
          </p:nvPr>
        </p:nvSpPr>
        <p:spPr>
          <a:xfrm>
            <a:off x="838200" y="1609725"/>
            <a:ext cx="10515600" cy="4567238"/>
          </a:xfrm>
        </p:spPr>
        <p:txBody>
          <a:bodyPr>
            <a:normAutofit/>
          </a:bodyPr>
          <a:lstStyle/>
          <a:p>
            <a:pPr algn="just"/>
            <a:r>
              <a:rPr lang="en-IN" sz="2400" dirty="0"/>
              <a:t>The new dataset should be used for prediction of the model otherwise for some values like 0 , we will get large number which is error in the algorithm</a:t>
            </a:r>
          </a:p>
          <a:p>
            <a:pPr marL="0" indent="0" algn="just">
              <a:buNone/>
            </a:pPr>
            <a:endParaRPr lang="en-IN" sz="2400" dirty="0"/>
          </a:p>
          <a:p>
            <a:pPr algn="just"/>
            <a:r>
              <a:rPr lang="en-IN" sz="2400" dirty="0"/>
              <a:t>I would recommend to use the model built in development stage 4 for new dataset because using all the features is also giving the same result like G1 and G2 variables. So, I think it is good to reduce the complexity and use the simpler model rather than complex model with lots of features</a:t>
            </a:r>
          </a:p>
        </p:txBody>
      </p:sp>
      <p:sp>
        <p:nvSpPr>
          <p:cNvPr id="4" name="Title 1">
            <a:extLst>
              <a:ext uri="{FF2B5EF4-FFF2-40B4-BE49-F238E27FC236}">
                <a16:creationId xmlns:a16="http://schemas.microsoft.com/office/drawing/2014/main" id="{8F05EC4E-9B93-49E4-9AF2-F215484DE960}"/>
              </a:ext>
            </a:extLst>
          </p:cNvPr>
          <p:cNvSpPr>
            <a:spLocks noGrp="1"/>
          </p:cNvSpPr>
          <p:nvPr>
            <p:ph type="title"/>
          </p:nvPr>
        </p:nvSpPr>
        <p:spPr>
          <a:xfrm>
            <a:off x="838200" y="365125"/>
            <a:ext cx="10515600" cy="1025525"/>
          </a:xfrm>
          <a:solidFill>
            <a:schemeClr val="bg1">
              <a:lumMod val="95000"/>
            </a:schemeClr>
          </a:solidFill>
        </p:spPr>
        <p:txBody>
          <a:bodyPr>
            <a:normAutofit/>
          </a:bodyPr>
          <a:lstStyle/>
          <a:p>
            <a:pPr algn="ctr"/>
            <a:r>
              <a:rPr lang="en-IN" sz="4000" dirty="0">
                <a:latin typeface="+mn-lt"/>
              </a:rPr>
              <a:t>Recommendation</a:t>
            </a:r>
          </a:p>
        </p:txBody>
      </p:sp>
    </p:spTree>
    <p:extLst>
      <p:ext uri="{BB962C8B-B14F-4D97-AF65-F5344CB8AC3E}">
        <p14:creationId xmlns:p14="http://schemas.microsoft.com/office/powerpoint/2010/main" val="4059562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4F0D86-F140-4764-9F15-0248F764381F}"/>
              </a:ext>
            </a:extLst>
          </p:cNvPr>
          <p:cNvSpPr>
            <a:spLocks noGrp="1"/>
          </p:cNvSpPr>
          <p:nvPr>
            <p:ph idx="1"/>
          </p:nvPr>
        </p:nvSpPr>
        <p:spPr>
          <a:xfrm>
            <a:off x="838200" y="1628775"/>
            <a:ext cx="10515600" cy="4548188"/>
          </a:xfrm>
        </p:spPr>
        <p:txBody>
          <a:bodyPr>
            <a:normAutofit fontScale="92500"/>
          </a:bodyPr>
          <a:lstStyle/>
          <a:p>
            <a:pPr marL="0" indent="0" algn="just">
              <a:buNone/>
            </a:pPr>
            <a:r>
              <a:rPr lang="en-IN" dirty="0"/>
              <a:t>The following analysis is conducted on datasets to predict the final grade:</a:t>
            </a:r>
          </a:p>
          <a:p>
            <a:pPr marL="514350" indent="-514350" algn="just">
              <a:buFont typeface="Arial" panose="020B0604020202020204" pitchFamily="34" charset="0"/>
              <a:buAutoNum type="arabicParenR"/>
            </a:pPr>
            <a:r>
              <a:rPr lang="en-IN" b="1" dirty="0"/>
              <a:t>Exploratory Data Analysis – </a:t>
            </a:r>
            <a:r>
              <a:rPr lang="en-IN" sz="2600" dirty="0"/>
              <a:t>Sweet viz report  and various graphs like column chart, area chart, boxplot, swarm plot are used to analyse the dataset</a:t>
            </a:r>
          </a:p>
          <a:p>
            <a:pPr marL="514350" indent="-514350" algn="just">
              <a:buFont typeface="Arial" panose="020B0604020202020204" pitchFamily="34" charset="0"/>
              <a:buAutoNum type="arabicParenR"/>
            </a:pPr>
            <a:r>
              <a:rPr lang="en-IN" b="1" dirty="0"/>
              <a:t>Data Preparation: </a:t>
            </a:r>
            <a:r>
              <a:rPr lang="en-IN" sz="2600" dirty="0"/>
              <a:t>Feature Engineering is done to fix the missing, duplicate values if any and preparing the dataset such that it is input able to the model</a:t>
            </a:r>
          </a:p>
          <a:p>
            <a:pPr marL="514350" indent="-514350" algn="just">
              <a:buFont typeface="Arial" panose="020B0604020202020204" pitchFamily="34" charset="0"/>
              <a:buAutoNum type="arabicParenR"/>
            </a:pPr>
            <a:r>
              <a:rPr lang="en-IN" b="1" dirty="0"/>
              <a:t>Model Building and Testing: </a:t>
            </a:r>
            <a:r>
              <a:rPr lang="en-IN" sz="2600" dirty="0"/>
              <a:t>Model is built to predict the final grade of the student and after that testing is done to compare actual and predicted values</a:t>
            </a:r>
            <a:endParaRPr lang="en-IN" sz="2600" b="1" dirty="0"/>
          </a:p>
          <a:p>
            <a:pPr marL="514350" indent="-514350" algn="just">
              <a:buAutoNum type="arabicParenR"/>
            </a:pPr>
            <a:r>
              <a:rPr lang="en-IN" b="1" dirty="0"/>
              <a:t>Insights and Recommendation:</a:t>
            </a:r>
            <a:r>
              <a:rPr lang="en-IN" dirty="0"/>
              <a:t> </a:t>
            </a:r>
            <a:r>
              <a:rPr lang="en-IN" sz="2600" dirty="0"/>
              <a:t>It is provided after all the analysis, deployment and testing</a:t>
            </a:r>
            <a:endParaRPr lang="en-IN" dirty="0"/>
          </a:p>
          <a:p>
            <a:pPr marL="0" indent="0" algn="just">
              <a:buNone/>
            </a:pPr>
            <a:endParaRPr lang="en-IN" dirty="0"/>
          </a:p>
          <a:p>
            <a:pPr marL="0" indent="0">
              <a:buNone/>
            </a:pPr>
            <a:endParaRPr lang="en-IN" dirty="0"/>
          </a:p>
        </p:txBody>
      </p:sp>
      <p:sp>
        <p:nvSpPr>
          <p:cNvPr id="5" name="Title 1">
            <a:extLst>
              <a:ext uri="{FF2B5EF4-FFF2-40B4-BE49-F238E27FC236}">
                <a16:creationId xmlns:a16="http://schemas.microsoft.com/office/drawing/2014/main" id="{57485E27-3B62-4F80-9E23-3FF6ED768D61}"/>
              </a:ext>
            </a:extLst>
          </p:cNvPr>
          <p:cNvSpPr>
            <a:spLocks noGrp="1"/>
          </p:cNvSpPr>
          <p:nvPr>
            <p:ph type="title"/>
          </p:nvPr>
        </p:nvSpPr>
        <p:spPr>
          <a:xfrm>
            <a:off x="838200" y="365125"/>
            <a:ext cx="10515600" cy="1025525"/>
          </a:xfrm>
          <a:solidFill>
            <a:schemeClr val="bg1">
              <a:lumMod val="95000"/>
            </a:schemeClr>
          </a:solidFill>
        </p:spPr>
        <p:txBody>
          <a:bodyPr>
            <a:normAutofit/>
          </a:bodyPr>
          <a:lstStyle/>
          <a:p>
            <a:pPr algn="ctr"/>
            <a:r>
              <a:rPr lang="en-IN" sz="4000" dirty="0">
                <a:latin typeface="+mn-lt"/>
              </a:rPr>
              <a:t>Description of Analysis</a:t>
            </a:r>
          </a:p>
        </p:txBody>
      </p:sp>
    </p:spTree>
    <p:extLst>
      <p:ext uri="{BB962C8B-B14F-4D97-AF65-F5344CB8AC3E}">
        <p14:creationId xmlns:p14="http://schemas.microsoft.com/office/powerpoint/2010/main" val="2690706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6FD3B99-32DA-4048-B3C2-EC01E6D0F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C74482E-2E7A-40CD-99C9-7892C8AF9E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415165" cy="6858000"/>
          </a:xfrm>
          <a:custGeom>
            <a:avLst/>
            <a:gdLst>
              <a:gd name="connsiteX0" fmla="*/ 0 w 9415165"/>
              <a:gd name="connsiteY0" fmla="*/ 5940102 h 6858000"/>
              <a:gd name="connsiteX1" fmla="*/ 201903 w 9415165"/>
              <a:gd name="connsiteY1" fmla="*/ 5940608 h 6858000"/>
              <a:gd name="connsiteX2" fmla="*/ 1461907 w 9415165"/>
              <a:gd name="connsiteY2" fmla="*/ 5943766 h 6858000"/>
              <a:gd name="connsiteX3" fmla="*/ 1951874 w 9415165"/>
              <a:gd name="connsiteY3" fmla="*/ 6220822 h 6858000"/>
              <a:gd name="connsiteX4" fmla="*/ 2282833 w 9415165"/>
              <a:gd name="connsiteY4" fmla="*/ 6794059 h 6858000"/>
              <a:gd name="connsiteX5" fmla="*/ 2319750 w 9415165"/>
              <a:gd name="connsiteY5" fmla="*/ 6858000 h 6858000"/>
              <a:gd name="connsiteX6" fmla="*/ 0 w 9415165"/>
              <a:gd name="connsiteY6" fmla="*/ 6858000 h 6858000"/>
              <a:gd name="connsiteX7" fmla="*/ 751947 w 9415165"/>
              <a:gd name="connsiteY7" fmla="*/ 3830686 h 6858000"/>
              <a:gd name="connsiteX8" fmla="*/ 1719258 w 9415165"/>
              <a:gd name="connsiteY8" fmla="*/ 3833112 h 6858000"/>
              <a:gd name="connsiteX9" fmla="*/ 1869462 w 9415165"/>
              <a:gd name="connsiteY9" fmla="*/ 3918046 h 6858000"/>
              <a:gd name="connsiteX10" fmla="*/ 2354170 w 9415165"/>
              <a:gd name="connsiteY10" fmla="*/ 4757586 h 6858000"/>
              <a:gd name="connsiteX11" fmla="*/ 2353672 w 9415165"/>
              <a:gd name="connsiteY11" fmla="*/ 4931947 h 6858000"/>
              <a:gd name="connsiteX12" fmla="*/ 1871068 w 9415165"/>
              <a:gd name="connsiteY12" fmla="*/ 5769061 h 6858000"/>
              <a:gd name="connsiteX13" fmla="*/ 1722931 w 9415165"/>
              <a:gd name="connsiteY13" fmla="*/ 5854589 h 6858000"/>
              <a:gd name="connsiteX14" fmla="*/ 756668 w 9415165"/>
              <a:gd name="connsiteY14" fmla="*/ 5853977 h 6858000"/>
              <a:gd name="connsiteX15" fmla="*/ 605416 w 9415165"/>
              <a:gd name="connsiteY15" fmla="*/ 5767228 h 6858000"/>
              <a:gd name="connsiteX16" fmla="*/ 120708 w 9415165"/>
              <a:gd name="connsiteY16" fmla="*/ 4927690 h 6858000"/>
              <a:gd name="connsiteX17" fmla="*/ 122255 w 9415165"/>
              <a:gd name="connsiteY17" fmla="*/ 4755141 h 6858000"/>
              <a:gd name="connsiteX18" fmla="*/ 603810 w 9415165"/>
              <a:gd name="connsiteY18" fmla="*/ 3916214 h 6858000"/>
              <a:gd name="connsiteX19" fmla="*/ 751947 w 9415165"/>
              <a:gd name="connsiteY19" fmla="*/ 3830686 h 6858000"/>
              <a:gd name="connsiteX20" fmla="*/ 2140871 w 9415165"/>
              <a:gd name="connsiteY20" fmla="*/ 3416093 h 6858000"/>
              <a:gd name="connsiteX21" fmla="*/ 2485012 w 9415165"/>
              <a:gd name="connsiteY21" fmla="*/ 3416957 h 6858000"/>
              <a:gd name="connsiteX22" fmla="*/ 2538451 w 9415165"/>
              <a:gd name="connsiteY22" fmla="*/ 3447174 h 6858000"/>
              <a:gd name="connsiteX23" fmla="*/ 2710898 w 9415165"/>
              <a:gd name="connsiteY23" fmla="*/ 3745860 h 6858000"/>
              <a:gd name="connsiteX24" fmla="*/ 2710720 w 9415165"/>
              <a:gd name="connsiteY24" fmla="*/ 3807893 h 6858000"/>
              <a:gd name="connsiteX25" fmla="*/ 2539024 w 9415165"/>
              <a:gd name="connsiteY25" fmla="*/ 4105714 h 6858000"/>
              <a:gd name="connsiteX26" fmla="*/ 2486319 w 9415165"/>
              <a:gd name="connsiteY26" fmla="*/ 4136144 h 6858000"/>
              <a:gd name="connsiteX27" fmla="*/ 2142549 w 9415165"/>
              <a:gd name="connsiteY27" fmla="*/ 4135926 h 6858000"/>
              <a:gd name="connsiteX28" fmla="*/ 2088738 w 9415165"/>
              <a:gd name="connsiteY28" fmla="*/ 4105063 h 6858000"/>
              <a:gd name="connsiteX29" fmla="*/ 1916292 w 9415165"/>
              <a:gd name="connsiteY29" fmla="*/ 3806378 h 6858000"/>
              <a:gd name="connsiteX30" fmla="*/ 1916843 w 9415165"/>
              <a:gd name="connsiteY30" fmla="*/ 3744990 h 6858000"/>
              <a:gd name="connsiteX31" fmla="*/ 2088166 w 9415165"/>
              <a:gd name="connsiteY31" fmla="*/ 3446523 h 6858000"/>
              <a:gd name="connsiteX32" fmla="*/ 2140871 w 9415165"/>
              <a:gd name="connsiteY32" fmla="*/ 3416093 h 6858000"/>
              <a:gd name="connsiteX33" fmla="*/ 2309207 w 9415165"/>
              <a:gd name="connsiteY33" fmla="*/ 2943824 h 6858000"/>
              <a:gd name="connsiteX34" fmla="*/ 2490927 w 9415165"/>
              <a:gd name="connsiteY34" fmla="*/ 2944279 h 6858000"/>
              <a:gd name="connsiteX35" fmla="*/ 2519144 w 9415165"/>
              <a:gd name="connsiteY35" fmla="*/ 2960236 h 6858000"/>
              <a:gd name="connsiteX36" fmla="*/ 2610202 w 9415165"/>
              <a:gd name="connsiteY36" fmla="*/ 3117952 h 6858000"/>
              <a:gd name="connsiteX37" fmla="*/ 2610107 w 9415165"/>
              <a:gd name="connsiteY37" fmla="*/ 3150708 h 6858000"/>
              <a:gd name="connsiteX38" fmla="*/ 2519446 w 9415165"/>
              <a:gd name="connsiteY38" fmla="*/ 3307968 h 6858000"/>
              <a:gd name="connsiteX39" fmla="*/ 2491617 w 9415165"/>
              <a:gd name="connsiteY39" fmla="*/ 3324035 h 6858000"/>
              <a:gd name="connsiteX40" fmla="*/ 2310094 w 9415165"/>
              <a:gd name="connsiteY40" fmla="*/ 3323920 h 6858000"/>
              <a:gd name="connsiteX41" fmla="*/ 2281679 w 9415165"/>
              <a:gd name="connsiteY41" fmla="*/ 3307623 h 6858000"/>
              <a:gd name="connsiteX42" fmla="*/ 2190623 w 9415165"/>
              <a:gd name="connsiteY42" fmla="*/ 3149908 h 6858000"/>
              <a:gd name="connsiteX43" fmla="*/ 2190913 w 9415165"/>
              <a:gd name="connsiteY43" fmla="*/ 3117492 h 6858000"/>
              <a:gd name="connsiteX44" fmla="*/ 2281378 w 9415165"/>
              <a:gd name="connsiteY44" fmla="*/ 2959891 h 6858000"/>
              <a:gd name="connsiteX45" fmla="*/ 2309207 w 9415165"/>
              <a:gd name="connsiteY45" fmla="*/ 2943824 h 6858000"/>
              <a:gd name="connsiteX46" fmla="*/ 4112874 w 9415165"/>
              <a:gd name="connsiteY46" fmla="*/ 2635904 h 6858000"/>
              <a:gd name="connsiteX47" fmla="*/ 7268230 w 9415165"/>
              <a:gd name="connsiteY47" fmla="*/ 2643815 h 6858000"/>
              <a:gd name="connsiteX48" fmla="*/ 7758196 w 9415165"/>
              <a:gd name="connsiteY48" fmla="*/ 2920870 h 6858000"/>
              <a:gd name="connsiteX49" fmla="*/ 9339309 w 9415165"/>
              <a:gd name="connsiteY49" fmla="*/ 5659439 h 6858000"/>
              <a:gd name="connsiteX50" fmla="*/ 9337678 w 9415165"/>
              <a:gd name="connsiteY50" fmla="*/ 6228205 h 6858000"/>
              <a:gd name="connsiteX51" fmla="*/ 9008157 w 9415165"/>
              <a:gd name="connsiteY51" fmla="*/ 6799787 h 6858000"/>
              <a:gd name="connsiteX52" fmla="*/ 8974598 w 9415165"/>
              <a:gd name="connsiteY52" fmla="*/ 6858000 h 6858000"/>
              <a:gd name="connsiteX53" fmla="*/ 2425403 w 9415165"/>
              <a:gd name="connsiteY53" fmla="*/ 6858000 h 6858000"/>
              <a:gd name="connsiteX54" fmla="*/ 2332089 w 9415165"/>
              <a:gd name="connsiteY54" fmla="*/ 6696379 h 6858000"/>
              <a:gd name="connsiteX55" fmla="*/ 2053773 w 9415165"/>
              <a:gd name="connsiteY55" fmla="*/ 6214321 h 6858000"/>
              <a:gd name="connsiteX56" fmla="*/ 2058819 w 9415165"/>
              <a:gd name="connsiteY56" fmla="*/ 5651469 h 6858000"/>
              <a:gd name="connsiteX57" fmla="*/ 3629647 w 9415165"/>
              <a:gd name="connsiteY57" fmla="*/ 2914896 h 6858000"/>
              <a:gd name="connsiteX58" fmla="*/ 4112874 w 9415165"/>
              <a:gd name="connsiteY58" fmla="*/ 2635904 h 6858000"/>
              <a:gd name="connsiteX59" fmla="*/ 688133 w 9415165"/>
              <a:gd name="connsiteY59" fmla="*/ 2474638 h 6858000"/>
              <a:gd name="connsiteX60" fmla="*/ 1287544 w 9415165"/>
              <a:gd name="connsiteY60" fmla="*/ 2476142 h 6858000"/>
              <a:gd name="connsiteX61" fmla="*/ 1380621 w 9415165"/>
              <a:gd name="connsiteY61" fmla="*/ 2528772 h 6858000"/>
              <a:gd name="connsiteX62" fmla="*/ 1680979 w 9415165"/>
              <a:gd name="connsiteY62" fmla="*/ 3049008 h 6858000"/>
              <a:gd name="connsiteX63" fmla="*/ 1680670 w 9415165"/>
              <a:gd name="connsiteY63" fmla="*/ 3157054 h 6858000"/>
              <a:gd name="connsiteX64" fmla="*/ 1381617 w 9415165"/>
              <a:gd name="connsiteY64" fmla="*/ 3675787 h 6858000"/>
              <a:gd name="connsiteX65" fmla="*/ 1289821 w 9415165"/>
              <a:gd name="connsiteY65" fmla="*/ 3728785 h 6858000"/>
              <a:gd name="connsiteX66" fmla="*/ 691058 w 9415165"/>
              <a:gd name="connsiteY66" fmla="*/ 3728407 h 6858000"/>
              <a:gd name="connsiteX67" fmla="*/ 597332 w 9415165"/>
              <a:gd name="connsiteY67" fmla="*/ 3674651 h 6858000"/>
              <a:gd name="connsiteX68" fmla="*/ 296974 w 9415165"/>
              <a:gd name="connsiteY68" fmla="*/ 3154416 h 6858000"/>
              <a:gd name="connsiteX69" fmla="*/ 297933 w 9415165"/>
              <a:gd name="connsiteY69" fmla="*/ 3047494 h 6858000"/>
              <a:gd name="connsiteX70" fmla="*/ 596337 w 9415165"/>
              <a:gd name="connsiteY70" fmla="*/ 2527637 h 6858000"/>
              <a:gd name="connsiteX71" fmla="*/ 688133 w 9415165"/>
              <a:gd name="connsiteY71" fmla="*/ 2474638 h 6858000"/>
              <a:gd name="connsiteX72" fmla="*/ 2732571 w 9415165"/>
              <a:gd name="connsiteY72" fmla="*/ 2020011 h 6858000"/>
              <a:gd name="connsiteX73" fmla="*/ 3236024 w 9415165"/>
              <a:gd name="connsiteY73" fmla="*/ 2021272 h 6858000"/>
              <a:gd name="connsiteX74" fmla="*/ 3314200 w 9415165"/>
              <a:gd name="connsiteY74" fmla="*/ 2065479 h 6858000"/>
              <a:gd name="connsiteX75" fmla="*/ 3566473 w 9415165"/>
              <a:gd name="connsiteY75" fmla="*/ 2502430 h 6858000"/>
              <a:gd name="connsiteX76" fmla="*/ 3566214 w 9415165"/>
              <a:gd name="connsiteY76" fmla="*/ 2593179 h 6858000"/>
              <a:gd name="connsiteX77" fmla="*/ 3315036 w 9415165"/>
              <a:gd name="connsiteY77" fmla="*/ 3028868 h 6858000"/>
              <a:gd name="connsiteX78" fmla="*/ 3237935 w 9415165"/>
              <a:gd name="connsiteY78" fmla="*/ 3073382 h 6858000"/>
              <a:gd name="connsiteX79" fmla="*/ 2735028 w 9415165"/>
              <a:gd name="connsiteY79" fmla="*/ 3073064 h 6858000"/>
              <a:gd name="connsiteX80" fmla="*/ 2656307 w 9415165"/>
              <a:gd name="connsiteY80" fmla="*/ 3027915 h 6858000"/>
              <a:gd name="connsiteX81" fmla="*/ 2404033 w 9415165"/>
              <a:gd name="connsiteY81" fmla="*/ 2590963 h 6858000"/>
              <a:gd name="connsiteX82" fmla="*/ 2404839 w 9415165"/>
              <a:gd name="connsiteY82" fmla="*/ 2501157 h 6858000"/>
              <a:gd name="connsiteX83" fmla="*/ 2655471 w 9415165"/>
              <a:gd name="connsiteY83" fmla="*/ 2064525 h 6858000"/>
              <a:gd name="connsiteX84" fmla="*/ 2732571 w 9415165"/>
              <a:gd name="connsiteY84" fmla="*/ 2020011 h 6858000"/>
              <a:gd name="connsiteX85" fmla="*/ 3662925 w 9415165"/>
              <a:gd name="connsiteY85" fmla="*/ 0 h 6858000"/>
              <a:gd name="connsiteX86" fmla="*/ 5336547 w 9415165"/>
              <a:gd name="connsiteY86" fmla="*/ 0 h 6858000"/>
              <a:gd name="connsiteX87" fmla="*/ 5342959 w 9415165"/>
              <a:gd name="connsiteY87" fmla="*/ 11106 h 6858000"/>
              <a:gd name="connsiteX88" fmla="*/ 5970700 w 9415165"/>
              <a:gd name="connsiteY88" fmla="*/ 1098387 h 6858000"/>
              <a:gd name="connsiteX89" fmla="*/ 5970044 w 9415165"/>
              <a:gd name="connsiteY89" fmla="*/ 1327785 h 6858000"/>
              <a:gd name="connsiteX90" fmla="*/ 5335110 w 9415165"/>
              <a:gd name="connsiteY90" fmla="*/ 2429135 h 6858000"/>
              <a:gd name="connsiteX91" fmla="*/ 5140211 w 9415165"/>
              <a:gd name="connsiteY91" fmla="*/ 2541659 h 6858000"/>
              <a:gd name="connsiteX92" fmla="*/ 3868947 w 9415165"/>
              <a:gd name="connsiteY92" fmla="*/ 2540855 h 6858000"/>
              <a:gd name="connsiteX93" fmla="*/ 3669952 w 9415165"/>
              <a:gd name="connsiteY93" fmla="*/ 2426726 h 6858000"/>
              <a:gd name="connsiteX94" fmla="*/ 3032246 w 9415165"/>
              <a:gd name="connsiteY94" fmla="*/ 1322186 h 6858000"/>
              <a:gd name="connsiteX95" fmla="*/ 3034282 w 9415165"/>
              <a:gd name="connsiteY95" fmla="*/ 1095172 h 6858000"/>
              <a:gd name="connsiteX96" fmla="*/ 3556318 w 9415165"/>
              <a:gd name="connsiteY96" fmla="*/ 1857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9415165" h="6858000">
                <a:moveTo>
                  <a:pt x="0" y="5940102"/>
                </a:moveTo>
                <a:lnTo>
                  <a:pt x="201903" y="5940608"/>
                </a:lnTo>
                <a:cubicBezTo>
                  <a:pt x="552894" y="5941488"/>
                  <a:pt x="968883" y="5942531"/>
                  <a:pt x="1461907" y="5943766"/>
                </a:cubicBezTo>
                <a:cubicBezTo>
                  <a:pt x="1662934" y="5938113"/>
                  <a:pt x="1852841" y="6049291"/>
                  <a:pt x="1951874" y="6220822"/>
                </a:cubicBezTo>
                <a:cubicBezTo>
                  <a:pt x="1951874" y="6220822"/>
                  <a:pt x="1951874" y="6220822"/>
                  <a:pt x="2282833" y="6794059"/>
                </a:cubicBezTo>
                <a:lnTo>
                  <a:pt x="2319750" y="6858000"/>
                </a:lnTo>
                <a:lnTo>
                  <a:pt x="0" y="6858000"/>
                </a:lnTo>
                <a:close/>
                <a:moveTo>
                  <a:pt x="751947" y="3830686"/>
                </a:moveTo>
                <a:cubicBezTo>
                  <a:pt x="751947" y="3830686"/>
                  <a:pt x="751947" y="3830686"/>
                  <a:pt x="1719258" y="3833112"/>
                </a:cubicBezTo>
                <a:cubicBezTo>
                  <a:pt x="1780885" y="3831380"/>
                  <a:pt x="1839102" y="3865462"/>
                  <a:pt x="1869462" y="3918046"/>
                </a:cubicBezTo>
                <a:cubicBezTo>
                  <a:pt x="1869462" y="3918046"/>
                  <a:pt x="1869462" y="3918046"/>
                  <a:pt x="2354170" y="4757586"/>
                </a:cubicBezTo>
                <a:cubicBezTo>
                  <a:pt x="2385577" y="4811983"/>
                  <a:pt x="2384937" y="4877630"/>
                  <a:pt x="2353672" y="4931947"/>
                </a:cubicBezTo>
                <a:cubicBezTo>
                  <a:pt x="2353672" y="4931947"/>
                  <a:pt x="2353672" y="4931947"/>
                  <a:pt x="1871068" y="5769061"/>
                </a:cubicBezTo>
                <a:cubicBezTo>
                  <a:pt x="1841608" y="5822336"/>
                  <a:pt x="1783799" y="5855711"/>
                  <a:pt x="1722931" y="5854589"/>
                </a:cubicBezTo>
                <a:cubicBezTo>
                  <a:pt x="1722931" y="5854589"/>
                  <a:pt x="1722931" y="5854589"/>
                  <a:pt x="756668" y="5853977"/>
                </a:cubicBezTo>
                <a:cubicBezTo>
                  <a:pt x="693994" y="5853896"/>
                  <a:pt x="636823" y="5821628"/>
                  <a:pt x="605416" y="5767228"/>
                </a:cubicBezTo>
                <a:cubicBezTo>
                  <a:pt x="605416" y="5767228"/>
                  <a:pt x="605416" y="5767228"/>
                  <a:pt x="120708" y="4927690"/>
                </a:cubicBezTo>
                <a:cubicBezTo>
                  <a:pt x="90348" y="4875106"/>
                  <a:pt x="89942" y="4807646"/>
                  <a:pt x="122255" y="4755141"/>
                </a:cubicBezTo>
                <a:cubicBezTo>
                  <a:pt x="122255" y="4755141"/>
                  <a:pt x="122255" y="4755141"/>
                  <a:pt x="603810" y="3916214"/>
                </a:cubicBezTo>
                <a:cubicBezTo>
                  <a:pt x="633271" y="3862939"/>
                  <a:pt x="691080" y="3829563"/>
                  <a:pt x="751947" y="3830686"/>
                </a:cubicBezTo>
                <a:close/>
                <a:moveTo>
                  <a:pt x="2140871" y="3416093"/>
                </a:moveTo>
                <a:cubicBezTo>
                  <a:pt x="2140871" y="3416093"/>
                  <a:pt x="2140871" y="3416093"/>
                  <a:pt x="2485012" y="3416957"/>
                </a:cubicBezTo>
                <a:cubicBezTo>
                  <a:pt x="2506938" y="3416340"/>
                  <a:pt x="2527650" y="3428466"/>
                  <a:pt x="2538451" y="3447174"/>
                </a:cubicBezTo>
                <a:cubicBezTo>
                  <a:pt x="2538451" y="3447174"/>
                  <a:pt x="2538451" y="3447174"/>
                  <a:pt x="2710898" y="3745860"/>
                </a:cubicBezTo>
                <a:cubicBezTo>
                  <a:pt x="2722072" y="3765213"/>
                  <a:pt x="2721844" y="3788568"/>
                  <a:pt x="2710720" y="3807893"/>
                </a:cubicBezTo>
                <a:cubicBezTo>
                  <a:pt x="2710720" y="3807893"/>
                  <a:pt x="2710720" y="3807893"/>
                  <a:pt x="2539024" y="4105714"/>
                </a:cubicBezTo>
                <a:cubicBezTo>
                  <a:pt x="2528542" y="4124669"/>
                  <a:pt x="2507974" y="4136543"/>
                  <a:pt x="2486319" y="4136144"/>
                </a:cubicBezTo>
                <a:cubicBezTo>
                  <a:pt x="2486319" y="4136144"/>
                  <a:pt x="2486319" y="4136144"/>
                  <a:pt x="2142549" y="4135926"/>
                </a:cubicBezTo>
                <a:cubicBezTo>
                  <a:pt x="2120252" y="4135898"/>
                  <a:pt x="2099911" y="4124417"/>
                  <a:pt x="2088738" y="4105063"/>
                </a:cubicBezTo>
                <a:cubicBezTo>
                  <a:pt x="2088738" y="4105063"/>
                  <a:pt x="2088738" y="4105063"/>
                  <a:pt x="1916292" y="3806378"/>
                </a:cubicBezTo>
                <a:cubicBezTo>
                  <a:pt x="1905490" y="3787669"/>
                  <a:pt x="1905346" y="3763670"/>
                  <a:pt x="1916843" y="3744990"/>
                </a:cubicBezTo>
                <a:cubicBezTo>
                  <a:pt x="1916843" y="3744990"/>
                  <a:pt x="1916843" y="3744990"/>
                  <a:pt x="2088166" y="3446523"/>
                </a:cubicBezTo>
                <a:cubicBezTo>
                  <a:pt x="2098648" y="3427568"/>
                  <a:pt x="2119216" y="3415695"/>
                  <a:pt x="2140871" y="3416093"/>
                </a:cubicBezTo>
                <a:close/>
                <a:moveTo>
                  <a:pt x="2309207" y="2943824"/>
                </a:moveTo>
                <a:cubicBezTo>
                  <a:pt x="2309207" y="2943824"/>
                  <a:pt x="2309207" y="2943824"/>
                  <a:pt x="2490927" y="2944279"/>
                </a:cubicBezTo>
                <a:cubicBezTo>
                  <a:pt x="2502505" y="2943955"/>
                  <a:pt x="2513441" y="2950357"/>
                  <a:pt x="2519144" y="2960236"/>
                </a:cubicBezTo>
                <a:cubicBezTo>
                  <a:pt x="2519144" y="2960236"/>
                  <a:pt x="2519144" y="2960236"/>
                  <a:pt x="2610202" y="3117952"/>
                </a:cubicBezTo>
                <a:cubicBezTo>
                  <a:pt x="2616102" y="3128172"/>
                  <a:pt x="2615982" y="3140504"/>
                  <a:pt x="2610107" y="3150708"/>
                </a:cubicBezTo>
                <a:cubicBezTo>
                  <a:pt x="2610107" y="3150708"/>
                  <a:pt x="2610107" y="3150708"/>
                  <a:pt x="2519446" y="3307968"/>
                </a:cubicBezTo>
                <a:cubicBezTo>
                  <a:pt x="2513912" y="3317976"/>
                  <a:pt x="2503051" y="3324246"/>
                  <a:pt x="2491617" y="3324035"/>
                </a:cubicBezTo>
                <a:cubicBezTo>
                  <a:pt x="2491617" y="3324035"/>
                  <a:pt x="2491617" y="3324035"/>
                  <a:pt x="2310094" y="3323920"/>
                </a:cubicBezTo>
                <a:cubicBezTo>
                  <a:pt x="2298321" y="3323905"/>
                  <a:pt x="2287579" y="3317843"/>
                  <a:pt x="2281679" y="3307623"/>
                </a:cubicBezTo>
                <a:cubicBezTo>
                  <a:pt x="2281679" y="3307623"/>
                  <a:pt x="2281679" y="3307623"/>
                  <a:pt x="2190623" y="3149908"/>
                </a:cubicBezTo>
                <a:cubicBezTo>
                  <a:pt x="2184919" y="3140029"/>
                  <a:pt x="2184843" y="3127357"/>
                  <a:pt x="2190913" y="3117492"/>
                </a:cubicBezTo>
                <a:cubicBezTo>
                  <a:pt x="2190913" y="3117492"/>
                  <a:pt x="2190913" y="3117492"/>
                  <a:pt x="2281378" y="2959891"/>
                </a:cubicBezTo>
                <a:cubicBezTo>
                  <a:pt x="2286913" y="2949884"/>
                  <a:pt x="2297773" y="2943613"/>
                  <a:pt x="2309207" y="2943824"/>
                </a:cubicBezTo>
                <a:close/>
                <a:moveTo>
                  <a:pt x="4112874" y="2635904"/>
                </a:moveTo>
                <a:cubicBezTo>
                  <a:pt x="4112874" y="2635904"/>
                  <a:pt x="4112874" y="2635904"/>
                  <a:pt x="7268230" y="2643815"/>
                </a:cubicBezTo>
                <a:cubicBezTo>
                  <a:pt x="7469258" y="2638162"/>
                  <a:pt x="7659163" y="2749340"/>
                  <a:pt x="7758196" y="2920870"/>
                </a:cubicBezTo>
                <a:cubicBezTo>
                  <a:pt x="7758196" y="2920870"/>
                  <a:pt x="7758196" y="2920870"/>
                  <a:pt x="9339309" y="5659439"/>
                </a:cubicBezTo>
                <a:cubicBezTo>
                  <a:pt x="9441758" y="5836884"/>
                  <a:pt x="9439672" y="6051021"/>
                  <a:pt x="9337678" y="6228205"/>
                </a:cubicBezTo>
                <a:cubicBezTo>
                  <a:pt x="9337678" y="6228205"/>
                  <a:pt x="9337678" y="6228205"/>
                  <a:pt x="9008157" y="6799787"/>
                </a:cubicBezTo>
                <a:lnTo>
                  <a:pt x="8974598" y="6858000"/>
                </a:lnTo>
                <a:lnTo>
                  <a:pt x="2425403" y="6858000"/>
                </a:lnTo>
                <a:lnTo>
                  <a:pt x="2332089" y="6696379"/>
                </a:lnTo>
                <a:cubicBezTo>
                  <a:pt x="2245236" y="6545945"/>
                  <a:pt x="2152593" y="6385482"/>
                  <a:pt x="2053773" y="6214321"/>
                </a:cubicBezTo>
                <a:cubicBezTo>
                  <a:pt x="1954740" y="6042790"/>
                  <a:pt x="1953410" y="5822737"/>
                  <a:pt x="2058819" y="5651469"/>
                </a:cubicBezTo>
                <a:cubicBezTo>
                  <a:pt x="2058819" y="5651469"/>
                  <a:pt x="2058819" y="5651469"/>
                  <a:pt x="3629647" y="2914896"/>
                </a:cubicBezTo>
                <a:cubicBezTo>
                  <a:pt x="3725749" y="2741114"/>
                  <a:pt x="3914325" y="2632240"/>
                  <a:pt x="4112874" y="2635904"/>
                </a:cubicBezTo>
                <a:close/>
                <a:moveTo>
                  <a:pt x="688133" y="2474638"/>
                </a:moveTo>
                <a:cubicBezTo>
                  <a:pt x="688133" y="2474638"/>
                  <a:pt x="688133" y="2474638"/>
                  <a:pt x="1287544" y="2476142"/>
                </a:cubicBezTo>
                <a:cubicBezTo>
                  <a:pt x="1325733" y="2475067"/>
                  <a:pt x="1361809" y="2496187"/>
                  <a:pt x="1380621" y="2528772"/>
                </a:cubicBezTo>
                <a:cubicBezTo>
                  <a:pt x="1380621" y="2528772"/>
                  <a:pt x="1380621" y="2528772"/>
                  <a:pt x="1680979" y="3049008"/>
                </a:cubicBezTo>
                <a:cubicBezTo>
                  <a:pt x="1700441" y="3082716"/>
                  <a:pt x="1700045" y="3123395"/>
                  <a:pt x="1680670" y="3157054"/>
                </a:cubicBezTo>
                <a:cubicBezTo>
                  <a:pt x="1680670" y="3157054"/>
                  <a:pt x="1680670" y="3157054"/>
                  <a:pt x="1381617" y="3675787"/>
                </a:cubicBezTo>
                <a:cubicBezTo>
                  <a:pt x="1363361" y="3708799"/>
                  <a:pt x="1327537" y="3729482"/>
                  <a:pt x="1289821" y="3728785"/>
                </a:cubicBezTo>
                <a:cubicBezTo>
                  <a:pt x="1289821" y="3728785"/>
                  <a:pt x="1289821" y="3728785"/>
                  <a:pt x="691058" y="3728407"/>
                </a:cubicBezTo>
                <a:cubicBezTo>
                  <a:pt x="652221" y="3728357"/>
                  <a:pt x="616793" y="3708360"/>
                  <a:pt x="597332" y="3674651"/>
                </a:cubicBezTo>
                <a:cubicBezTo>
                  <a:pt x="597332" y="3674651"/>
                  <a:pt x="597332" y="3674651"/>
                  <a:pt x="296974" y="3154416"/>
                </a:cubicBezTo>
                <a:cubicBezTo>
                  <a:pt x="278161" y="3121831"/>
                  <a:pt x="277908" y="3080029"/>
                  <a:pt x="297933" y="3047494"/>
                </a:cubicBezTo>
                <a:cubicBezTo>
                  <a:pt x="297933" y="3047494"/>
                  <a:pt x="297933" y="3047494"/>
                  <a:pt x="596337" y="2527637"/>
                </a:cubicBezTo>
                <a:cubicBezTo>
                  <a:pt x="614593" y="2494625"/>
                  <a:pt x="650416" y="2473943"/>
                  <a:pt x="688133" y="2474638"/>
                </a:cubicBezTo>
                <a:close/>
                <a:moveTo>
                  <a:pt x="2732571" y="2020011"/>
                </a:moveTo>
                <a:cubicBezTo>
                  <a:pt x="2732571" y="2020011"/>
                  <a:pt x="2732571" y="2020011"/>
                  <a:pt x="3236024" y="2021272"/>
                </a:cubicBezTo>
                <a:cubicBezTo>
                  <a:pt x="3268098" y="2020370"/>
                  <a:pt x="3298399" y="2038110"/>
                  <a:pt x="3314200" y="2065479"/>
                </a:cubicBezTo>
                <a:cubicBezTo>
                  <a:pt x="3314200" y="2065479"/>
                  <a:pt x="3314200" y="2065479"/>
                  <a:pt x="3566473" y="2502430"/>
                </a:cubicBezTo>
                <a:cubicBezTo>
                  <a:pt x="3582820" y="2530741"/>
                  <a:pt x="3582487" y="2564907"/>
                  <a:pt x="3566214" y="2593179"/>
                </a:cubicBezTo>
                <a:cubicBezTo>
                  <a:pt x="3566214" y="2593179"/>
                  <a:pt x="3566214" y="2593179"/>
                  <a:pt x="3315036" y="3028868"/>
                </a:cubicBezTo>
                <a:cubicBezTo>
                  <a:pt x="3299702" y="3056596"/>
                  <a:pt x="3269615" y="3073966"/>
                  <a:pt x="3237935" y="3073382"/>
                </a:cubicBezTo>
                <a:cubicBezTo>
                  <a:pt x="3237935" y="3073382"/>
                  <a:pt x="3237935" y="3073382"/>
                  <a:pt x="2735028" y="3073064"/>
                </a:cubicBezTo>
                <a:cubicBezTo>
                  <a:pt x="2702409" y="3073021"/>
                  <a:pt x="2672652" y="3056226"/>
                  <a:pt x="2656307" y="3027915"/>
                </a:cubicBezTo>
                <a:cubicBezTo>
                  <a:pt x="2656307" y="3027915"/>
                  <a:pt x="2656307" y="3027915"/>
                  <a:pt x="2404033" y="2590963"/>
                </a:cubicBezTo>
                <a:cubicBezTo>
                  <a:pt x="2388231" y="2563595"/>
                  <a:pt x="2388020" y="2528484"/>
                  <a:pt x="2404839" y="2501157"/>
                </a:cubicBezTo>
                <a:cubicBezTo>
                  <a:pt x="2404839" y="2501157"/>
                  <a:pt x="2404839" y="2501157"/>
                  <a:pt x="2655471" y="2064525"/>
                </a:cubicBezTo>
                <a:cubicBezTo>
                  <a:pt x="2670804" y="2036797"/>
                  <a:pt x="2700892" y="2019426"/>
                  <a:pt x="2732571" y="2020011"/>
                </a:cubicBezTo>
                <a:close/>
                <a:moveTo>
                  <a:pt x="3662925" y="0"/>
                </a:moveTo>
                <a:lnTo>
                  <a:pt x="5336547" y="0"/>
                </a:lnTo>
                <a:lnTo>
                  <a:pt x="5342959" y="11106"/>
                </a:lnTo>
                <a:cubicBezTo>
                  <a:pt x="5372852" y="62881"/>
                  <a:pt x="5492421" y="269982"/>
                  <a:pt x="5970700" y="1098387"/>
                </a:cubicBezTo>
                <a:cubicBezTo>
                  <a:pt x="6012021" y="1169956"/>
                  <a:pt x="6011183" y="1256322"/>
                  <a:pt x="5970044" y="1327785"/>
                </a:cubicBezTo>
                <a:cubicBezTo>
                  <a:pt x="5970044" y="1327785"/>
                  <a:pt x="5970044" y="1327785"/>
                  <a:pt x="5335110" y="2429135"/>
                </a:cubicBezTo>
                <a:cubicBezTo>
                  <a:pt x="5296350" y="2499226"/>
                  <a:pt x="5220291" y="2543137"/>
                  <a:pt x="5140211" y="2541659"/>
                </a:cubicBezTo>
                <a:cubicBezTo>
                  <a:pt x="5140211" y="2541659"/>
                  <a:pt x="5140211" y="2541659"/>
                  <a:pt x="3868947" y="2540855"/>
                </a:cubicBezTo>
                <a:cubicBezTo>
                  <a:pt x="3786490" y="2540750"/>
                  <a:pt x="3711273" y="2498294"/>
                  <a:pt x="3669952" y="2426726"/>
                </a:cubicBezTo>
                <a:cubicBezTo>
                  <a:pt x="3669952" y="2426726"/>
                  <a:pt x="3669952" y="2426726"/>
                  <a:pt x="3032246" y="1322186"/>
                </a:cubicBezTo>
                <a:cubicBezTo>
                  <a:pt x="2992303" y="1253003"/>
                  <a:pt x="2991768" y="1164250"/>
                  <a:pt x="3034282" y="1095172"/>
                </a:cubicBezTo>
                <a:cubicBezTo>
                  <a:pt x="3034282" y="1095172"/>
                  <a:pt x="3034282" y="1095172"/>
                  <a:pt x="3556318" y="185723"/>
                </a:cubicBez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FBB1362E-4699-426B-8D02-4F7CE6DA93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9039" y="1090549"/>
            <a:ext cx="5581001" cy="4278755"/>
            <a:chOff x="6169039" y="142050"/>
            <a:chExt cx="5581001" cy="4278755"/>
          </a:xfrm>
        </p:grpSpPr>
        <p:sp>
          <p:nvSpPr>
            <p:cNvPr id="13" name="Freeform: Shape 12">
              <a:extLst>
                <a:ext uri="{FF2B5EF4-FFF2-40B4-BE49-F238E27FC236}">
                  <a16:creationId xmlns:a16="http://schemas.microsoft.com/office/drawing/2014/main" id="{BEFB93E7-8C93-4FE1-953B-9F55FCCE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820162" y="-509073"/>
              <a:ext cx="4278755" cy="5581001"/>
            </a:xfrm>
            <a:custGeom>
              <a:avLst/>
              <a:gdLst>
                <a:gd name="connsiteX0" fmla="*/ 4278755 w 4278755"/>
                <a:gd name="connsiteY0" fmla="*/ 309054 h 5581001"/>
                <a:gd name="connsiteX1" fmla="*/ 4278755 w 4278755"/>
                <a:gd name="connsiteY1" fmla="*/ 1005863 h 5581001"/>
                <a:gd name="connsiteX2" fmla="*/ 4278755 w 4278755"/>
                <a:gd name="connsiteY2" fmla="*/ 4575137 h 5581001"/>
                <a:gd name="connsiteX3" fmla="*/ 4278755 w 4278755"/>
                <a:gd name="connsiteY3" fmla="*/ 5271947 h 5581001"/>
                <a:gd name="connsiteX4" fmla="*/ 3969701 w 4278755"/>
                <a:gd name="connsiteY4" fmla="*/ 5581001 h 5581001"/>
                <a:gd name="connsiteX5" fmla="*/ 309054 w 4278755"/>
                <a:gd name="connsiteY5" fmla="*/ 5581001 h 5581001"/>
                <a:gd name="connsiteX6" fmla="*/ 0 w 4278755"/>
                <a:gd name="connsiteY6" fmla="*/ 5271946 h 5581001"/>
                <a:gd name="connsiteX7" fmla="*/ 0 w 4278755"/>
                <a:gd name="connsiteY7" fmla="*/ 4575136 h 5581001"/>
                <a:gd name="connsiteX8" fmla="*/ 0 w 4278755"/>
                <a:gd name="connsiteY8" fmla="*/ 1005863 h 5581001"/>
                <a:gd name="connsiteX9" fmla="*/ 0 w 4278755"/>
                <a:gd name="connsiteY9" fmla="*/ 309054 h 5581001"/>
                <a:gd name="connsiteX10" fmla="*/ 309054 w 4278755"/>
                <a:gd name="connsiteY10" fmla="*/ 0 h 5581001"/>
                <a:gd name="connsiteX11" fmla="*/ 3969701 w 4278755"/>
                <a:gd name="connsiteY11" fmla="*/ 0 h 558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78755" h="5581001">
                  <a:moveTo>
                    <a:pt x="4278755" y="309054"/>
                  </a:moveTo>
                  <a:lnTo>
                    <a:pt x="4278755" y="1005863"/>
                  </a:lnTo>
                  <a:lnTo>
                    <a:pt x="4278755" y="4575137"/>
                  </a:lnTo>
                  <a:lnTo>
                    <a:pt x="4278755" y="5271947"/>
                  </a:lnTo>
                  <a:lnTo>
                    <a:pt x="3969701" y="5581001"/>
                  </a:lnTo>
                  <a:lnTo>
                    <a:pt x="309054" y="5581001"/>
                  </a:lnTo>
                  <a:lnTo>
                    <a:pt x="0" y="5271946"/>
                  </a:lnTo>
                  <a:lnTo>
                    <a:pt x="0" y="4575136"/>
                  </a:lnTo>
                  <a:lnTo>
                    <a:pt x="0" y="1005863"/>
                  </a:lnTo>
                  <a:lnTo>
                    <a:pt x="0" y="309054"/>
                  </a:lnTo>
                  <a:lnTo>
                    <a:pt x="309054" y="0"/>
                  </a:lnTo>
                  <a:lnTo>
                    <a:pt x="396970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B60422C-70D6-488F-8CE4-C3299AD795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902139" y="-425197"/>
              <a:ext cx="4114800" cy="5413248"/>
            </a:xfrm>
            <a:custGeom>
              <a:avLst/>
              <a:gdLst>
                <a:gd name="connsiteX0" fmla="*/ 4278755 w 4278755"/>
                <a:gd name="connsiteY0" fmla="*/ 309054 h 5581001"/>
                <a:gd name="connsiteX1" fmla="*/ 4278755 w 4278755"/>
                <a:gd name="connsiteY1" fmla="*/ 1005863 h 5581001"/>
                <a:gd name="connsiteX2" fmla="*/ 4278755 w 4278755"/>
                <a:gd name="connsiteY2" fmla="*/ 4575137 h 5581001"/>
                <a:gd name="connsiteX3" fmla="*/ 4278755 w 4278755"/>
                <a:gd name="connsiteY3" fmla="*/ 5271947 h 5581001"/>
                <a:gd name="connsiteX4" fmla="*/ 3969701 w 4278755"/>
                <a:gd name="connsiteY4" fmla="*/ 5581001 h 5581001"/>
                <a:gd name="connsiteX5" fmla="*/ 309054 w 4278755"/>
                <a:gd name="connsiteY5" fmla="*/ 5581001 h 5581001"/>
                <a:gd name="connsiteX6" fmla="*/ 0 w 4278755"/>
                <a:gd name="connsiteY6" fmla="*/ 5271946 h 5581001"/>
                <a:gd name="connsiteX7" fmla="*/ 0 w 4278755"/>
                <a:gd name="connsiteY7" fmla="*/ 4575136 h 5581001"/>
                <a:gd name="connsiteX8" fmla="*/ 0 w 4278755"/>
                <a:gd name="connsiteY8" fmla="*/ 1005863 h 5581001"/>
                <a:gd name="connsiteX9" fmla="*/ 0 w 4278755"/>
                <a:gd name="connsiteY9" fmla="*/ 309054 h 5581001"/>
                <a:gd name="connsiteX10" fmla="*/ 309054 w 4278755"/>
                <a:gd name="connsiteY10" fmla="*/ 0 h 5581001"/>
                <a:gd name="connsiteX11" fmla="*/ 3969701 w 4278755"/>
                <a:gd name="connsiteY11" fmla="*/ 0 h 558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78755" h="5581001">
                  <a:moveTo>
                    <a:pt x="4278755" y="309054"/>
                  </a:moveTo>
                  <a:lnTo>
                    <a:pt x="4278755" y="1005863"/>
                  </a:lnTo>
                  <a:lnTo>
                    <a:pt x="4278755" y="4575137"/>
                  </a:lnTo>
                  <a:lnTo>
                    <a:pt x="4278755" y="5271947"/>
                  </a:lnTo>
                  <a:lnTo>
                    <a:pt x="3969701" y="5581001"/>
                  </a:lnTo>
                  <a:lnTo>
                    <a:pt x="309054" y="5581001"/>
                  </a:lnTo>
                  <a:lnTo>
                    <a:pt x="0" y="5271946"/>
                  </a:lnTo>
                  <a:lnTo>
                    <a:pt x="0" y="4575136"/>
                  </a:lnTo>
                  <a:lnTo>
                    <a:pt x="0" y="1005863"/>
                  </a:lnTo>
                  <a:lnTo>
                    <a:pt x="0" y="309054"/>
                  </a:lnTo>
                  <a:lnTo>
                    <a:pt x="309054" y="0"/>
                  </a:lnTo>
                  <a:lnTo>
                    <a:pt x="3969701"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A5930F17-F025-440C-AE16-8AAAFA02EBA6}"/>
              </a:ext>
            </a:extLst>
          </p:cNvPr>
          <p:cNvSpPr>
            <a:spLocks noGrp="1"/>
          </p:cNvSpPr>
          <p:nvPr>
            <p:ph idx="1"/>
          </p:nvPr>
        </p:nvSpPr>
        <p:spPr>
          <a:xfrm>
            <a:off x="6559826" y="1488696"/>
            <a:ext cx="4778006" cy="3528156"/>
          </a:xfrm>
        </p:spPr>
        <p:txBody>
          <a:bodyPr>
            <a:normAutofit/>
          </a:bodyPr>
          <a:lstStyle/>
          <a:p>
            <a:pPr marL="0" indent="0">
              <a:buNone/>
            </a:pPr>
            <a:endParaRPr lang="en-IN" sz="2000" dirty="0">
              <a:solidFill>
                <a:schemeClr val="bg1"/>
              </a:solidFill>
            </a:endParaRPr>
          </a:p>
          <a:p>
            <a:pPr marL="0" indent="0">
              <a:buNone/>
            </a:pPr>
            <a:endParaRPr lang="en-IN" sz="2000" dirty="0">
              <a:solidFill>
                <a:schemeClr val="bg1"/>
              </a:solidFill>
            </a:endParaRPr>
          </a:p>
          <a:p>
            <a:pPr marL="0" indent="0">
              <a:buNone/>
            </a:pPr>
            <a:endParaRPr lang="en-IN" sz="2000" dirty="0">
              <a:solidFill>
                <a:schemeClr val="bg1"/>
              </a:solidFill>
            </a:endParaRPr>
          </a:p>
          <a:p>
            <a:pPr marL="0" indent="0" algn="ctr">
              <a:buNone/>
            </a:pPr>
            <a:r>
              <a:rPr lang="en-IN" sz="3600" b="1" spc="50" dirty="0">
                <a:ln w="0"/>
                <a:solidFill>
                  <a:schemeClr val="bg2"/>
                </a:solidFill>
                <a:effectLst>
                  <a:innerShdw blurRad="63500" dist="50800" dir="13500000">
                    <a:srgbClr val="000000">
                      <a:alpha val="50000"/>
                    </a:srgbClr>
                  </a:innerShdw>
                </a:effectLst>
              </a:rPr>
              <a:t>Exploratory Data Analysis</a:t>
            </a:r>
          </a:p>
        </p:txBody>
      </p:sp>
    </p:spTree>
    <p:extLst>
      <p:ext uri="{BB962C8B-B14F-4D97-AF65-F5344CB8AC3E}">
        <p14:creationId xmlns:p14="http://schemas.microsoft.com/office/powerpoint/2010/main" val="1287794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4A6934ED-2F52-4B05-8B77-4A1320748F54}"/>
              </a:ext>
            </a:extLst>
          </p:cNvPr>
          <p:cNvGraphicFramePr>
            <a:graphicFrameLocks noGrp="1"/>
          </p:cNvGraphicFramePr>
          <p:nvPr>
            <p:ph idx="1"/>
            <p:extLst>
              <p:ext uri="{D42A27DB-BD31-4B8C-83A1-F6EECF244321}">
                <p14:modId xmlns:p14="http://schemas.microsoft.com/office/powerpoint/2010/main" val="4038147005"/>
              </p:ext>
            </p:extLst>
          </p:nvPr>
        </p:nvGraphicFramePr>
        <p:xfrm>
          <a:off x="838200" y="2560737"/>
          <a:ext cx="10515597" cy="2377440"/>
        </p:xfrm>
        <a:graphic>
          <a:graphicData uri="http://schemas.openxmlformats.org/drawingml/2006/table">
            <a:tbl>
              <a:tblPr firstRow="1" bandRow="1">
                <a:tableStyleId>{5940675A-B579-460E-94D1-54222C63F5DA}</a:tableStyleId>
              </a:tblPr>
              <a:tblGrid>
                <a:gridCol w="3505199">
                  <a:extLst>
                    <a:ext uri="{9D8B030D-6E8A-4147-A177-3AD203B41FA5}">
                      <a16:colId xmlns:a16="http://schemas.microsoft.com/office/drawing/2014/main" val="2255149887"/>
                    </a:ext>
                  </a:extLst>
                </a:gridCol>
                <a:gridCol w="3505199">
                  <a:extLst>
                    <a:ext uri="{9D8B030D-6E8A-4147-A177-3AD203B41FA5}">
                      <a16:colId xmlns:a16="http://schemas.microsoft.com/office/drawing/2014/main" val="653661410"/>
                    </a:ext>
                  </a:extLst>
                </a:gridCol>
                <a:gridCol w="3505199">
                  <a:extLst>
                    <a:ext uri="{9D8B030D-6E8A-4147-A177-3AD203B41FA5}">
                      <a16:colId xmlns:a16="http://schemas.microsoft.com/office/drawing/2014/main" val="2494983597"/>
                    </a:ext>
                  </a:extLst>
                </a:gridCol>
              </a:tblGrid>
              <a:tr h="370840">
                <a:tc>
                  <a:txBody>
                    <a:bodyPr/>
                    <a:lstStyle/>
                    <a:p>
                      <a:pPr algn="ctr"/>
                      <a:r>
                        <a:rPr lang="en-IN" sz="2000" b="1" dirty="0"/>
                        <a:t>Properties</a:t>
                      </a:r>
                    </a:p>
                  </a:txBody>
                  <a:tcPr>
                    <a:solidFill>
                      <a:schemeClr val="accent1">
                        <a:lumMod val="20000"/>
                        <a:lumOff val="80000"/>
                      </a:schemeClr>
                    </a:solidFill>
                  </a:tcPr>
                </a:tc>
                <a:tc>
                  <a:txBody>
                    <a:bodyPr/>
                    <a:lstStyle/>
                    <a:p>
                      <a:pPr algn="ctr"/>
                      <a:r>
                        <a:rPr lang="en-IN" sz="2000" b="1" dirty="0"/>
                        <a:t>Mathematics Dataset</a:t>
                      </a:r>
                    </a:p>
                  </a:txBody>
                  <a:tcPr>
                    <a:solidFill>
                      <a:schemeClr val="accent1">
                        <a:lumMod val="20000"/>
                        <a:lumOff val="80000"/>
                      </a:schemeClr>
                    </a:solidFill>
                  </a:tcPr>
                </a:tc>
                <a:tc>
                  <a:txBody>
                    <a:bodyPr/>
                    <a:lstStyle/>
                    <a:p>
                      <a:pPr algn="ctr"/>
                      <a:r>
                        <a:rPr lang="en-IN" sz="2000" b="1" dirty="0"/>
                        <a:t>Portuguese language Dataset</a:t>
                      </a:r>
                    </a:p>
                  </a:txBody>
                  <a:tcPr>
                    <a:solidFill>
                      <a:schemeClr val="accent1">
                        <a:lumMod val="20000"/>
                        <a:lumOff val="80000"/>
                      </a:schemeClr>
                    </a:solidFill>
                  </a:tcPr>
                </a:tc>
                <a:extLst>
                  <a:ext uri="{0D108BD9-81ED-4DB2-BD59-A6C34878D82A}">
                    <a16:rowId xmlns:a16="http://schemas.microsoft.com/office/drawing/2014/main" val="2836251296"/>
                  </a:ext>
                </a:extLst>
              </a:tr>
              <a:tr h="370840">
                <a:tc>
                  <a:txBody>
                    <a:bodyPr/>
                    <a:lstStyle/>
                    <a:p>
                      <a:pPr algn="ctr"/>
                      <a:r>
                        <a:rPr lang="en-IN" sz="2000" dirty="0"/>
                        <a:t>Number of rows</a:t>
                      </a:r>
                    </a:p>
                  </a:txBody>
                  <a:tcPr/>
                </a:tc>
                <a:tc>
                  <a:txBody>
                    <a:bodyPr/>
                    <a:lstStyle/>
                    <a:p>
                      <a:pPr algn="ctr"/>
                      <a:r>
                        <a:rPr lang="en-IN" sz="2000" dirty="0"/>
                        <a:t>395</a:t>
                      </a:r>
                    </a:p>
                  </a:txBody>
                  <a:tcPr/>
                </a:tc>
                <a:tc>
                  <a:txBody>
                    <a:bodyPr/>
                    <a:lstStyle/>
                    <a:p>
                      <a:pPr algn="ctr"/>
                      <a:r>
                        <a:rPr lang="en-IN" sz="2000" dirty="0"/>
                        <a:t>649</a:t>
                      </a:r>
                    </a:p>
                  </a:txBody>
                  <a:tcPr/>
                </a:tc>
                <a:extLst>
                  <a:ext uri="{0D108BD9-81ED-4DB2-BD59-A6C34878D82A}">
                    <a16:rowId xmlns:a16="http://schemas.microsoft.com/office/drawing/2014/main" val="100842139"/>
                  </a:ext>
                </a:extLst>
              </a:tr>
              <a:tr h="370840">
                <a:tc>
                  <a:txBody>
                    <a:bodyPr/>
                    <a:lstStyle/>
                    <a:p>
                      <a:pPr algn="ctr"/>
                      <a:r>
                        <a:rPr lang="en-IN" sz="2000" dirty="0"/>
                        <a:t>Number of features</a:t>
                      </a:r>
                    </a:p>
                  </a:txBody>
                  <a:tcPr/>
                </a:tc>
                <a:tc>
                  <a:txBody>
                    <a:bodyPr/>
                    <a:lstStyle/>
                    <a:p>
                      <a:pPr algn="ctr"/>
                      <a:r>
                        <a:rPr lang="en-IN" sz="2000" dirty="0"/>
                        <a:t>33</a:t>
                      </a:r>
                    </a:p>
                  </a:txBody>
                  <a:tcPr/>
                </a:tc>
                <a:tc>
                  <a:txBody>
                    <a:bodyPr/>
                    <a:lstStyle/>
                    <a:p>
                      <a:pPr algn="ctr"/>
                      <a:r>
                        <a:rPr lang="en-IN" sz="2000" dirty="0"/>
                        <a:t>33</a:t>
                      </a:r>
                    </a:p>
                  </a:txBody>
                  <a:tcPr/>
                </a:tc>
                <a:extLst>
                  <a:ext uri="{0D108BD9-81ED-4DB2-BD59-A6C34878D82A}">
                    <a16:rowId xmlns:a16="http://schemas.microsoft.com/office/drawing/2014/main" val="2540824604"/>
                  </a:ext>
                </a:extLst>
              </a:tr>
              <a:tr h="370840">
                <a:tc>
                  <a:txBody>
                    <a:bodyPr/>
                    <a:lstStyle/>
                    <a:p>
                      <a:pPr algn="ctr"/>
                      <a:r>
                        <a:rPr lang="en-IN" sz="2000" dirty="0"/>
                        <a:t>Missing Values</a:t>
                      </a:r>
                    </a:p>
                  </a:txBody>
                  <a:tcPr/>
                </a:tc>
                <a:tc>
                  <a:txBody>
                    <a:bodyPr/>
                    <a:lstStyle/>
                    <a:p>
                      <a:pPr algn="ctr"/>
                      <a:r>
                        <a:rPr lang="en-IN" sz="2000" dirty="0"/>
                        <a:t>0</a:t>
                      </a:r>
                    </a:p>
                  </a:txBody>
                  <a:tcPr/>
                </a:tc>
                <a:tc>
                  <a:txBody>
                    <a:bodyPr/>
                    <a:lstStyle/>
                    <a:p>
                      <a:pPr algn="ctr"/>
                      <a:r>
                        <a:rPr lang="en-IN" sz="2000" dirty="0"/>
                        <a:t>0</a:t>
                      </a:r>
                    </a:p>
                  </a:txBody>
                  <a:tcPr/>
                </a:tc>
                <a:extLst>
                  <a:ext uri="{0D108BD9-81ED-4DB2-BD59-A6C34878D82A}">
                    <a16:rowId xmlns:a16="http://schemas.microsoft.com/office/drawing/2014/main" val="3701959200"/>
                  </a:ext>
                </a:extLst>
              </a:tr>
              <a:tr h="370840">
                <a:tc>
                  <a:txBody>
                    <a:bodyPr/>
                    <a:lstStyle/>
                    <a:p>
                      <a:pPr algn="ctr"/>
                      <a:r>
                        <a:rPr lang="en-IN" sz="2000" dirty="0"/>
                        <a:t>Duplicate rows</a:t>
                      </a:r>
                    </a:p>
                  </a:txBody>
                  <a:tcPr/>
                </a:tc>
                <a:tc>
                  <a:txBody>
                    <a:bodyPr/>
                    <a:lstStyle/>
                    <a:p>
                      <a:pPr algn="ctr"/>
                      <a:r>
                        <a:rPr lang="en-IN" sz="2000" dirty="0"/>
                        <a:t>0</a:t>
                      </a:r>
                    </a:p>
                  </a:txBody>
                  <a:tcPr/>
                </a:tc>
                <a:tc>
                  <a:txBody>
                    <a:bodyPr/>
                    <a:lstStyle/>
                    <a:p>
                      <a:pPr algn="ctr"/>
                      <a:r>
                        <a:rPr lang="en-IN" sz="2000" dirty="0"/>
                        <a:t>0</a:t>
                      </a:r>
                    </a:p>
                  </a:txBody>
                  <a:tcPr/>
                </a:tc>
                <a:extLst>
                  <a:ext uri="{0D108BD9-81ED-4DB2-BD59-A6C34878D82A}">
                    <a16:rowId xmlns:a16="http://schemas.microsoft.com/office/drawing/2014/main" val="1975738077"/>
                  </a:ext>
                </a:extLst>
              </a:tr>
              <a:tr h="370840">
                <a:tc>
                  <a:txBody>
                    <a:bodyPr/>
                    <a:lstStyle/>
                    <a:p>
                      <a:pPr algn="ctr"/>
                      <a:r>
                        <a:rPr lang="en-IN" sz="2000" dirty="0"/>
                        <a:t>Zeros in the G3 feature</a:t>
                      </a:r>
                    </a:p>
                  </a:txBody>
                  <a:tcPr/>
                </a:tc>
                <a:tc>
                  <a:txBody>
                    <a:bodyPr/>
                    <a:lstStyle/>
                    <a:p>
                      <a:pPr algn="ctr"/>
                      <a:r>
                        <a:rPr lang="en-IN" sz="2000" dirty="0"/>
                        <a:t>38</a:t>
                      </a:r>
                    </a:p>
                  </a:txBody>
                  <a:tcPr/>
                </a:tc>
                <a:tc>
                  <a:txBody>
                    <a:bodyPr/>
                    <a:lstStyle/>
                    <a:p>
                      <a:pPr algn="ctr"/>
                      <a:r>
                        <a:rPr lang="en-IN" sz="2000" dirty="0"/>
                        <a:t>15</a:t>
                      </a:r>
                    </a:p>
                  </a:txBody>
                  <a:tcPr/>
                </a:tc>
                <a:extLst>
                  <a:ext uri="{0D108BD9-81ED-4DB2-BD59-A6C34878D82A}">
                    <a16:rowId xmlns:a16="http://schemas.microsoft.com/office/drawing/2014/main" val="513970904"/>
                  </a:ext>
                </a:extLst>
              </a:tr>
            </a:tbl>
          </a:graphicData>
        </a:graphic>
      </p:graphicFrame>
      <p:sp>
        <p:nvSpPr>
          <p:cNvPr id="5" name="Title 1">
            <a:extLst>
              <a:ext uri="{FF2B5EF4-FFF2-40B4-BE49-F238E27FC236}">
                <a16:creationId xmlns:a16="http://schemas.microsoft.com/office/drawing/2014/main" id="{57485E27-3B62-4F80-9E23-3FF6ED768D61}"/>
              </a:ext>
            </a:extLst>
          </p:cNvPr>
          <p:cNvSpPr>
            <a:spLocks noGrp="1"/>
          </p:cNvSpPr>
          <p:nvPr>
            <p:ph type="title"/>
          </p:nvPr>
        </p:nvSpPr>
        <p:spPr>
          <a:xfrm>
            <a:off x="838200" y="365125"/>
            <a:ext cx="10515600" cy="1025525"/>
          </a:xfrm>
          <a:solidFill>
            <a:schemeClr val="bg1">
              <a:lumMod val="95000"/>
            </a:schemeClr>
          </a:solidFill>
        </p:spPr>
        <p:txBody>
          <a:bodyPr>
            <a:normAutofit/>
          </a:bodyPr>
          <a:lstStyle/>
          <a:p>
            <a:pPr algn="ctr"/>
            <a:r>
              <a:rPr lang="en-IN" sz="4000" dirty="0">
                <a:latin typeface="+mn-lt"/>
              </a:rPr>
              <a:t>Sweet viz report</a:t>
            </a:r>
          </a:p>
        </p:txBody>
      </p:sp>
      <p:sp>
        <p:nvSpPr>
          <p:cNvPr id="6" name="TextBox 5">
            <a:extLst>
              <a:ext uri="{FF2B5EF4-FFF2-40B4-BE49-F238E27FC236}">
                <a16:creationId xmlns:a16="http://schemas.microsoft.com/office/drawing/2014/main" id="{D6888B25-6E23-43DB-BE81-DA0A152FBA94}"/>
              </a:ext>
            </a:extLst>
          </p:cNvPr>
          <p:cNvSpPr txBox="1"/>
          <p:nvPr/>
        </p:nvSpPr>
        <p:spPr>
          <a:xfrm>
            <a:off x="762000" y="1622107"/>
            <a:ext cx="10515600" cy="707886"/>
          </a:xfrm>
          <a:prstGeom prst="rect">
            <a:avLst/>
          </a:prstGeom>
          <a:noFill/>
        </p:spPr>
        <p:txBody>
          <a:bodyPr wrap="square" rtlCol="0">
            <a:spAutoFit/>
          </a:bodyPr>
          <a:lstStyle/>
          <a:p>
            <a:pPr algn="just"/>
            <a:r>
              <a:rPr lang="en-IN" sz="2000" dirty="0"/>
              <a:t>This report will give the overview of  all the features of Mathematics and Portuguese language dataset which is shown in below table:</a:t>
            </a:r>
          </a:p>
        </p:txBody>
      </p:sp>
      <p:sp>
        <p:nvSpPr>
          <p:cNvPr id="7" name="TextBox 6">
            <a:extLst>
              <a:ext uri="{FF2B5EF4-FFF2-40B4-BE49-F238E27FC236}">
                <a16:creationId xmlns:a16="http://schemas.microsoft.com/office/drawing/2014/main" id="{AE187924-9D91-4C3C-BF6D-333EA7A84674}"/>
              </a:ext>
            </a:extLst>
          </p:cNvPr>
          <p:cNvSpPr txBox="1"/>
          <p:nvPr/>
        </p:nvSpPr>
        <p:spPr>
          <a:xfrm>
            <a:off x="838200" y="5048667"/>
            <a:ext cx="10515600" cy="1292662"/>
          </a:xfrm>
          <a:prstGeom prst="rect">
            <a:avLst/>
          </a:prstGeom>
          <a:noFill/>
        </p:spPr>
        <p:txBody>
          <a:bodyPr wrap="square" rtlCol="0">
            <a:spAutoFit/>
          </a:bodyPr>
          <a:lstStyle/>
          <a:p>
            <a:pPr algn="just"/>
            <a:r>
              <a:rPr lang="en-IN" sz="2000" dirty="0"/>
              <a:t>After analysing the distribution of target variable final grade G3, </a:t>
            </a:r>
            <a:r>
              <a:rPr lang="en-IN" sz="2000" b="1" dirty="0"/>
              <a:t>the zeros are found in the grade </a:t>
            </a:r>
            <a:r>
              <a:rPr lang="en-IN" sz="2000" dirty="0"/>
              <a:t>for few students which might be the result of absence or students are not allowed in the exam. Therefore, this needs to be considered while building the model.</a:t>
            </a:r>
          </a:p>
          <a:p>
            <a:endParaRPr lang="en-IN" dirty="0"/>
          </a:p>
        </p:txBody>
      </p:sp>
    </p:spTree>
    <p:extLst>
      <p:ext uri="{BB962C8B-B14F-4D97-AF65-F5344CB8AC3E}">
        <p14:creationId xmlns:p14="http://schemas.microsoft.com/office/powerpoint/2010/main" val="675837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56776D4-A80B-45EE-A39F-A26B12DB4C39}"/>
              </a:ext>
            </a:extLst>
          </p:cNvPr>
          <p:cNvPicPr>
            <a:picLocks noGrp="1" noChangeAspect="1"/>
          </p:cNvPicPr>
          <p:nvPr>
            <p:ph idx="1"/>
          </p:nvPr>
        </p:nvPicPr>
        <p:blipFill>
          <a:blip r:embed="rId2"/>
          <a:stretch>
            <a:fillRect/>
          </a:stretch>
        </p:blipFill>
        <p:spPr>
          <a:xfrm>
            <a:off x="838200" y="2611011"/>
            <a:ext cx="10515600" cy="2894865"/>
          </a:xfrm>
          <a:prstGeom prst="rect">
            <a:avLst/>
          </a:prstGeom>
        </p:spPr>
      </p:pic>
      <p:sp>
        <p:nvSpPr>
          <p:cNvPr id="5" name="Title 1">
            <a:extLst>
              <a:ext uri="{FF2B5EF4-FFF2-40B4-BE49-F238E27FC236}">
                <a16:creationId xmlns:a16="http://schemas.microsoft.com/office/drawing/2014/main" id="{CB4B89BF-F52D-4CFF-AC84-2ED4FCFFD612}"/>
              </a:ext>
            </a:extLst>
          </p:cNvPr>
          <p:cNvSpPr>
            <a:spLocks noGrp="1"/>
          </p:cNvSpPr>
          <p:nvPr>
            <p:ph type="title"/>
          </p:nvPr>
        </p:nvSpPr>
        <p:spPr>
          <a:xfrm>
            <a:off x="838200" y="365125"/>
            <a:ext cx="10515600" cy="1025525"/>
          </a:xfrm>
          <a:solidFill>
            <a:schemeClr val="bg1">
              <a:lumMod val="95000"/>
            </a:schemeClr>
          </a:solidFill>
        </p:spPr>
        <p:txBody>
          <a:bodyPr>
            <a:normAutofit/>
          </a:bodyPr>
          <a:lstStyle/>
          <a:p>
            <a:pPr algn="ctr"/>
            <a:r>
              <a:rPr lang="en-IN" sz="4000" dirty="0">
                <a:latin typeface="+mn-lt"/>
              </a:rPr>
              <a:t>Effect of School on Grades</a:t>
            </a:r>
          </a:p>
        </p:txBody>
      </p:sp>
      <p:sp>
        <p:nvSpPr>
          <p:cNvPr id="6" name="TextBox 5">
            <a:extLst>
              <a:ext uri="{FF2B5EF4-FFF2-40B4-BE49-F238E27FC236}">
                <a16:creationId xmlns:a16="http://schemas.microsoft.com/office/drawing/2014/main" id="{01DC0B64-EA2C-4E74-B02F-A10DFAA67B09}"/>
              </a:ext>
            </a:extLst>
          </p:cNvPr>
          <p:cNvSpPr txBox="1"/>
          <p:nvPr/>
        </p:nvSpPr>
        <p:spPr>
          <a:xfrm>
            <a:off x="771525" y="1646887"/>
            <a:ext cx="10515600" cy="707886"/>
          </a:xfrm>
          <a:prstGeom prst="rect">
            <a:avLst/>
          </a:prstGeom>
          <a:noFill/>
        </p:spPr>
        <p:txBody>
          <a:bodyPr wrap="square" rtlCol="0">
            <a:spAutoFit/>
          </a:bodyPr>
          <a:lstStyle/>
          <a:p>
            <a:pPr algn="just"/>
            <a:r>
              <a:rPr lang="en-IN" sz="2000" dirty="0"/>
              <a:t>The box plot is plotted between grades and school to understand whether school matters in getting higher grades.</a:t>
            </a:r>
          </a:p>
        </p:txBody>
      </p:sp>
      <p:sp>
        <p:nvSpPr>
          <p:cNvPr id="8" name="TextBox 7">
            <a:extLst>
              <a:ext uri="{FF2B5EF4-FFF2-40B4-BE49-F238E27FC236}">
                <a16:creationId xmlns:a16="http://schemas.microsoft.com/office/drawing/2014/main" id="{DAB552B1-3719-4740-866C-F458A05C74E5}"/>
              </a:ext>
            </a:extLst>
          </p:cNvPr>
          <p:cNvSpPr txBox="1"/>
          <p:nvPr/>
        </p:nvSpPr>
        <p:spPr>
          <a:xfrm>
            <a:off x="952500" y="5661878"/>
            <a:ext cx="10515600" cy="707886"/>
          </a:xfrm>
          <a:prstGeom prst="rect">
            <a:avLst/>
          </a:prstGeom>
          <a:noFill/>
        </p:spPr>
        <p:txBody>
          <a:bodyPr wrap="square" rtlCol="0">
            <a:spAutoFit/>
          </a:bodyPr>
          <a:lstStyle/>
          <a:p>
            <a:pPr algn="just"/>
            <a:r>
              <a:rPr lang="en-IN" sz="2000" b="1" dirty="0"/>
              <a:t>Gabriel Pereira(GP) school students scores higher compare to </a:t>
            </a:r>
            <a:r>
              <a:rPr lang="en-IN" sz="2000" b="1" dirty="0" err="1"/>
              <a:t>Mousinho</a:t>
            </a:r>
            <a:r>
              <a:rPr lang="en-IN" sz="2000" b="1" dirty="0"/>
              <a:t> da Silveira(MS) school for both subjects that can be seen by blue box plot.</a:t>
            </a:r>
            <a:endParaRPr lang="en-IN" sz="2800" dirty="0"/>
          </a:p>
        </p:txBody>
      </p:sp>
    </p:spTree>
    <p:extLst>
      <p:ext uri="{BB962C8B-B14F-4D97-AF65-F5344CB8AC3E}">
        <p14:creationId xmlns:p14="http://schemas.microsoft.com/office/powerpoint/2010/main" val="666054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7AF43A4-BD48-4CF7-9586-58865EBD4462}"/>
              </a:ext>
            </a:extLst>
          </p:cNvPr>
          <p:cNvPicPr>
            <a:picLocks noGrp="1" noChangeAspect="1"/>
          </p:cNvPicPr>
          <p:nvPr>
            <p:ph idx="1"/>
          </p:nvPr>
        </p:nvPicPr>
        <p:blipFill>
          <a:blip r:embed="rId2"/>
          <a:stretch>
            <a:fillRect/>
          </a:stretch>
        </p:blipFill>
        <p:spPr>
          <a:xfrm>
            <a:off x="838200" y="2593232"/>
            <a:ext cx="10515600" cy="2975428"/>
          </a:xfrm>
          <a:prstGeom prst="rect">
            <a:avLst/>
          </a:prstGeom>
        </p:spPr>
      </p:pic>
      <p:sp>
        <p:nvSpPr>
          <p:cNvPr id="6" name="Title 1">
            <a:extLst>
              <a:ext uri="{FF2B5EF4-FFF2-40B4-BE49-F238E27FC236}">
                <a16:creationId xmlns:a16="http://schemas.microsoft.com/office/drawing/2014/main" id="{86F9BECB-0CD1-474A-9468-254DD61B3398}"/>
              </a:ext>
            </a:extLst>
          </p:cNvPr>
          <p:cNvSpPr>
            <a:spLocks noGrp="1"/>
          </p:cNvSpPr>
          <p:nvPr>
            <p:ph type="title"/>
          </p:nvPr>
        </p:nvSpPr>
        <p:spPr>
          <a:xfrm>
            <a:off x="838200" y="365125"/>
            <a:ext cx="10515600" cy="1025525"/>
          </a:xfrm>
          <a:solidFill>
            <a:schemeClr val="bg1">
              <a:lumMod val="95000"/>
            </a:schemeClr>
          </a:solidFill>
        </p:spPr>
        <p:txBody>
          <a:bodyPr>
            <a:normAutofit/>
          </a:bodyPr>
          <a:lstStyle/>
          <a:p>
            <a:pPr algn="ctr"/>
            <a:r>
              <a:rPr lang="en-IN" sz="4000" dirty="0">
                <a:latin typeface="+mn-lt"/>
              </a:rPr>
              <a:t>Gender and Age Distribution</a:t>
            </a:r>
          </a:p>
        </p:txBody>
      </p:sp>
      <p:sp>
        <p:nvSpPr>
          <p:cNvPr id="5" name="TextBox 4">
            <a:extLst>
              <a:ext uri="{FF2B5EF4-FFF2-40B4-BE49-F238E27FC236}">
                <a16:creationId xmlns:a16="http://schemas.microsoft.com/office/drawing/2014/main" id="{2D8E4805-BFA7-4517-B58E-1FC4C8DF329C}"/>
              </a:ext>
            </a:extLst>
          </p:cNvPr>
          <p:cNvSpPr txBox="1"/>
          <p:nvPr/>
        </p:nvSpPr>
        <p:spPr>
          <a:xfrm>
            <a:off x="742950" y="1545907"/>
            <a:ext cx="10515600" cy="707886"/>
          </a:xfrm>
          <a:prstGeom prst="rect">
            <a:avLst/>
          </a:prstGeom>
          <a:noFill/>
        </p:spPr>
        <p:txBody>
          <a:bodyPr wrap="square" rtlCol="0">
            <a:spAutoFit/>
          </a:bodyPr>
          <a:lstStyle/>
          <a:p>
            <a:pPr algn="just"/>
            <a:r>
              <a:rPr lang="en-IN" sz="2000" dirty="0"/>
              <a:t>The column chart is used to know the distribution of male and female in school and also to know the age of students in the dataset.</a:t>
            </a:r>
          </a:p>
        </p:txBody>
      </p:sp>
      <p:sp>
        <p:nvSpPr>
          <p:cNvPr id="7" name="TextBox 6">
            <a:extLst>
              <a:ext uri="{FF2B5EF4-FFF2-40B4-BE49-F238E27FC236}">
                <a16:creationId xmlns:a16="http://schemas.microsoft.com/office/drawing/2014/main" id="{EF118E9D-DA8B-49C8-BFE8-32130C4E0549}"/>
              </a:ext>
            </a:extLst>
          </p:cNvPr>
          <p:cNvSpPr txBox="1"/>
          <p:nvPr/>
        </p:nvSpPr>
        <p:spPr>
          <a:xfrm>
            <a:off x="838200" y="5784989"/>
            <a:ext cx="10515600" cy="707886"/>
          </a:xfrm>
          <a:prstGeom prst="rect">
            <a:avLst/>
          </a:prstGeom>
          <a:noFill/>
        </p:spPr>
        <p:txBody>
          <a:bodyPr wrap="square" rtlCol="0">
            <a:spAutoFit/>
          </a:bodyPr>
          <a:lstStyle/>
          <a:p>
            <a:pPr algn="just"/>
            <a:r>
              <a:rPr lang="en-IN" sz="2000" dirty="0"/>
              <a:t>There are </a:t>
            </a:r>
            <a:r>
              <a:rPr lang="en-IN" sz="2000" b="1" dirty="0"/>
              <a:t>more female students than male students</a:t>
            </a:r>
            <a:r>
              <a:rPr lang="en-IN" sz="2000" dirty="0"/>
              <a:t> and </a:t>
            </a:r>
            <a:r>
              <a:rPr lang="en-IN" sz="2000" b="1" dirty="0"/>
              <a:t>most of the students age falls in the range of 15 to 18 years</a:t>
            </a:r>
            <a:r>
              <a:rPr lang="en-IN" sz="2000" dirty="0"/>
              <a:t> for both the datasets.</a:t>
            </a:r>
            <a:endParaRPr lang="en-IN" sz="2800" dirty="0"/>
          </a:p>
        </p:txBody>
      </p:sp>
    </p:spTree>
    <p:extLst>
      <p:ext uri="{BB962C8B-B14F-4D97-AF65-F5344CB8AC3E}">
        <p14:creationId xmlns:p14="http://schemas.microsoft.com/office/powerpoint/2010/main" val="3613546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DA9853D-2950-4F07-96CF-28FD5987C713}"/>
              </a:ext>
            </a:extLst>
          </p:cNvPr>
          <p:cNvPicPr>
            <a:picLocks noGrp="1" noChangeAspect="1"/>
          </p:cNvPicPr>
          <p:nvPr>
            <p:ph idx="1"/>
          </p:nvPr>
        </p:nvPicPr>
        <p:blipFill>
          <a:blip r:embed="rId2"/>
          <a:stretch>
            <a:fillRect/>
          </a:stretch>
        </p:blipFill>
        <p:spPr>
          <a:xfrm>
            <a:off x="838200" y="2548623"/>
            <a:ext cx="10515600" cy="2905341"/>
          </a:xfrm>
          <a:prstGeom prst="rect">
            <a:avLst/>
          </a:prstGeom>
        </p:spPr>
      </p:pic>
      <p:sp>
        <p:nvSpPr>
          <p:cNvPr id="5" name="Title 1">
            <a:extLst>
              <a:ext uri="{FF2B5EF4-FFF2-40B4-BE49-F238E27FC236}">
                <a16:creationId xmlns:a16="http://schemas.microsoft.com/office/drawing/2014/main" id="{347618FA-A742-45CD-878E-302F47BD479B}"/>
              </a:ext>
            </a:extLst>
          </p:cNvPr>
          <p:cNvSpPr>
            <a:spLocks noGrp="1"/>
          </p:cNvSpPr>
          <p:nvPr>
            <p:ph type="title"/>
          </p:nvPr>
        </p:nvSpPr>
        <p:spPr>
          <a:xfrm>
            <a:off x="838200" y="365125"/>
            <a:ext cx="10515600" cy="1025525"/>
          </a:xfrm>
          <a:solidFill>
            <a:schemeClr val="bg1">
              <a:lumMod val="95000"/>
            </a:schemeClr>
          </a:solidFill>
        </p:spPr>
        <p:txBody>
          <a:bodyPr>
            <a:normAutofit/>
          </a:bodyPr>
          <a:lstStyle/>
          <a:p>
            <a:pPr algn="ctr"/>
            <a:r>
              <a:rPr lang="en-IN" sz="4000" dirty="0">
                <a:latin typeface="+mn-lt"/>
              </a:rPr>
              <a:t>Performance of Student based on their location</a:t>
            </a:r>
          </a:p>
        </p:txBody>
      </p:sp>
      <p:sp>
        <p:nvSpPr>
          <p:cNvPr id="6" name="TextBox 5">
            <a:extLst>
              <a:ext uri="{FF2B5EF4-FFF2-40B4-BE49-F238E27FC236}">
                <a16:creationId xmlns:a16="http://schemas.microsoft.com/office/drawing/2014/main" id="{B08E5197-5551-45B2-B49F-D95F0900891A}"/>
              </a:ext>
            </a:extLst>
          </p:cNvPr>
          <p:cNvSpPr txBox="1"/>
          <p:nvPr/>
        </p:nvSpPr>
        <p:spPr>
          <a:xfrm>
            <a:off x="742950" y="1545907"/>
            <a:ext cx="10515600" cy="707886"/>
          </a:xfrm>
          <a:prstGeom prst="rect">
            <a:avLst/>
          </a:prstGeom>
          <a:noFill/>
        </p:spPr>
        <p:txBody>
          <a:bodyPr wrap="square" rtlCol="0">
            <a:spAutoFit/>
          </a:bodyPr>
          <a:lstStyle/>
          <a:p>
            <a:pPr algn="just"/>
            <a:r>
              <a:rPr lang="en-IN" sz="2000" dirty="0"/>
              <a:t>The area chart shows two density graphs for urban and rural location to understand the performance of students on the final grade.</a:t>
            </a:r>
          </a:p>
        </p:txBody>
      </p:sp>
      <p:sp>
        <p:nvSpPr>
          <p:cNvPr id="7" name="TextBox 6">
            <a:extLst>
              <a:ext uri="{FF2B5EF4-FFF2-40B4-BE49-F238E27FC236}">
                <a16:creationId xmlns:a16="http://schemas.microsoft.com/office/drawing/2014/main" id="{C9B4CA1A-935B-481E-8B83-C80763D410AF}"/>
              </a:ext>
            </a:extLst>
          </p:cNvPr>
          <p:cNvSpPr txBox="1"/>
          <p:nvPr/>
        </p:nvSpPr>
        <p:spPr>
          <a:xfrm>
            <a:off x="838200" y="5763538"/>
            <a:ext cx="10515600" cy="707886"/>
          </a:xfrm>
          <a:prstGeom prst="rect">
            <a:avLst/>
          </a:prstGeom>
          <a:noFill/>
        </p:spPr>
        <p:txBody>
          <a:bodyPr wrap="square" rtlCol="0">
            <a:spAutoFit/>
          </a:bodyPr>
          <a:lstStyle/>
          <a:p>
            <a:pPr algn="just"/>
            <a:r>
              <a:rPr lang="en-IN" sz="2000" b="1" dirty="0"/>
              <a:t>For both the dataset, the blue graph is little right skewed that means students living in urban areas got slightly more marks than student living in rural areas.</a:t>
            </a:r>
          </a:p>
        </p:txBody>
      </p:sp>
    </p:spTree>
    <p:extLst>
      <p:ext uri="{BB962C8B-B14F-4D97-AF65-F5344CB8AC3E}">
        <p14:creationId xmlns:p14="http://schemas.microsoft.com/office/powerpoint/2010/main" val="2615881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6154922-DFDF-4372-A408-D86B52EE7E22}"/>
              </a:ext>
            </a:extLst>
          </p:cNvPr>
          <p:cNvPicPr>
            <a:picLocks noGrp="1" noChangeAspect="1"/>
          </p:cNvPicPr>
          <p:nvPr>
            <p:ph idx="1"/>
          </p:nvPr>
        </p:nvPicPr>
        <p:blipFill>
          <a:blip r:embed="rId2"/>
          <a:stretch>
            <a:fillRect/>
          </a:stretch>
        </p:blipFill>
        <p:spPr>
          <a:xfrm>
            <a:off x="838200" y="2536362"/>
            <a:ext cx="10515600" cy="2929863"/>
          </a:xfrm>
          <a:prstGeom prst="rect">
            <a:avLst/>
          </a:prstGeom>
        </p:spPr>
      </p:pic>
      <p:sp>
        <p:nvSpPr>
          <p:cNvPr id="5" name="Title 1">
            <a:extLst>
              <a:ext uri="{FF2B5EF4-FFF2-40B4-BE49-F238E27FC236}">
                <a16:creationId xmlns:a16="http://schemas.microsoft.com/office/drawing/2014/main" id="{2AB691A8-CD50-472F-877E-0CF021902A5B}"/>
              </a:ext>
            </a:extLst>
          </p:cNvPr>
          <p:cNvSpPr>
            <a:spLocks noGrp="1"/>
          </p:cNvSpPr>
          <p:nvPr>
            <p:ph type="title"/>
          </p:nvPr>
        </p:nvSpPr>
        <p:spPr>
          <a:xfrm>
            <a:off x="838200" y="365125"/>
            <a:ext cx="10515600" cy="1025525"/>
          </a:xfrm>
          <a:solidFill>
            <a:schemeClr val="bg1">
              <a:lumMod val="95000"/>
            </a:schemeClr>
          </a:solidFill>
        </p:spPr>
        <p:txBody>
          <a:bodyPr>
            <a:normAutofit fontScale="90000"/>
          </a:bodyPr>
          <a:lstStyle/>
          <a:p>
            <a:pPr algn="ctr"/>
            <a:r>
              <a:rPr lang="en-IN" sz="4000" dirty="0">
                <a:latin typeface="+mn-lt"/>
              </a:rPr>
              <a:t>Effect of Failures in previous periods on final grade</a:t>
            </a:r>
          </a:p>
        </p:txBody>
      </p:sp>
      <p:sp>
        <p:nvSpPr>
          <p:cNvPr id="6" name="TextBox 5">
            <a:extLst>
              <a:ext uri="{FF2B5EF4-FFF2-40B4-BE49-F238E27FC236}">
                <a16:creationId xmlns:a16="http://schemas.microsoft.com/office/drawing/2014/main" id="{C4ACEC5F-692B-477F-B0C5-D3DB26575144}"/>
              </a:ext>
            </a:extLst>
          </p:cNvPr>
          <p:cNvSpPr txBox="1"/>
          <p:nvPr/>
        </p:nvSpPr>
        <p:spPr>
          <a:xfrm>
            <a:off x="742950" y="1545907"/>
            <a:ext cx="10515600" cy="707886"/>
          </a:xfrm>
          <a:prstGeom prst="rect">
            <a:avLst/>
          </a:prstGeom>
          <a:noFill/>
        </p:spPr>
        <p:txBody>
          <a:bodyPr wrap="square" rtlCol="0">
            <a:spAutoFit/>
          </a:bodyPr>
          <a:lstStyle/>
          <a:p>
            <a:pPr algn="just"/>
            <a:r>
              <a:rPr lang="en-IN" sz="2000" dirty="0"/>
              <a:t>The swarm plot is used to see the clear distribution of students grades and the effect of their failure history on final grades.</a:t>
            </a:r>
          </a:p>
        </p:txBody>
      </p:sp>
      <p:sp>
        <p:nvSpPr>
          <p:cNvPr id="7" name="TextBox 6">
            <a:extLst>
              <a:ext uri="{FF2B5EF4-FFF2-40B4-BE49-F238E27FC236}">
                <a16:creationId xmlns:a16="http://schemas.microsoft.com/office/drawing/2014/main" id="{6D33C4FB-C08F-4020-A0F8-015032762FBE}"/>
              </a:ext>
            </a:extLst>
          </p:cNvPr>
          <p:cNvSpPr txBox="1"/>
          <p:nvPr/>
        </p:nvSpPr>
        <p:spPr>
          <a:xfrm>
            <a:off x="828675" y="5784989"/>
            <a:ext cx="10515600" cy="707886"/>
          </a:xfrm>
          <a:prstGeom prst="rect">
            <a:avLst/>
          </a:prstGeom>
          <a:noFill/>
        </p:spPr>
        <p:txBody>
          <a:bodyPr wrap="square" rtlCol="0">
            <a:spAutoFit/>
          </a:bodyPr>
          <a:lstStyle/>
          <a:p>
            <a:pPr algn="just"/>
            <a:r>
              <a:rPr lang="en-IN" sz="2000" b="1" dirty="0"/>
              <a:t>The students with 0 failures, scores higher grades than the students who are previously failed for both the subjects Mathematics and Portuguese language</a:t>
            </a:r>
            <a:r>
              <a:rPr lang="en-IN" sz="2000" dirty="0"/>
              <a:t>.</a:t>
            </a:r>
          </a:p>
        </p:txBody>
      </p:sp>
    </p:spTree>
    <p:extLst>
      <p:ext uri="{BB962C8B-B14F-4D97-AF65-F5344CB8AC3E}">
        <p14:creationId xmlns:p14="http://schemas.microsoft.com/office/powerpoint/2010/main" val="1670689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1533</Words>
  <Application>Microsoft Office PowerPoint</Application>
  <PresentationFormat>Widescreen</PresentationFormat>
  <Paragraphs>154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Franklin Gothic Medium</vt:lpstr>
      <vt:lpstr>Office Theme</vt:lpstr>
      <vt:lpstr>    AI Algorithms I (AIDI 1002)  Lab #2: Student Grade Prediction </vt:lpstr>
      <vt:lpstr>Problem Statement</vt:lpstr>
      <vt:lpstr>Description of Analysis</vt:lpstr>
      <vt:lpstr>PowerPoint Presentation</vt:lpstr>
      <vt:lpstr>Sweet viz report</vt:lpstr>
      <vt:lpstr>Effect of School on Grades</vt:lpstr>
      <vt:lpstr>Gender and Age Distribution</vt:lpstr>
      <vt:lpstr>Performance of Student based on their location</vt:lpstr>
      <vt:lpstr>Effect of Failures in previous periods on final grade</vt:lpstr>
      <vt:lpstr>Effect on Grades based on Mother-Father Education</vt:lpstr>
      <vt:lpstr>Effect of Romantic Relationship on Grades</vt:lpstr>
      <vt:lpstr>Effect on Grades based on future plans</vt:lpstr>
      <vt:lpstr>PowerPoint Presentation</vt:lpstr>
      <vt:lpstr>Feature Engineering</vt:lpstr>
      <vt:lpstr>New Dataset</vt:lpstr>
      <vt:lpstr>PowerPoint Presentation</vt:lpstr>
      <vt:lpstr>Model Building</vt:lpstr>
      <vt:lpstr>Model Testing </vt:lpstr>
      <vt:lpstr>PowerPoint Presentation</vt:lpstr>
      <vt:lpstr>Insights</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AI Algorithms I (AIDI 1002)  Lab #2: Student Grade Prediction </dc:title>
  <dc:creator>akib shaikh</dc:creator>
  <cp:lastModifiedBy>akib shaikh</cp:lastModifiedBy>
  <cp:revision>21</cp:revision>
  <dcterms:created xsi:type="dcterms:W3CDTF">2020-11-09T16:00:33Z</dcterms:created>
  <dcterms:modified xsi:type="dcterms:W3CDTF">2020-11-09T17:43:11Z</dcterms:modified>
</cp:coreProperties>
</file>