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8" r:id="rId2"/>
    <p:sldId id="2039" r:id="rId3"/>
    <p:sldId id="2044" r:id="rId4"/>
    <p:sldId id="2041" r:id="rId5"/>
    <p:sldId id="2042" r:id="rId6"/>
    <p:sldId id="2050" r:id="rId7"/>
    <p:sldId id="2051" r:id="rId8"/>
    <p:sldId id="2052" r:id="rId9"/>
    <p:sldId id="2049" r:id="rId10"/>
    <p:sldId id="2043" r:id="rId11"/>
    <p:sldId id="2045" r:id="rId12"/>
    <p:sldId id="2053" r:id="rId13"/>
    <p:sldId id="204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6321A-CE27-1C42-A989-E345C30D693A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841E-409D-CE4F-A63E-19C14027F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795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987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826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7E158-BF8B-6AD2-7FE3-4E50A9359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CDD866-B397-60D8-F020-BA14ACFAC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0BBB6-3452-5307-1A46-1464A2A8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B09BD-269D-5846-098E-1A4883A07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8E0F7-C8C9-5908-EC01-414F13E3C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7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839F2-9A3C-11CC-851E-12F232036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C609F-6155-889D-AB18-7EFA6523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AE569-1CEF-55ED-73AF-8F196F3F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8C3E1-03FC-7340-B39F-29162BD12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419C8-A989-0F20-A348-B5BC083E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48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89C0B3-9039-1BFB-1E9D-57B67AA3F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5DFAF-3FC6-0BE6-9799-C670E01090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54B02-589A-3C5C-DAE5-1041C06D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35B6C-715F-F82D-BF69-9541D390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E25C0-21FA-4440-EE0C-1E034EBD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7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reative Brea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BBEA637-D5C8-9C44-A2CC-9D368DCEDB3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7096489" y="587699"/>
            <a:ext cx="4356000" cy="4357096"/>
          </a:xfrm>
          <a:custGeom>
            <a:avLst/>
            <a:gdLst>
              <a:gd name="connsiteX0" fmla="*/ 2211186 w 4422372"/>
              <a:gd name="connsiteY0" fmla="*/ 0 h 4423484"/>
              <a:gd name="connsiteX1" fmla="*/ 4422372 w 4422372"/>
              <a:gd name="connsiteY1" fmla="*/ 2211742 h 4423484"/>
              <a:gd name="connsiteX2" fmla="*/ 2211186 w 4422372"/>
              <a:gd name="connsiteY2" fmla="*/ 4423484 h 4423484"/>
              <a:gd name="connsiteX3" fmla="*/ 0 w 4422372"/>
              <a:gd name="connsiteY3" fmla="*/ 2211742 h 4423484"/>
              <a:gd name="connsiteX4" fmla="*/ 2211186 w 4422372"/>
              <a:gd name="connsiteY4" fmla="*/ 0 h 4423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2372" h="4423484">
                <a:moveTo>
                  <a:pt x="2211186" y="0"/>
                </a:moveTo>
                <a:cubicBezTo>
                  <a:pt x="3432390" y="0"/>
                  <a:pt x="4422372" y="990231"/>
                  <a:pt x="4422372" y="2211742"/>
                </a:cubicBezTo>
                <a:cubicBezTo>
                  <a:pt x="4422372" y="3433253"/>
                  <a:pt x="3432390" y="4423484"/>
                  <a:pt x="2211186" y="4423484"/>
                </a:cubicBezTo>
                <a:cubicBezTo>
                  <a:pt x="989982" y="4423484"/>
                  <a:pt x="0" y="3433253"/>
                  <a:pt x="0" y="2211742"/>
                </a:cubicBezTo>
                <a:cubicBezTo>
                  <a:pt x="0" y="990231"/>
                  <a:pt x="989982" y="0"/>
                  <a:pt x="221118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650803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599537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104118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B5A6-9684-A89C-77E7-51F5162B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1C68-FBBC-3F3D-8646-D47583B67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C568F-448C-9474-4E72-15C2072D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DCB5E-1A07-8E43-A599-189C77D4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3192C-D193-5C85-1471-869A1E997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0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74B2-2472-5912-D885-4E74382DB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A115A-84DB-B17A-EBD1-CEB28E98B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8E75-4B03-63EF-A6E5-71636D8FF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6A287-4D62-9A52-E2A7-792BC051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FBFD4-DCA2-E841-95AB-7E292495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17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7489-D1B5-4BC5-B8A5-F658DA8DC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9F10F-0D93-367E-D954-BD66DE368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5E094-3ADF-0E97-2635-1B02AE579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A2BAB-D9CD-772C-25A2-E47518169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35080-4ADD-2C07-4501-8C91A8A32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4AD44-2BE2-0D35-2ABE-D4CDC54B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1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D5D8-DCB3-7D4A-C71D-CF7C3E257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A3401-35B7-432D-7ED4-E0D6CAE43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E5185-AC94-DEF7-8A13-301EB7958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36FDC2-CC9B-51ED-DE6D-085869BA8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E1E3F-9661-E976-7E07-3E126B11B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9E592F-D14F-B9CF-E8F8-905B1C00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266AB-F9A3-96E0-F5D4-FDBAFFAD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7757B-1D7B-C715-542A-1A14796C4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3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61FB-130B-4236-9B66-DDC37318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AF0D0-D984-CEEA-AFA3-61970943D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94E3C-954E-895A-8BD4-432A3E4D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5CFF3-CFF1-6509-A264-64751E9BF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2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6DC4EA-A6AD-B013-0BC9-6AB324BEA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DEB7C3-C5E4-4C5E-F851-2F081FFB1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40791-1976-D372-8E56-E516EC04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E17E-4FC8-7E5C-C18B-0A475A92C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BE91-CAC2-9044-FB73-2D1B9ABCC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B0B48-3A35-3843-4580-CCC3303B8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238B5-D8AC-1760-F473-B7A9CB7A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F2FFA-92FE-30CB-4A79-0FBCE288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64551-8039-093B-89CA-AE348C08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91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592B6-7599-82B7-080C-C380F3CB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C884BC-71C6-224A-B3E2-D9B118A4C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479E61-6084-A384-ABFF-9574BAC9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431D3-6F27-2AFC-4C65-825A9F85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43B-100A-3141-A390-74A093F2D2C8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C96B0-2B13-8949-1290-C4BEC6FA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82D05-1DC2-5D6E-E745-AB6F4CE1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150E13-57A9-A22D-4B28-284DFB5C1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27505-F695-D80B-BBED-8F5D9683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5EE4-A84E-2B3C-B58B-D0EFD2B92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0E843B-100A-3141-A390-74A093F2D2C8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46660-BE2E-5B0E-B2D9-6D00AB046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52566-F6FA-8D60-828F-1204A430F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D1F77-3574-C341-914D-D07C24B99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657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74972" y="302220"/>
            <a:ext cx="9042055" cy="9900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IN" sz="6000" b="1" u="sng" spc="60" dirty="0">
                <a:solidFill>
                  <a:schemeClr val="accent1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MINI PROJECT</a:t>
            </a:r>
            <a:endParaRPr lang="en-US" sz="6000" b="1" u="sng" spc="60" dirty="0">
              <a:solidFill>
                <a:schemeClr val="accent1"/>
              </a:solidFill>
              <a:latin typeface="Oxygen" panose="02000503000000090004" pitchFamily="2" charset="77"/>
              <a:ea typeface="Roboto" panose="02000000000000000000" pitchFamily="2" charset="0"/>
              <a:cs typeface="Arima Madurai Black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D8FA39-5A11-2964-C5AB-1BF4C3C823CE}"/>
              </a:ext>
            </a:extLst>
          </p:cNvPr>
          <p:cNvSpPr txBox="1"/>
          <p:nvPr/>
        </p:nvSpPr>
        <p:spPr>
          <a:xfrm>
            <a:off x="735263" y="4772071"/>
            <a:ext cx="424796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 b="1" u="sng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" pitchFamily="2" charset="77"/>
              </a:rPr>
              <a:t>TEAM MEMBERS:</a:t>
            </a:r>
            <a:endParaRPr lang="en-US" sz="3200" b="1" u="sng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B3B2E-C033-292F-3E49-DFA3FF9FC743}"/>
              </a:ext>
            </a:extLst>
          </p:cNvPr>
          <p:cNvSpPr txBox="1"/>
          <p:nvPr/>
        </p:nvSpPr>
        <p:spPr>
          <a:xfrm flipH="1">
            <a:off x="200527" y="1613537"/>
            <a:ext cx="3509210" cy="584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spc="3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TOPIC:</a:t>
            </a:r>
            <a:endParaRPr lang="en-US" sz="3200" b="1" u="sng" spc="3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Black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36AB03-2FFC-B076-65AE-6B4E2FC315BF}"/>
              </a:ext>
            </a:extLst>
          </p:cNvPr>
          <p:cNvSpPr txBox="1"/>
          <p:nvPr/>
        </p:nvSpPr>
        <p:spPr>
          <a:xfrm>
            <a:off x="5184942" y="251961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0504C-2CD4-BF7C-CAF8-0A5663DB7117}"/>
              </a:ext>
            </a:extLst>
          </p:cNvPr>
          <p:cNvSpPr txBox="1"/>
          <p:nvPr/>
        </p:nvSpPr>
        <p:spPr>
          <a:xfrm>
            <a:off x="1066777" y="2252891"/>
            <a:ext cx="1020808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0" dirty="0">
                <a:effectLst/>
                <a:latin typeface="Oxygen" panose="02000503000000000000" pitchFamily="2" charset="77"/>
              </a:rPr>
              <a:t>Develop a class for numerical techniques such as Gauss elimination , Gauss-Seidel, Newton's forward and backward interpolation , Inverse of a matrix using Gauss elimination and animate traversal through a spas matrix having limited non-zero array using java primitives.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9EDB1E-3414-452A-0582-77D8B3E65187}"/>
              </a:ext>
            </a:extLst>
          </p:cNvPr>
          <p:cNvSpPr txBox="1"/>
          <p:nvPr/>
        </p:nvSpPr>
        <p:spPr>
          <a:xfrm>
            <a:off x="1066777" y="5520047"/>
            <a:ext cx="49221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AutoNum type="arabicPeriod"/>
            </a:pPr>
            <a:r>
              <a:rPr lang="en-IN" sz="2800" dirty="0">
                <a:latin typeface="Oxygen" panose="02000503000000000000" pitchFamily="2" charset="77"/>
              </a:rPr>
              <a:t>Ashley Pereira - 83</a:t>
            </a:r>
          </a:p>
          <a:p>
            <a:pPr marL="742950" indent="-742950" algn="l">
              <a:buAutoNum type="arabicPeriod"/>
            </a:pPr>
            <a:r>
              <a:rPr lang="en-IN" sz="2800" dirty="0" err="1">
                <a:latin typeface="Oxygen" panose="02000503000000000000" pitchFamily="2" charset="77"/>
              </a:rPr>
              <a:t>Moksh</a:t>
            </a:r>
            <a:r>
              <a:rPr lang="en-IN" sz="2800" dirty="0">
                <a:latin typeface="Oxygen" panose="02000503000000000000" pitchFamily="2" charset="77"/>
              </a:rPr>
              <a:t> </a:t>
            </a:r>
            <a:r>
              <a:rPr lang="en-IN" sz="2800" dirty="0" err="1">
                <a:latin typeface="Oxygen" panose="02000503000000000000" pitchFamily="2" charset="77"/>
              </a:rPr>
              <a:t>Punamiya</a:t>
            </a:r>
            <a:r>
              <a:rPr lang="en-IN" sz="2800" dirty="0">
                <a:latin typeface="Oxygen" panose="02000503000000000000" pitchFamily="2" charset="77"/>
              </a:rPr>
              <a:t> - 85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00DF6C-5CA2-A9AA-55C9-4B9A2E05C3FB}"/>
              </a:ext>
            </a:extLst>
          </p:cNvPr>
          <p:cNvSpPr txBox="1"/>
          <p:nvPr/>
        </p:nvSpPr>
        <p:spPr>
          <a:xfrm>
            <a:off x="6588624" y="5512681"/>
            <a:ext cx="44904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3.   Sagar Naidu – 73</a:t>
            </a:r>
          </a:p>
          <a:p>
            <a:pPr algn="l"/>
            <a:r>
              <a:rPr lang="en-IN" sz="2800" dirty="0">
                <a:latin typeface="Oxygen" panose="02000503000000000000" pitchFamily="2" charset="77"/>
              </a:rPr>
              <a:t>4.   </a:t>
            </a:r>
            <a:r>
              <a:rPr lang="en-IN" sz="2800" dirty="0" err="1">
                <a:latin typeface="Oxygen" panose="02000503000000000000" pitchFamily="2" charset="77"/>
              </a:rPr>
              <a:t>Maviya</a:t>
            </a:r>
            <a:r>
              <a:rPr lang="en-IN" sz="2800" dirty="0">
                <a:latin typeface="Oxygen" panose="02000503000000000000" pitchFamily="2" charset="77"/>
              </a:rPr>
              <a:t> Qureshi - 86</a:t>
            </a:r>
            <a:endParaRPr lang="en-US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471121" y="1972191"/>
            <a:ext cx="4411911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5400" b="1" dirty="0">
                <a:solidFill>
                  <a:schemeClr val="accent1"/>
                </a:solidFill>
                <a:latin typeface="Oxygen" panose="02000503000000090004" pitchFamily="2" charset="77"/>
                <a:cs typeface="Arima Madurai Semi" pitchFamily="2" charset="77"/>
              </a:rPr>
              <a:t>How are we going to implement it??!</a:t>
            </a:r>
            <a:endParaRPr lang="en-US" sz="5400" b="1" dirty="0">
              <a:solidFill>
                <a:schemeClr val="accent1"/>
              </a:solidFill>
              <a:latin typeface="Oxygen" panose="02000503000000090004" pitchFamily="2" charset="77"/>
              <a:cs typeface="Arima Madurai Semi" pitchFamily="2" charset="77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83C87EF1-F57C-8D82-D4E8-2BBD2AE60EE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653" r="16653"/>
          <a:stretch/>
        </p:blipFill>
        <p:spPr>
          <a:xfrm>
            <a:off x="6695628" y="1250452"/>
            <a:ext cx="4356000" cy="4357096"/>
          </a:xfrm>
        </p:spPr>
      </p:pic>
    </p:spTree>
    <p:extLst>
      <p:ext uri="{BB962C8B-B14F-4D97-AF65-F5344CB8AC3E}">
        <p14:creationId xmlns:p14="http://schemas.microsoft.com/office/powerpoint/2010/main" val="594969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/>
          <p:cNvSpPr/>
          <p:nvPr/>
        </p:nvSpPr>
        <p:spPr>
          <a:xfrm rot="10800000">
            <a:off x="2398870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5" name="Arc 24"/>
          <p:cNvSpPr/>
          <p:nvPr/>
        </p:nvSpPr>
        <p:spPr>
          <a:xfrm>
            <a:off x="3753278" y="2100756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7" name="Arc 26"/>
          <p:cNvSpPr/>
          <p:nvPr/>
        </p:nvSpPr>
        <p:spPr>
          <a:xfrm rot="10800000">
            <a:off x="5107686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462091" y="2114008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1" name="Arc 40"/>
          <p:cNvSpPr/>
          <p:nvPr/>
        </p:nvSpPr>
        <p:spPr>
          <a:xfrm rot="10800000">
            <a:off x="7816498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2" name="Oval 41"/>
          <p:cNvSpPr/>
          <p:nvPr/>
        </p:nvSpPr>
        <p:spPr>
          <a:xfrm rot="10800000">
            <a:off x="8400568" y="5127589"/>
            <a:ext cx="829253" cy="8292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3" name="Oval 42"/>
          <p:cNvSpPr/>
          <p:nvPr/>
        </p:nvSpPr>
        <p:spPr>
          <a:xfrm rot="10800000">
            <a:off x="7046161" y="1699381"/>
            <a:ext cx="829253" cy="829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107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4" name="Oval 43"/>
          <p:cNvSpPr/>
          <p:nvPr/>
        </p:nvSpPr>
        <p:spPr>
          <a:xfrm rot="10800000">
            <a:off x="5691755" y="5127589"/>
            <a:ext cx="829253" cy="8292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5" name="Oval 44"/>
          <p:cNvSpPr/>
          <p:nvPr/>
        </p:nvSpPr>
        <p:spPr>
          <a:xfrm rot="10800000">
            <a:off x="4337347" y="1686129"/>
            <a:ext cx="829253" cy="829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6" name="Oval 45"/>
          <p:cNvSpPr/>
          <p:nvPr/>
        </p:nvSpPr>
        <p:spPr>
          <a:xfrm rot="10800000">
            <a:off x="2982939" y="5127589"/>
            <a:ext cx="829253" cy="829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7" name="Shape 2774"/>
          <p:cNvSpPr/>
          <p:nvPr/>
        </p:nvSpPr>
        <p:spPr>
          <a:xfrm>
            <a:off x="5917464" y="5395815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8" name="Shape 2781"/>
          <p:cNvSpPr/>
          <p:nvPr/>
        </p:nvSpPr>
        <p:spPr>
          <a:xfrm>
            <a:off x="3228126" y="5353299"/>
            <a:ext cx="377832" cy="377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6873"/>
                </a:moveTo>
                <a:cubicBezTo>
                  <a:pt x="6162" y="6873"/>
                  <a:pt x="6382" y="6653"/>
                  <a:pt x="6382" y="6382"/>
                </a:cubicBezTo>
                <a:lnTo>
                  <a:pt x="6382" y="1473"/>
                </a:lnTo>
                <a:cubicBezTo>
                  <a:pt x="6382" y="1201"/>
                  <a:pt x="6162" y="982"/>
                  <a:pt x="5891" y="982"/>
                </a:cubicBezTo>
                <a:cubicBezTo>
                  <a:pt x="5620" y="982"/>
                  <a:pt x="5400" y="1201"/>
                  <a:pt x="5400" y="1473"/>
                </a:cubicBezTo>
                <a:lnTo>
                  <a:pt x="5400" y="6382"/>
                </a:lnTo>
                <a:cubicBezTo>
                  <a:pt x="5400" y="6653"/>
                  <a:pt x="5620" y="6873"/>
                  <a:pt x="5891" y="6873"/>
                </a:cubicBezTo>
                <a:moveTo>
                  <a:pt x="2945" y="5891"/>
                </a:moveTo>
                <a:cubicBezTo>
                  <a:pt x="3216" y="5891"/>
                  <a:pt x="3436" y="5671"/>
                  <a:pt x="3436" y="5400"/>
                </a:cubicBezTo>
                <a:lnTo>
                  <a:pt x="3436" y="2455"/>
                </a:lnTo>
                <a:cubicBezTo>
                  <a:pt x="3436" y="2183"/>
                  <a:pt x="3216" y="1964"/>
                  <a:pt x="2945" y="1964"/>
                </a:cubicBezTo>
                <a:cubicBezTo>
                  <a:pt x="2675" y="1964"/>
                  <a:pt x="2455" y="2183"/>
                  <a:pt x="2455" y="2455"/>
                </a:cubicBezTo>
                <a:lnTo>
                  <a:pt x="2455" y="5400"/>
                </a:lnTo>
                <a:cubicBezTo>
                  <a:pt x="2455" y="5671"/>
                  <a:pt x="2675" y="5891"/>
                  <a:pt x="2945" y="5891"/>
                </a:cubicBezTo>
                <a:moveTo>
                  <a:pt x="18655" y="15218"/>
                </a:moveTo>
                <a:lnTo>
                  <a:pt x="17648" y="15218"/>
                </a:lnTo>
                <a:cubicBezTo>
                  <a:pt x="17660" y="15056"/>
                  <a:pt x="17673" y="14893"/>
                  <a:pt x="17673" y="14727"/>
                </a:cubicBezTo>
                <a:lnTo>
                  <a:pt x="17673" y="11291"/>
                </a:lnTo>
                <a:lnTo>
                  <a:pt x="18655" y="11291"/>
                </a:lnTo>
                <a:cubicBezTo>
                  <a:pt x="19739" y="11291"/>
                  <a:pt x="20618" y="12170"/>
                  <a:pt x="20618" y="13255"/>
                </a:cubicBezTo>
                <a:cubicBezTo>
                  <a:pt x="20618" y="14339"/>
                  <a:pt x="19739" y="15218"/>
                  <a:pt x="18655" y="15218"/>
                </a:cubicBezTo>
                <a:moveTo>
                  <a:pt x="16691" y="14727"/>
                </a:moveTo>
                <a:cubicBezTo>
                  <a:pt x="16691" y="15802"/>
                  <a:pt x="16399" y="16805"/>
                  <a:pt x="15896" y="17673"/>
                </a:cubicBezTo>
                <a:lnTo>
                  <a:pt x="1777" y="17673"/>
                </a:lnTo>
                <a:cubicBezTo>
                  <a:pt x="1274" y="16805"/>
                  <a:pt x="982" y="15802"/>
                  <a:pt x="982" y="14727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4727"/>
                  <a:pt x="16691" y="14727"/>
                </a:cubicBezTo>
                <a:close/>
                <a:moveTo>
                  <a:pt x="10800" y="20618"/>
                </a:moveTo>
                <a:lnTo>
                  <a:pt x="6873" y="20618"/>
                </a:lnTo>
                <a:cubicBezTo>
                  <a:pt x="5131" y="20618"/>
                  <a:pt x="3569" y="19857"/>
                  <a:pt x="2491" y="18655"/>
                </a:cubicBezTo>
                <a:lnTo>
                  <a:pt x="15182" y="18655"/>
                </a:lnTo>
                <a:cubicBezTo>
                  <a:pt x="14103" y="19857"/>
                  <a:pt x="12542" y="20618"/>
                  <a:pt x="10800" y="20618"/>
                </a:cubicBezTo>
                <a:moveTo>
                  <a:pt x="18655" y="10309"/>
                </a:moveTo>
                <a:lnTo>
                  <a:pt x="17673" y="10309"/>
                </a:lnTo>
                <a:lnTo>
                  <a:pt x="17673" y="8836"/>
                </a:lnTo>
                <a:cubicBezTo>
                  <a:pt x="17673" y="8295"/>
                  <a:pt x="17233" y="7855"/>
                  <a:pt x="16691" y="7855"/>
                </a:cubicBezTo>
                <a:lnTo>
                  <a:pt x="982" y="7855"/>
                </a:lnTo>
                <a:cubicBezTo>
                  <a:pt x="440" y="7855"/>
                  <a:pt x="0" y="8295"/>
                  <a:pt x="0" y="8836"/>
                </a:cubicBezTo>
                <a:lnTo>
                  <a:pt x="0" y="14727"/>
                </a:lnTo>
                <a:cubicBezTo>
                  <a:pt x="0" y="17232"/>
                  <a:pt x="1344" y="19417"/>
                  <a:pt x="3346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cubicBezTo>
                  <a:pt x="17673" y="20838"/>
                  <a:pt x="17453" y="20618"/>
                  <a:pt x="17182" y="20618"/>
                </a:cubicBezTo>
                <a:lnTo>
                  <a:pt x="14330" y="20618"/>
                </a:lnTo>
                <a:cubicBezTo>
                  <a:pt x="15925" y="19659"/>
                  <a:pt x="17101" y="18074"/>
                  <a:pt x="17511" y="16200"/>
                </a:cubicBezTo>
                <a:lnTo>
                  <a:pt x="18655" y="16200"/>
                </a:lnTo>
                <a:cubicBezTo>
                  <a:pt x="20281" y="16200"/>
                  <a:pt x="21600" y="14882"/>
                  <a:pt x="21600" y="13255"/>
                </a:cubicBezTo>
                <a:cubicBezTo>
                  <a:pt x="21600" y="11628"/>
                  <a:pt x="20281" y="10309"/>
                  <a:pt x="18655" y="10309"/>
                </a:cubicBezTo>
                <a:moveTo>
                  <a:pt x="11782" y="5891"/>
                </a:moveTo>
                <a:cubicBezTo>
                  <a:pt x="12053" y="5891"/>
                  <a:pt x="12273" y="5671"/>
                  <a:pt x="12273" y="5400"/>
                </a:cubicBezTo>
                <a:lnTo>
                  <a:pt x="12273" y="2455"/>
                </a:lnTo>
                <a:cubicBezTo>
                  <a:pt x="12273" y="2183"/>
                  <a:pt x="12053" y="1964"/>
                  <a:pt x="11782" y="1964"/>
                </a:cubicBezTo>
                <a:cubicBezTo>
                  <a:pt x="11511" y="1964"/>
                  <a:pt x="11291" y="2183"/>
                  <a:pt x="11291" y="2455"/>
                </a:cubicBezTo>
                <a:lnTo>
                  <a:pt x="11291" y="5400"/>
                </a:lnTo>
                <a:cubicBezTo>
                  <a:pt x="11291" y="5671"/>
                  <a:pt x="11511" y="5891"/>
                  <a:pt x="11782" y="5891"/>
                </a:cubicBezTo>
                <a:moveTo>
                  <a:pt x="14727" y="6873"/>
                </a:moveTo>
                <a:cubicBezTo>
                  <a:pt x="14998" y="6873"/>
                  <a:pt x="15218" y="6653"/>
                  <a:pt x="15218" y="6382"/>
                </a:cubicBezTo>
                <a:lnTo>
                  <a:pt x="15218" y="1473"/>
                </a:lnTo>
                <a:cubicBezTo>
                  <a:pt x="15218" y="1201"/>
                  <a:pt x="14998" y="982"/>
                  <a:pt x="14727" y="982"/>
                </a:cubicBezTo>
                <a:cubicBezTo>
                  <a:pt x="14456" y="982"/>
                  <a:pt x="14236" y="1201"/>
                  <a:pt x="14236" y="1473"/>
                </a:cubicBezTo>
                <a:lnTo>
                  <a:pt x="14236" y="6382"/>
                </a:lnTo>
                <a:cubicBezTo>
                  <a:pt x="14236" y="6653"/>
                  <a:pt x="14456" y="6873"/>
                  <a:pt x="14727" y="6873"/>
                </a:cubicBezTo>
                <a:moveTo>
                  <a:pt x="8836" y="5891"/>
                </a:moveTo>
                <a:cubicBezTo>
                  <a:pt x="9107" y="5891"/>
                  <a:pt x="9327" y="5671"/>
                  <a:pt x="9327" y="5400"/>
                </a:cubicBezTo>
                <a:lnTo>
                  <a:pt x="9327" y="491"/>
                </a:lnTo>
                <a:cubicBezTo>
                  <a:pt x="9327" y="220"/>
                  <a:pt x="9107" y="0"/>
                  <a:pt x="8836" y="0"/>
                </a:cubicBezTo>
                <a:cubicBezTo>
                  <a:pt x="8566" y="0"/>
                  <a:pt x="8345" y="220"/>
                  <a:pt x="8345" y="491"/>
                </a:cubicBezTo>
                <a:lnTo>
                  <a:pt x="8345" y="5400"/>
                </a:lnTo>
                <a:cubicBezTo>
                  <a:pt x="8345" y="5671"/>
                  <a:pt x="8566" y="5891"/>
                  <a:pt x="8836" y="589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9" name="Shape 2782"/>
          <p:cNvSpPr/>
          <p:nvPr/>
        </p:nvSpPr>
        <p:spPr>
          <a:xfrm>
            <a:off x="4562874" y="1937562"/>
            <a:ext cx="378197" cy="3263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683" h="20545" extrusionOk="0">
                <a:moveTo>
                  <a:pt x="9621" y="9676"/>
                </a:moveTo>
                <a:cubicBezTo>
                  <a:pt x="9621" y="9676"/>
                  <a:pt x="9621" y="9675"/>
                  <a:pt x="9621" y="9675"/>
                </a:cubicBezTo>
                <a:lnTo>
                  <a:pt x="9620" y="9674"/>
                </a:lnTo>
                <a:cubicBezTo>
                  <a:pt x="9620" y="9674"/>
                  <a:pt x="9621" y="9676"/>
                  <a:pt x="9621" y="9676"/>
                </a:cubicBezTo>
                <a:close/>
                <a:moveTo>
                  <a:pt x="19582" y="1266"/>
                </a:moveTo>
                <a:cubicBezTo>
                  <a:pt x="18115" y="-422"/>
                  <a:pt x="15737" y="-422"/>
                  <a:pt x="14270" y="1266"/>
                </a:cubicBezTo>
                <a:lnTo>
                  <a:pt x="14934" y="2030"/>
                </a:lnTo>
                <a:cubicBezTo>
                  <a:pt x="16034" y="765"/>
                  <a:pt x="17818" y="765"/>
                  <a:pt x="18918" y="2030"/>
                </a:cubicBezTo>
                <a:cubicBezTo>
                  <a:pt x="20019" y="3297"/>
                  <a:pt x="20019" y="5351"/>
                  <a:pt x="18918" y="6618"/>
                </a:cubicBezTo>
                <a:lnTo>
                  <a:pt x="8956" y="17881"/>
                </a:lnTo>
                <a:lnTo>
                  <a:pt x="9621" y="18645"/>
                </a:lnTo>
                <a:lnTo>
                  <a:pt x="19582" y="7382"/>
                </a:lnTo>
                <a:cubicBezTo>
                  <a:pt x="21050" y="5693"/>
                  <a:pt x="21050" y="2955"/>
                  <a:pt x="19582" y="1266"/>
                </a:cubicBezTo>
                <a:moveTo>
                  <a:pt x="2315" y="17881"/>
                </a:moveTo>
                <a:cubicBezTo>
                  <a:pt x="481" y="15770"/>
                  <a:pt x="481" y="12551"/>
                  <a:pt x="2315" y="10439"/>
                </a:cubicBezTo>
                <a:cubicBezTo>
                  <a:pt x="2317" y="10437"/>
                  <a:pt x="2320" y="10434"/>
                  <a:pt x="2323" y="10431"/>
                </a:cubicBezTo>
                <a:lnTo>
                  <a:pt x="2323" y="10431"/>
                </a:lnTo>
                <a:lnTo>
                  <a:pt x="9289" y="2413"/>
                </a:lnTo>
                <a:cubicBezTo>
                  <a:pt x="9472" y="2201"/>
                  <a:pt x="9472" y="1859"/>
                  <a:pt x="9289" y="1648"/>
                </a:cubicBezTo>
                <a:cubicBezTo>
                  <a:pt x="9105" y="1437"/>
                  <a:pt x="8808" y="1437"/>
                  <a:pt x="8624" y="1648"/>
                </a:cubicBezTo>
                <a:lnTo>
                  <a:pt x="1651" y="9675"/>
                </a:lnTo>
                <a:cubicBezTo>
                  <a:pt x="-550" y="12208"/>
                  <a:pt x="-550" y="16112"/>
                  <a:pt x="1651" y="18645"/>
                </a:cubicBezTo>
                <a:cubicBezTo>
                  <a:pt x="3852" y="21178"/>
                  <a:pt x="7420" y="21178"/>
                  <a:pt x="9621" y="18645"/>
                </a:cubicBezTo>
                <a:lnTo>
                  <a:pt x="8948" y="17889"/>
                </a:lnTo>
                <a:cubicBezTo>
                  <a:pt x="7114" y="19991"/>
                  <a:pt x="4147" y="19989"/>
                  <a:pt x="2315" y="17881"/>
                </a:cubicBezTo>
                <a:moveTo>
                  <a:pt x="6300" y="13497"/>
                </a:moveTo>
                <a:cubicBezTo>
                  <a:pt x="7033" y="14341"/>
                  <a:pt x="8223" y="14341"/>
                  <a:pt x="8956" y="13497"/>
                </a:cubicBezTo>
                <a:lnTo>
                  <a:pt x="13937" y="7764"/>
                </a:lnTo>
                <a:cubicBezTo>
                  <a:pt x="14121" y="7553"/>
                  <a:pt x="14121" y="7211"/>
                  <a:pt x="13937" y="7000"/>
                </a:cubicBezTo>
                <a:cubicBezTo>
                  <a:pt x="13754" y="6789"/>
                  <a:pt x="13457" y="6789"/>
                  <a:pt x="13273" y="7000"/>
                </a:cubicBezTo>
                <a:lnTo>
                  <a:pt x="8292" y="12732"/>
                </a:lnTo>
                <a:cubicBezTo>
                  <a:pt x="7926" y="13155"/>
                  <a:pt x="7331" y="13155"/>
                  <a:pt x="6964" y="12732"/>
                </a:cubicBezTo>
                <a:cubicBezTo>
                  <a:pt x="6597" y="12310"/>
                  <a:pt x="6597" y="11626"/>
                  <a:pt x="6964" y="11204"/>
                </a:cubicBezTo>
                <a:lnTo>
                  <a:pt x="8292" y="9675"/>
                </a:lnTo>
                <a:lnTo>
                  <a:pt x="14934" y="2030"/>
                </a:lnTo>
                <a:lnTo>
                  <a:pt x="14270" y="1266"/>
                </a:lnTo>
                <a:lnTo>
                  <a:pt x="6300" y="10439"/>
                </a:lnTo>
                <a:cubicBezTo>
                  <a:pt x="5566" y="11284"/>
                  <a:pt x="5566" y="12653"/>
                  <a:pt x="6300" y="1349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0" name="Shape 2783"/>
          <p:cNvSpPr/>
          <p:nvPr/>
        </p:nvSpPr>
        <p:spPr>
          <a:xfrm>
            <a:off x="8626298" y="5421576"/>
            <a:ext cx="377832" cy="3263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1" name="Shape 2787"/>
          <p:cNvSpPr/>
          <p:nvPr/>
        </p:nvSpPr>
        <p:spPr>
          <a:xfrm>
            <a:off x="7271988" y="1925082"/>
            <a:ext cx="377598" cy="377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32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117738" y="4447806"/>
            <a:ext cx="1995064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Compiling the Program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544809" y="4002740"/>
            <a:ext cx="11176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21272" y="3039533"/>
            <a:ext cx="1995064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Taking input from user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6935521" y="2594467"/>
            <a:ext cx="114326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56436" y="3039533"/>
            <a:ext cx="1995064" cy="62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Creating different functions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185913" y="2594467"/>
            <a:ext cx="111280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831076" y="4447806"/>
            <a:ext cx="1995064" cy="34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Displaying output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8254140" y="4002740"/>
            <a:ext cx="112562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05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64310" y="4447806"/>
            <a:ext cx="1995064" cy="347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IN" sz="15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Creating a Class</a:t>
            </a:r>
            <a:endParaRPr lang="en-US" sz="1500" dirty="0">
              <a:latin typeface="Oxygen" panose="02000503000000090004" pitchFamily="2" charset="77"/>
              <a:ea typeface="Lato Light" charset="0"/>
              <a:cs typeface="Poppins" pitchFamily="2" charset="77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814625" y="4002740"/>
            <a:ext cx="10711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Step 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36F0B4-8937-FF49-90F3-EECC057A65FD}"/>
              </a:ext>
            </a:extLst>
          </p:cNvPr>
          <p:cNvSpPr>
            <a:spLocks/>
          </p:cNvSpPr>
          <p:nvPr/>
        </p:nvSpPr>
        <p:spPr bwMode="auto">
          <a:xfrm>
            <a:off x="4235717" y="797814"/>
            <a:ext cx="37205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THE PROCESS</a:t>
            </a:r>
            <a:r>
              <a:rPr lang="en-IN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:</a:t>
            </a:r>
            <a:endParaRPr lang="en-US" sz="40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5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A55FA-CC4F-7715-6B27-7901D536E906}"/>
              </a:ext>
            </a:extLst>
          </p:cNvPr>
          <p:cNvSpPr txBox="1"/>
          <p:nvPr/>
        </p:nvSpPr>
        <p:spPr>
          <a:xfrm>
            <a:off x="2303007" y="150744"/>
            <a:ext cx="7218353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4000" b="1" dirty="0">
                <a:solidFill>
                  <a:schemeClr val="accent1"/>
                </a:solidFill>
                <a:latin typeface="Oxygen" panose="02000503000000000000" pitchFamily="2" charset="77"/>
                <a:cs typeface="Arima Madurai Semi" pitchFamily="2" charset="77"/>
              </a:rPr>
              <a:t>How are we going to implement it??!</a:t>
            </a:r>
            <a:endParaRPr lang="en-US" sz="4000" b="1" dirty="0">
              <a:solidFill>
                <a:schemeClr val="accent1"/>
              </a:solidFill>
              <a:latin typeface="Oxygen" panose="02000503000000000000" pitchFamily="2" charset="77"/>
              <a:cs typeface="Arima Madurai Semi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7C4A89-E66C-A675-32E8-95B7020BC515}"/>
              </a:ext>
            </a:extLst>
          </p:cNvPr>
          <p:cNvSpPr txBox="1"/>
          <p:nvPr/>
        </p:nvSpPr>
        <p:spPr>
          <a:xfrm>
            <a:off x="1294063" y="1592357"/>
            <a:ext cx="991870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0" dirty="0">
                <a:effectLst/>
                <a:latin typeface="Oxygen" panose="02000503000000000000" pitchFamily="2" charset="77"/>
              </a:rPr>
              <a:t>We will be making this a menu driven program wherein we will 5 different different classes consisting of the main class and the rest four classes consist of the four operations as mentioned before i.e. 1.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Guass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Elimination Method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2.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Guass-Seidel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Method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3. Newton’s forward &amp; backward interpolation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r>
              <a:rPr lang="en-IN" sz="2800" i="0" dirty="0">
                <a:effectLst/>
                <a:latin typeface="Oxygen" panose="02000503000000000000" pitchFamily="2" charset="77"/>
              </a:rPr>
              <a:t>4. Inverse of matrix using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Guass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Elimination</a:t>
            </a:r>
            <a:endParaRPr lang="en-IN" sz="2800" dirty="0">
              <a:latin typeface="Oxygen" panose="02000503000000000000" pitchFamily="2" charset="77"/>
            </a:endParaRPr>
          </a:p>
          <a:p>
            <a:endParaRPr lang="en-IN" sz="2800" dirty="0">
              <a:latin typeface="Oxygen" panose="02000503000000000000" pitchFamily="2" charset="77"/>
            </a:endParaRPr>
          </a:p>
          <a:p>
            <a:r>
              <a:rPr lang="en-IN" sz="2800" dirty="0">
                <a:latin typeface="Oxygen" panose="02000503000000000000" pitchFamily="2" charset="77"/>
              </a:rPr>
              <a:t>F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urther making objects of other classes and calling them in the main function and performing the operation on a predefined matrix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88555943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815821" y="2644170"/>
            <a:ext cx="85603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spc="3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THANK</a:t>
            </a:r>
            <a:r>
              <a:rPr lang="en-IN" sz="9600" b="1" spc="3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 YOU!!</a:t>
            </a:r>
            <a:endParaRPr lang="en-US" sz="9600" b="1" spc="3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Black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478813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92011"/>
            <a:ext cx="8892603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Newton’s forward &amp; backward interpolation </a:t>
            </a:r>
            <a:endParaRPr lang="en-US" sz="28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38670" y="2079491"/>
            <a:ext cx="5927647" cy="519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800" dirty="0" err="1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Guass</a:t>
            </a:r>
            <a:r>
              <a:rPr lang="en-IN" sz="2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Elimination Method </a:t>
            </a:r>
            <a:endParaRPr lang="en-US" sz="28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IN" sz="2800" dirty="0" err="1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Guass-Seidel</a:t>
            </a:r>
            <a:r>
              <a:rPr lang="en-IN" sz="28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Method</a:t>
            </a:r>
            <a:endParaRPr lang="en-US" sz="28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1004422" y="640360"/>
            <a:ext cx="9995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Given Topic can be divided into following sub-topics:</a:t>
            </a:r>
            <a:endParaRPr lang="en-US" sz="3600" b="1" u="sng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 dirty="0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52D7C3-FA5C-CD86-96E8-63A20F85E0D5}"/>
              </a:ext>
            </a:extLst>
          </p:cNvPr>
          <p:cNvSpPr/>
          <p:nvPr/>
        </p:nvSpPr>
        <p:spPr>
          <a:xfrm>
            <a:off x="1143000" y="3969935"/>
            <a:ext cx="268629" cy="27521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F621FB-CDB0-A0C2-C1B0-57B7338E9BFE}"/>
              </a:ext>
            </a:extLst>
          </p:cNvPr>
          <p:cNvSpPr txBox="1"/>
          <p:nvPr/>
        </p:nvSpPr>
        <p:spPr>
          <a:xfrm>
            <a:off x="1438670" y="3834272"/>
            <a:ext cx="7361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Inverse of matrix using </a:t>
            </a:r>
            <a:r>
              <a:rPr lang="en-IN" sz="2800" dirty="0" err="1">
                <a:latin typeface="Oxygen" panose="02000503000000000000" pitchFamily="2" charset="77"/>
              </a:rPr>
              <a:t>Guass</a:t>
            </a:r>
            <a:r>
              <a:rPr lang="en-IN" sz="2800" dirty="0">
                <a:latin typeface="Oxygen" panose="02000503000000000000" pitchFamily="2" charset="77"/>
              </a:rPr>
              <a:t> Elimination </a:t>
            </a:r>
            <a:endParaRPr lang="en-US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355753" y="1861761"/>
            <a:ext cx="4411911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5400" b="1" dirty="0">
                <a:solidFill>
                  <a:schemeClr val="accent1"/>
                </a:solidFill>
                <a:latin typeface="Oxygen" panose="02000503000000090004" pitchFamily="2" charset="77"/>
                <a:cs typeface="Arima Madurai Semi" pitchFamily="2" charset="77"/>
              </a:rPr>
              <a:t>What are these methods used for??!</a:t>
            </a:r>
            <a:endParaRPr lang="en-US" sz="5400" b="1" dirty="0">
              <a:solidFill>
                <a:schemeClr val="accent1"/>
              </a:solidFill>
              <a:latin typeface="Oxygen" panose="02000503000000090004" pitchFamily="2" charset="77"/>
              <a:cs typeface="Arima Madurai Semi" pitchFamily="2" charset="7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6F8249C-DE21-DFC0-53A5-C2D740A2706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6731" r="16731"/>
          <a:stretch/>
        </p:blipFill>
        <p:spPr>
          <a:xfrm>
            <a:off x="6480247" y="1140022"/>
            <a:ext cx="4356000" cy="4357096"/>
          </a:xfrm>
        </p:spPr>
      </p:pic>
    </p:spTree>
    <p:extLst>
      <p:ext uri="{BB962C8B-B14F-4D97-AF65-F5344CB8AC3E}">
        <p14:creationId xmlns:p14="http://schemas.microsoft.com/office/powerpoint/2010/main" val="3228114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7194645" y="2985210"/>
            <a:ext cx="4297518" cy="237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i="0" dirty="0">
                <a:effectLst/>
                <a:latin typeface="Oxygen" panose="02000503000000000000" pitchFamily="2" charset="77"/>
              </a:rPr>
              <a:t>The Gauss–Seidel method is an iterative technique for solving a square system of n linear equations with unknown x.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US" sz="2400" dirty="0">
              <a:latin typeface="Oxygen" panose="02000503000000000000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7194645" y="2257303"/>
            <a:ext cx="3998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2. </a:t>
            </a:r>
            <a:r>
              <a:rPr lang="en-IN" sz="2800" dirty="0" err="1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Guass-Seidel</a:t>
            </a:r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 Method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466362-2756-9741-8C0C-026417C1D137}"/>
              </a:ext>
            </a:extLst>
          </p:cNvPr>
          <p:cNvSpPr txBox="1"/>
          <p:nvPr/>
        </p:nvSpPr>
        <p:spPr>
          <a:xfrm>
            <a:off x="2700589" y="1153025"/>
            <a:ext cx="640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What are they used for??!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24815" y="2985210"/>
            <a:ext cx="4687949" cy="3527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dirty="0">
                <a:latin typeface="Oxygen" panose="02000503000000000000" pitchFamily="2" charset="77"/>
              </a:rPr>
              <a:t>The</a:t>
            </a:r>
            <a:r>
              <a:rPr lang="en-IN" sz="2400" i="0" dirty="0">
                <a:effectLst/>
                <a:latin typeface="Oxygen" panose="02000503000000000000" pitchFamily="2" charset="77"/>
              </a:rPr>
              <a:t> Gaussian elimination method is known as the row reduction algorithm for solving linear equations systems. It consists of a sequence of operations performed on the corresponding matrix of coefficients.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924815" y="2226070"/>
            <a:ext cx="4703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1. </a:t>
            </a:r>
            <a:r>
              <a:rPr lang="en-IN" sz="2800" dirty="0" err="1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Guass</a:t>
            </a:r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 Elimination Method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263391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0BAABA6-BF9A-1B4B-B530-AF17FCF8C6EB}"/>
              </a:ext>
            </a:extLst>
          </p:cNvPr>
          <p:cNvSpPr txBox="1"/>
          <p:nvPr/>
        </p:nvSpPr>
        <p:spPr>
          <a:xfrm>
            <a:off x="7026872" y="3429000"/>
            <a:ext cx="4297518" cy="198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i="0" dirty="0">
                <a:effectLst/>
                <a:latin typeface="Oxygen" panose="02000503000000000000" pitchFamily="2" charset="77"/>
              </a:rPr>
              <a:t>The Gaussian elimination method can be used for finding the inverse of a matrix, if it exists.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1D219-F231-0840-A649-C51C207FAF1B}"/>
              </a:ext>
            </a:extLst>
          </p:cNvPr>
          <p:cNvSpPr txBox="1"/>
          <p:nvPr/>
        </p:nvSpPr>
        <p:spPr>
          <a:xfrm>
            <a:off x="7026872" y="2333137"/>
            <a:ext cx="458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4. Inverse of matrix using </a:t>
            </a:r>
            <a:r>
              <a:rPr lang="en-IN" sz="2800" dirty="0" err="1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Guass</a:t>
            </a:r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 Elimination 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2DB263-5130-7149-84E4-6ACC76E4A8AF}"/>
              </a:ext>
            </a:extLst>
          </p:cNvPr>
          <p:cNvSpPr txBox="1"/>
          <p:nvPr/>
        </p:nvSpPr>
        <p:spPr>
          <a:xfrm>
            <a:off x="954942" y="3429000"/>
            <a:ext cx="4289571" cy="2373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IN" sz="2400" i="0" dirty="0">
                <a:effectLst/>
                <a:latin typeface="Oxygen" panose="02000503000000000000" pitchFamily="2" charset="77"/>
              </a:rPr>
              <a:t>Interpolation is the technique of estimating the value of a function for any intermediate value of the independent variable.</a:t>
            </a:r>
            <a:endParaRPr lang="en-IN" sz="2400" dirty="0">
              <a:effectLst/>
              <a:latin typeface="Oxygen" panose="02000503000000000000" pitchFamily="2" charset="77"/>
            </a:endParaRPr>
          </a:p>
          <a:p>
            <a:pPr>
              <a:lnSpc>
                <a:spcPts val="3000"/>
              </a:lnSpc>
            </a:pPr>
            <a:endParaRPr lang="en-IN" sz="24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533A35-5398-2040-A707-D97117D75873}"/>
              </a:ext>
            </a:extLst>
          </p:cNvPr>
          <p:cNvSpPr txBox="1"/>
          <p:nvPr/>
        </p:nvSpPr>
        <p:spPr>
          <a:xfrm>
            <a:off x="954942" y="2333136"/>
            <a:ext cx="4201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3. Newton’s forward &amp; backward interpolation </a:t>
            </a:r>
            <a:endParaRPr lang="en-US" sz="2800" dirty="0">
              <a:solidFill>
                <a:schemeClr val="accent1"/>
              </a:solidFill>
              <a:latin typeface="Oxygen" panose="02000503000000090004" pitchFamily="2" charset="77"/>
              <a:ea typeface="Nunito Bold" charset="0"/>
              <a:cs typeface="Arima Madurai Medium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D1102-1DEA-39C6-3380-7F344779163D}"/>
              </a:ext>
            </a:extLst>
          </p:cNvPr>
          <p:cNvSpPr txBox="1"/>
          <p:nvPr/>
        </p:nvSpPr>
        <p:spPr>
          <a:xfrm>
            <a:off x="2700589" y="1153025"/>
            <a:ext cx="6406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What are they used for??!</a:t>
            </a:r>
          </a:p>
        </p:txBody>
      </p:sp>
    </p:spTree>
    <p:extLst>
      <p:ext uri="{BB962C8B-B14F-4D97-AF65-F5344CB8AC3E}">
        <p14:creationId xmlns:p14="http://schemas.microsoft.com/office/powerpoint/2010/main" val="3671611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730588" y="2157746"/>
            <a:ext cx="6030492" cy="220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500"/>
              </a:lnSpc>
            </a:pPr>
            <a:r>
              <a:rPr lang="en-IN" sz="5400" b="1" dirty="0">
                <a:solidFill>
                  <a:schemeClr val="accent1"/>
                </a:solidFill>
                <a:latin typeface="Oxygen" panose="02000503000000090004" pitchFamily="2" charset="77"/>
                <a:cs typeface="Arima Madurai Semi" pitchFamily="2" charset="77"/>
              </a:rPr>
              <a:t>What are we going to learn from this??!</a:t>
            </a:r>
            <a:endParaRPr lang="en-US" sz="5400" b="1" dirty="0">
              <a:solidFill>
                <a:schemeClr val="accent1"/>
              </a:solidFill>
              <a:latin typeface="Oxygen" panose="02000503000000090004" pitchFamily="2" charset="77"/>
              <a:cs typeface="Arima Madurai Semi" pitchFamily="2" charset="77"/>
            </a:endParaRPr>
          </a:p>
        </p:txBody>
      </p:sp>
      <p:pic>
        <p:nvPicPr>
          <p:cNvPr id="14" name="Picture 14">
            <a:extLst>
              <a:ext uri="{FF2B5EF4-FFF2-40B4-BE49-F238E27FC236}">
                <a16:creationId xmlns:a16="http://schemas.microsoft.com/office/drawing/2014/main" id="{C4CFEF86-9D7F-949D-9AA2-4960A04D811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18" r="18"/>
          <a:stretch/>
        </p:blipFill>
        <p:spPr>
          <a:xfrm>
            <a:off x="6709834" y="1250452"/>
            <a:ext cx="4356000" cy="4357096"/>
          </a:xfrm>
        </p:spPr>
      </p:pic>
    </p:spTree>
    <p:extLst>
      <p:ext uri="{BB962C8B-B14F-4D97-AF65-F5344CB8AC3E}">
        <p14:creationId xmlns:p14="http://schemas.microsoft.com/office/powerpoint/2010/main" val="26334459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303D4-85A0-B598-1479-C401D83D4A52}"/>
              </a:ext>
            </a:extLst>
          </p:cNvPr>
          <p:cNvSpPr txBox="1"/>
          <p:nvPr/>
        </p:nvSpPr>
        <p:spPr>
          <a:xfrm>
            <a:off x="973888" y="1904061"/>
            <a:ext cx="1033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Oxygen" panose="02000503000000000000" pitchFamily="2" charset="77"/>
              </a:rPr>
              <a:t>1. Class:</a:t>
            </a:r>
            <a:endParaRPr lang="en-IN" sz="2800" dirty="0">
              <a:effectLst/>
              <a:latin typeface="System 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A76B-013A-956B-C1C3-5BDC0BA229F7}"/>
              </a:ext>
            </a:extLst>
          </p:cNvPr>
          <p:cNvSpPr txBox="1"/>
          <p:nvPr/>
        </p:nvSpPr>
        <p:spPr>
          <a:xfrm>
            <a:off x="2476285" y="1904061"/>
            <a:ext cx="82351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0" dirty="0">
                <a:effectLst/>
                <a:latin typeface="Oxygen" panose="02000503000000000000" pitchFamily="2" charset="77"/>
              </a:rPr>
              <a:t>Class is a set of object which shares common characteristics/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behavior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and common attributes.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7829A-8F59-6D16-CE1E-A971EAA96A12}"/>
              </a:ext>
            </a:extLst>
          </p:cNvPr>
          <p:cNvSpPr txBox="1"/>
          <p:nvPr/>
        </p:nvSpPr>
        <p:spPr>
          <a:xfrm>
            <a:off x="973888" y="3307335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2. Object: </a:t>
            </a:r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C2ACDB-CD39-475A-3D15-3405B1FAE3A7}"/>
              </a:ext>
            </a:extLst>
          </p:cNvPr>
          <p:cNvSpPr txBox="1"/>
          <p:nvPr/>
        </p:nvSpPr>
        <p:spPr>
          <a:xfrm>
            <a:off x="2767130" y="3307335"/>
            <a:ext cx="79443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i="0" dirty="0">
                <a:effectLst/>
                <a:latin typeface="Oxygen" panose="02000503000000000000" pitchFamily="2" charset="77"/>
              </a:rPr>
              <a:t>A Java object is a member of a Java class. Each object has an identity, a </a:t>
            </a:r>
            <a:r>
              <a:rPr lang="en-IN" sz="2800" i="0" dirty="0" err="1">
                <a:effectLst/>
                <a:latin typeface="Oxygen" panose="02000503000000000000" pitchFamily="2" charset="77"/>
              </a:rPr>
              <a:t>behavior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 and a state.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B74AD-CE15-C3D2-B22D-38EC2EEBDC57}"/>
              </a:ext>
            </a:extLst>
          </p:cNvPr>
          <p:cNvSpPr>
            <a:spLocks/>
          </p:cNvSpPr>
          <p:nvPr/>
        </p:nvSpPr>
        <p:spPr bwMode="auto">
          <a:xfrm>
            <a:off x="2476285" y="933799"/>
            <a:ext cx="7268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IN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WHAT ARE WE LEARNING??!</a:t>
            </a:r>
            <a:endParaRPr lang="en-US" sz="40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30689-52DF-C6C4-2EE9-F6873FAE8DF1}"/>
              </a:ext>
            </a:extLst>
          </p:cNvPr>
          <p:cNvSpPr txBox="1"/>
          <p:nvPr/>
        </p:nvSpPr>
        <p:spPr>
          <a:xfrm>
            <a:off x="973888" y="471060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3. Arrays:</a:t>
            </a:r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92DBF-EFAB-14C9-C585-C84A5D1B0221}"/>
              </a:ext>
            </a:extLst>
          </p:cNvPr>
          <p:cNvSpPr txBox="1"/>
          <p:nvPr/>
        </p:nvSpPr>
        <p:spPr>
          <a:xfrm>
            <a:off x="2767130" y="4710609"/>
            <a:ext cx="8235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i="0" u="none" strike="noStrike" dirty="0">
                <a:effectLst/>
                <a:latin typeface="Oxygen" panose="02000503000000000000" pitchFamily="2" charset="77"/>
              </a:rPr>
              <a:t>An array is a container object that holds a fixed number of values of a single type.</a:t>
            </a:r>
            <a:endParaRPr lang="en-US" sz="2800" dirty="0"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6558354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98303D4-85A0-B598-1479-C401D83D4A52}"/>
              </a:ext>
            </a:extLst>
          </p:cNvPr>
          <p:cNvSpPr txBox="1"/>
          <p:nvPr/>
        </p:nvSpPr>
        <p:spPr>
          <a:xfrm>
            <a:off x="973888" y="1904061"/>
            <a:ext cx="10339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ffectLst/>
                <a:latin typeface="Oxygen" panose="02000503000000000000" pitchFamily="2" charset="77"/>
              </a:rPr>
              <a:t>4. Java </a:t>
            </a:r>
            <a:r>
              <a:rPr lang="en-IN" sz="2800" dirty="0">
                <a:latin typeface="Oxygen" panose="02000503000000000000" pitchFamily="2" charset="77"/>
              </a:rPr>
              <a:t>AWT:</a:t>
            </a:r>
            <a:endParaRPr lang="en-IN" sz="2800" dirty="0">
              <a:effectLst/>
              <a:latin typeface="System Fon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EA76B-013A-956B-C1C3-5BDC0BA229F7}"/>
              </a:ext>
            </a:extLst>
          </p:cNvPr>
          <p:cNvSpPr txBox="1"/>
          <p:nvPr/>
        </p:nvSpPr>
        <p:spPr>
          <a:xfrm>
            <a:off x="3194838" y="1904061"/>
            <a:ext cx="82351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effectLst/>
                <a:latin typeface="Oxygen" panose="02000503000000000000" pitchFamily="2" charset="77"/>
              </a:rPr>
              <a:t>Java AWT (Abstract Window Toolkit) is an API to develop Graphical User Interface (GUI) or windows-based applications in Java.</a:t>
            </a:r>
          </a:p>
          <a:p>
            <a:endParaRPr lang="en-IN" sz="2800" dirty="0">
              <a:effectLst/>
              <a:latin typeface="Oxygen" panose="02000503000000000000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87829A-8F59-6D16-CE1E-A971EAA96A12}"/>
              </a:ext>
            </a:extLst>
          </p:cNvPr>
          <p:cNvSpPr txBox="1"/>
          <p:nvPr/>
        </p:nvSpPr>
        <p:spPr>
          <a:xfrm>
            <a:off x="973888" y="3551432"/>
            <a:ext cx="7464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Oxygen" panose="02000503000000000000" pitchFamily="2" charset="77"/>
              </a:rPr>
              <a:t>5. Making Interface using Java AWT</a:t>
            </a:r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4B74AD-CE15-C3D2-B22D-38EC2EEBDC57}"/>
              </a:ext>
            </a:extLst>
          </p:cNvPr>
          <p:cNvSpPr>
            <a:spLocks/>
          </p:cNvSpPr>
          <p:nvPr/>
        </p:nvSpPr>
        <p:spPr bwMode="auto">
          <a:xfrm>
            <a:off x="2476285" y="933799"/>
            <a:ext cx="7268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IN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WHAT ARE WE LEARNING??!</a:t>
            </a:r>
            <a:endParaRPr lang="en-US" sz="40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30689-52DF-C6C4-2EE9-F6873FAE8DF1}"/>
              </a:ext>
            </a:extLst>
          </p:cNvPr>
          <p:cNvSpPr txBox="1"/>
          <p:nvPr/>
        </p:nvSpPr>
        <p:spPr>
          <a:xfrm>
            <a:off x="973888" y="4320107"/>
            <a:ext cx="10740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Oxygen" panose="02000503000000000000" pitchFamily="2" charset="77"/>
              </a:rPr>
              <a:t>6. 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We will learn to solve various mathematical properties using matrices</a:t>
            </a:r>
            <a:endParaRPr lang="en-IN" sz="2800" dirty="0">
              <a:effectLst/>
              <a:latin typeface="Oxygen" panose="02000503000000000000" pitchFamily="2" charset="77"/>
            </a:endParaRPr>
          </a:p>
          <a:p>
            <a:pPr algn="l"/>
            <a:endParaRPr lang="en-US" sz="2800" dirty="0">
              <a:latin typeface="Oxygen" panose="02000503000000000000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E9EFA5-4E4B-A266-4B4C-4FA623EE919E}"/>
              </a:ext>
            </a:extLst>
          </p:cNvPr>
          <p:cNvSpPr txBox="1"/>
          <p:nvPr/>
        </p:nvSpPr>
        <p:spPr>
          <a:xfrm>
            <a:off x="973888" y="5447147"/>
            <a:ext cx="94851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Oxygen" panose="02000503000000000000" pitchFamily="2" charset="77"/>
              </a:rPr>
              <a:t>7. </a:t>
            </a:r>
            <a:r>
              <a:rPr lang="en-IN" sz="2800" i="0" dirty="0">
                <a:effectLst/>
                <a:latin typeface="Oxygen" panose="02000503000000000000" pitchFamily="2" charset="77"/>
              </a:rPr>
              <a:t>Also this will help us in building our logic in iterative approach</a:t>
            </a:r>
            <a:endParaRPr lang="en-IN" sz="2800" dirty="0">
              <a:effectLst/>
              <a:latin typeface="Oxygen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5538675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B761464F-3D5A-614D-93E8-02ACD7A158E7}"/>
              </a:ext>
            </a:extLst>
          </p:cNvPr>
          <p:cNvSpPr>
            <a:spLocks/>
          </p:cNvSpPr>
          <p:nvPr/>
        </p:nvSpPr>
        <p:spPr bwMode="auto">
          <a:xfrm>
            <a:off x="2476285" y="933799"/>
            <a:ext cx="726801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IN" sz="4000" b="1" spc="150" dirty="0">
                <a:solidFill>
                  <a:schemeClr val="accent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WHAT ARE WE LEARNING??!</a:t>
            </a:r>
            <a:endParaRPr lang="en-US" sz="4000" b="1" spc="150" dirty="0">
              <a:solidFill>
                <a:schemeClr val="accent1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sp>
        <p:nvSpPr>
          <p:cNvPr id="5" name="Freeform: Shape 7696"/>
          <p:cNvSpPr/>
          <p:nvPr/>
        </p:nvSpPr>
        <p:spPr>
          <a:xfrm rot="4800">
            <a:off x="1840747" y="1853776"/>
            <a:ext cx="2180965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2" h="743">
                <a:moveTo>
                  <a:pt x="742" y="372"/>
                </a:moveTo>
                <a:cubicBezTo>
                  <a:pt x="742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2" y="166"/>
                  <a:pt x="742" y="372"/>
                </a:cubicBezTo>
                <a:close/>
              </a:path>
            </a:pathLst>
          </a:custGeom>
          <a:solidFill>
            <a:schemeClr val="accent1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6" name="Freeform: Shape 7697"/>
          <p:cNvSpPr/>
          <p:nvPr/>
        </p:nvSpPr>
        <p:spPr>
          <a:xfrm rot="4800">
            <a:off x="3448379" y="3424724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2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2"/>
                </a:cubicBezTo>
                <a:cubicBezTo>
                  <a:pt x="0" y="167"/>
                  <a:pt x="166" y="0"/>
                  <a:pt x="371" y="0"/>
                </a:cubicBezTo>
                <a:cubicBezTo>
                  <a:pt x="576" y="0"/>
                  <a:pt x="743" y="167"/>
                  <a:pt x="743" y="372"/>
                </a:cubicBezTo>
                <a:close/>
              </a:path>
            </a:pathLst>
          </a:custGeom>
          <a:solidFill>
            <a:schemeClr val="accent2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7" name="Freeform: Shape 7698"/>
          <p:cNvSpPr/>
          <p:nvPr/>
        </p:nvSpPr>
        <p:spPr>
          <a:xfrm rot="4800">
            <a:off x="5030977" y="1849402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6" y="743"/>
                  <a:pt x="371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3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8" name="Freeform: Shape 7699"/>
          <p:cNvSpPr/>
          <p:nvPr/>
        </p:nvSpPr>
        <p:spPr>
          <a:xfrm rot="4800">
            <a:off x="6606241" y="3420310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6"/>
                  <a:pt x="577" y="743"/>
                  <a:pt x="372" y="743"/>
                </a:cubicBezTo>
                <a:cubicBezTo>
                  <a:pt x="166" y="743"/>
                  <a:pt x="0" y="576"/>
                  <a:pt x="0" y="371"/>
                </a:cubicBezTo>
                <a:cubicBezTo>
                  <a:pt x="0" y="166"/>
                  <a:pt x="166" y="0"/>
                  <a:pt x="372" y="0"/>
                </a:cubicBezTo>
                <a:cubicBezTo>
                  <a:pt x="577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4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9" name="Freeform: Shape 7700"/>
          <p:cNvSpPr/>
          <p:nvPr/>
        </p:nvSpPr>
        <p:spPr>
          <a:xfrm rot="4800">
            <a:off x="8188839" y="1842036"/>
            <a:ext cx="2183908" cy="21839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43" h="743">
                <a:moveTo>
                  <a:pt x="743" y="371"/>
                </a:moveTo>
                <a:cubicBezTo>
                  <a:pt x="743" y="577"/>
                  <a:pt x="576" y="743"/>
                  <a:pt x="371" y="743"/>
                </a:cubicBezTo>
                <a:cubicBezTo>
                  <a:pt x="166" y="743"/>
                  <a:pt x="0" y="577"/>
                  <a:pt x="0" y="371"/>
                </a:cubicBezTo>
                <a:cubicBezTo>
                  <a:pt x="0" y="166"/>
                  <a:pt x="166" y="0"/>
                  <a:pt x="371" y="0"/>
                </a:cubicBezTo>
                <a:cubicBezTo>
                  <a:pt x="576" y="0"/>
                  <a:pt x="743" y="166"/>
                  <a:pt x="743" y="371"/>
                </a:cubicBezTo>
                <a:close/>
              </a:path>
            </a:pathLst>
          </a:custGeom>
          <a:solidFill>
            <a:schemeClr val="accent5"/>
          </a:solidFill>
          <a:ln cap="flat">
            <a:noFill/>
            <a:prstDash val="solid"/>
          </a:ln>
        </p:spPr>
        <p:txBody>
          <a:bodyPr vert="horz" wrap="none" lIns="45000" tIns="22500" rIns="45000" bIns="22500" anchor="ctr" anchorCtr="1" compatLnSpc="0"/>
          <a:lstStyle/>
          <a:p>
            <a:pPr hangingPunct="0"/>
            <a:endParaRPr lang="en-US" sz="900">
              <a:latin typeface="Arial" pitchFamily="18"/>
              <a:ea typeface="Arial Unicode MS" pitchFamily="2"/>
              <a:cs typeface="Arial Unicode MS" pitchFamily="2"/>
            </a:endParaRPr>
          </a:p>
        </p:txBody>
      </p:sp>
      <p:sp>
        <p:nvSpPr>
          <p:cNvPr id="230" name="TextBox 229"/>
          <p:cNvSpPr txBox="1"/>
          <p:nvPr/>
        </p:nvSpPr>
        <p:spPr>
          <a:xfrm flipH="1">
            <a:off x="2323718" y="3242516"/>
            <a:ext cx="1164507" cy="35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IN" sz="1600" dirty="0">
                <a:solidFill>
                  <a:schemeClr val="bg1"/>
                </a:solidFill>
                <a:latin typeface="Oxygen" panose="02000503000000090004" pitchFamily="2" charset="77"/>
                <a:ea typeface="Lato" panose="020F0502020204030203" pitchFamily="34" charset="0"/>
                <a:cs typeface="Lato" panose="020F0502020204030203" pitchFamily="34" charset="0"/>
              </a:rPr>
              <a:t>i.e JAVA</a:t>
            </a:r>
            <a:endParaRPr lang="en-US" sz="1600" dirty="0">
              <a:solidFill>
                <a:schemeClr val="bg1"/>
              </a:solidFill>
              <a:latin typeface="Oxygen" panose="02000503000000090004" pitchFamily="2" charset="77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31" name="TextBox 230"/>
          <p:cNvSpPr txBox="1"/>
          <p:nvPr/>
        </p:nvSpPr>
        <p:spPr>
          <a:xfrm>
            <a:off x="1934457" y="2637197"/>
            <a:ext cx="2045253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PROGRAMMING LANGUAGE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87615B-C6ED-3A44-9158-89E289E8ADF4}"/>
              </a:ext>
            </a:extLst>
          </p:cNvPr>
          <p:cNvSpPr txBox="1"/>
          <p:nvPr/>
        </p:nvSpPr>
        <p:spPr>
          <a:xfrm>
            <a:off x="3908932" y="4200079"/>
            <a:ext cx="128538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TEAM WORK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8D1C06-0F3A-2D46-A2FC-699D28160C96}"/>
              </a:ext>
            </a:extLst>
          </p:cNvPr>
          <p:cNvSpPr txBox="1"/>
          <p:nvPr/>
        </p:nvSpPr>
        <p:spPr>
          <a:xfrm>
            <a:off x="4871331" y="2684773"/>
            <a:ext cx="25059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COMMUNICATION SKILLS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314EF98-39E8-6C4A-9072-881E2DE3A773}"/>
              </a:ext>
            </a:extLst>
          </p:cNvPr>
          <p:cNvSpPr txBox="1"/>
          <p:nvPr/>
        </p:nvSpPr>
        <p:spPr>
          <a:xfrm>
            <a:off x="6476974" y="4198201"/>
            <a:ext cx="244244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PRESENTATION SKILLS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D3163F3-67ED-D149-AFFD-6EA92D12A8A9}"/>
              </a:ext>
            </a:extLst>
          </p:cNvPr>
          <p:cNvSpPr txBox="1"/>
          <p:nvPr/>
        </p:nvSpPr>
        <p:spPr>
          <a:xfrm>
            <a:off x="8208630" y="2647773"/>
            <a:ext cx="216564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900" b="1" dirty="0">
                <a:solidFill>
                  <a:schemeClr val="bg1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TIME MANAGEMENT </a:t>
            </a:r>
            <a:endParaRPr lang="en-US" sz="1900" b="1" dirty="0">
              <a:solidFill>
                <a:schemeClr val="bg1"/>
              </a:solidFill>
              <a:latin typeface="Oxygen" panose="02000503000000090004" pitchFamily="2" charset="77"/>
              <a:ea typeface="Roboto" charset="0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4447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Naidu</dc:creator>
  <cp:lastModifiedBy>Sagar Naidu</cp:lastModifiedBy>
  <cp:revision>13</cp:revision>
  <dcterms:created xsi:type="dcterms:W3CDTF">2022-09-25T11:10:21Z</dcterms:created>
  <dcterms:modified xsi:type="dcterms:W3CDTF">2022-09-25T12:58:53Z</dcterms:modified>
</cp:coreProperties>
</file>