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039" r:id="rId3"/>
    <p:sldId id="2044" r:id="rId4"/>
    <p:sldId id="2041" r:id="rId5"/>
    <p:sldId id="2042" r:id="rId6"/>
    <p:sldId id="2050" r:id="rId7"/>
    <p:sldId id="2051" r:id="rId8"/>
    <p:sldId id="2052" r:id="rId9"/>
    <p:sldId id="2049" r:id="rId10"/>
    <p:sldId id="2043" r:id="rId11"/>
    <p:sldId id="2045" r:id="rId12"/>
    <p:sldId id="2053" r:id="rId13"/>
    <p:sldId id="2054" r:id="rId14"/>
    <p:sldId id="2055" r:id="rId15"/>
    <p:sldId id="2056" r:id="rId16"/>
    <p:sldId id="2057" r:id="rId17"/>
    <p:sldId id="20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1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Understanding the terminologies and basics of java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2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Started learning Programming Language </a:t>
          </a:r>
          <a:r>
            <a:rPr lang="en-IN" sz="4400" dirty="0" err="1">
              <a:latin typeface="Oxygen" panose="02000503000000000000" pitchFamily="2" charset="77"/>
            </a:rPr>
            <a:t>i.e</a:t>
          </a:r>
          <a:r>
            <a:rPr lang="en-IN" sz="4400" dirty="0">
              <a:latin typeface="Oxygen" panose="02000503000000000000" pitchFamily="2" charset="77"/>
            </a:rPr>
            <a:t> Java</a:t>
          </a:r>
          <a:endParaRPr lang="en-IN" sz="4400" dirty="0"/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2AE3991B-53E8-4D5D-AA79-6B5C455EA359}">
      <dgm:prSet phldrT="[Text]" custT="1"/>
      <dgm:spPr/>
      <dgm:t>
        <a:bodyPr/>
        <a:lstStyle/>
        <a:p>
          <a:r>
            <a:rPr lang="en-IN" sz="4800" dirty="0"/>
            <a:t>Week 3 :</a:t>
          </a:r>
        </a:p>
      </dgm:t>
    </dgm:pt>
    <dgm:pt modelId="{545A655F-60B0-4FA2-99B0-F567BA792A62}" type="parTrans" cxnId="{FFC8ED9C-0ED0-4E35-BB15-2FBC0357C82B}">
      <dgm:prSet/>
      <dgm:spPr/>
      <dgm:t>
        <a:bodyPr/>
        <a:lstStyle/>
        <a:p>
          <a:endParaRPr lang="en-IN"/>
        </a:p>
      </dgm:t>
    </dgm:pt>
    <dgm:pt modelId="{46099BEA-BF5C-4D16-AD62-403402DDF192}" type="sibTrans" cxnId="{FFC8ED9C-0ED0-4E35-BB15-2FBC0357C82B}">
      <dgm:prSet/>
      <dgm:spPr/>
      <dgm:t>
        <a:bodyPr/>
        <a:lstStyle/>
        <a:p>
          <a:endParaRPr lang="en-IN"/>
        </a:p>
      </dgm:t>
    </dgm:pt>
    <dgm:pt modelId="{8F10D8D9-5D29-4906-B62E-2DFFE73E2355}">
      <dgm:prSet phldrT="[Text]" custT="1"/>
      <dgm:spPr/>
      <dgm:t>
        <a:bodyPr/>
        <a:lstStyle/>
        <a:p>
          <a:r>
            <a:rPr lang="en-IN" sz="4400" dirty="0"/>
            <a:t>Break due to Exams</a:t>
          </a:r>
        </a:p>
      </dgm:t>
    </dgm:pt>
    <dgm:pt modelId="{FE85D1CC-72AA-4B04-A891-CE458EB70974}" type="parTrans" cxnId="{6F9A23B8-1610-43F2-A689-286A1974F451}">
      <dgm:prSet/>
      <dgm:spPr/>
      <dgm:t>
        <a:bodyPr/>
        <a:lstStyle/>
        <a:p>
          <a:endParaRPr lang="en-IN"/>
        </a:p>
      </dgm:t>
    </dgm:pt>
    <dgm:pt modelId="{EE851A97-6A15-4D8D-AA61-72085275B009}" type="sibTrans" cxnId="{6F9A23B8-1610-43F2-A689-286A1974F451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3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3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3"/>
      <dgm:spPr/>
    </dgm:pt>
    <dgm:pt modelId="{CF7602A1-B0A5-408D-BC95-DFC078489E07}" type="pres">
      <dgm:prSet presAssocID="{1AD64C5E-7A0A-40C2-835B-598969D1D71C}" presName="sibTrans" presStyleCnt="0"/>
      <dgm:spPr/>
    </dgm:pt>
    <dgm:pt modelId="{BB0570F1-ADF4-4E60-A605-E50556AF18AD}" type="pres">
      <dgm:prSet presAssocID="{2AE3991B-53E8-4D5D-AA79-6B5C455EA359}" presName="composite" presStyleCnt="0"/>
      <dgm:spPr/>
    </dgm:pt>
    <dgm:pt modelId="{15E6AD08-1BB5-42C7-B71A-42C85E36FFCF}" type="pres">
      <dgm:prSet presAssocID="{2AE3991B-53E8-4D5D-AA79-6B5C455EA359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DB3299C-3836-4FA0-92F4-082BA14C45C9}" type="pres">
      <dgm:prSet presAssocID="{2AE3991B-53E8-4D5D-AA79-6B5C455EA3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3067F39-D861-45EF-9C30-ED4CDA26D957}" type="pres">
      <dgm:prSet presAssocID="{2AE3991B-53E8-4D5D-AA79-6B5C455EA359}" presName="Accent" presStyleLbl="parChTrans1D1" presStyleIdx="2" presStyleCnt="3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FFC8ED9C-0ED0-4E35-BB15-2FBC0357C82B}" srcId="{B0FD0B61-FB2B-457F-8833-F6B35151E0A1}" destId="{2AE3991B-53E8-4D5D-AA79-6B5C455EA359}" srcOrd="2" destOrd="0" parTransId="{545A655F-60B0-4FA2-99B0-F567BA792A62}" sibTransId="{46099BEA-BF5C-4D16-AD62-403402DDF192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6F9A23B8-1610-43F2-A689-286A1974F451}" srcId="{2AE3991B-53E8-4D5D-AA79-6B5C455EA359}" destId="{8F10D8D9-5D29-4906-B62E-2DFFE73E2355}" srcOrd="0" destOrd="0" parTransId="{FE85D1CC-72AA-4B04-A891-CE458EB70974}" sibTransId="{EE851A97-6A15-4D8D-AA61-72085275B009}"/>
    <dgm:cxn modelId="{A5BECCCC-AD63-43EB-B34B-FBDE1F151B10}" type="presOf" srcId="{8F10D8D9-5D29-4906-B62E-2DFFE73E2355}" destId="{15E6AD08-1BB5-42C7-B71A-42C85E36FFCF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04EE0FFE-322C-4350-A331-99F8F7F968F2}" type="presOf" srcId="{2AE3991B-53E8-4D5D-AA79-6B5C455EA359}" destId="{8DB3299C-3836-4FA0-92F4-082BA14C45C9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  <dgm:cxn modelId="{35C6E22B-B203-4D6D-9195-33690D11E1C4}" type="presParOf" srcId="{72B55F74-1E4C-45B0-A075-E41D43FF3434}" destId="{CF7602A1-B0A5-408D-BC95-DFC078489E07}" srcOrd="3" destOrd="0" presId="urn:microsoft.com/office/officeart/2011/layout/TabList"/>
    <dgm:cxn modelId="{7C70030E-E754-494A-B28F-E30658A9756A}" type="presParOf" srcId="{72B55F74-1E4C-45B0-A075-E41D43FF3434}" destId="{BB0570F1-ADF4-4E60-A605-E50556AF18AD}" srcOrd="4" destOrd="0" presId="urn:microsoft.com/office/officeart/2011/layout/TabList"/>
    <dgm:cxn modelId="{512682E1-D463-4005-8E36-32098844FDDD}" type="presParOf" srcId="{BB0570F1-ADF4-4E60-A605-E50556AF18AD}" destId="{15E6AD08-1BB5-42C7-B71A-42C85E36FFCF}" srcOrd="0" destOrd="0" presId="urn:microsoft.com/office/officeart/2011/layout/TabList"/>
    <dgm:cxn modelId="{971EB64D-607D-41FA-ACC3-57E88F6A309B}" type="presParOf" srcId="{BB0570F1-ADF4-4E60-A605-E50556AF18AD}" destId="{8DB3299C-3836-4FA0-92F4-082BA14C45C9}" srcOrd="1" destOrd="0" presId="urn:microsoft.com/office/officeart/2011/layout/TabList"/>
    <dgm:cxn modelId="{B5B6427A-600C-4457-9DC3-C5790A5F12C6}" type="presParOf" srcId="{BB0570F1-ADF4-4E60-A605-E50556AF18AD}" destId="{63067F39-D861-45EF-9C30-ED4CDA26D95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4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Studied All the four types of operations.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5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3600" dirty="0"/>
            <a:t>Implemented Gauss Elimination ,Gauss-Seidel Method , Inverse of a matrix using Gauss </a:t>
          </a:r>
          <a:r>
            <a:rPr lang="en-IN" sz="3600" dirty="0" err="1"/>
            <a:t>Eliminaiton</a:t>
          </a:r>
          <a:r>
            <a:rPr lang="en-IN" sz="3600" dirty="0"/>
            <a:t> in Java</a:t>
          </a:r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2AE3991B-53E8-4D5D-AA79-6B5C455EA359}">
      <dgm:prSet phldrT="[Text]" custT="1"/>
      <dgm:spPr/>
      <dgm:t>
        <a:bodyPr/>
        <a:lstStyle/>
        <a:p>
          <a:r>
            <a:rPr lang="en-IN" sz="4800" dirty="0"/>
            <a:t>Week 6 :</a:t>
          </a:r>
        </a:p>
      </dgm:t>
    </dgm:pt>
    <dgm:pt modelId="{545A655F-60B0-4FA2-99B0-F567BA792A62}" type="parTrans" cxnId="{FFC8ED9C-0ED0-4E35-BB15-2FBC0357C82B}">
      <dgm:prSet/>
      <dgm:spPr/>
      <dgm:t>
        <a:bodyPr/>
        <a:lstStyle/>
        <a:p>
          <a:endParaRPr lang="en-IN"/>
        </a:p>
      </dgm:t>
    </dgm:pt>
    <dgm:pt modelId="{46099BEA-BF5C-4D16-AD62-403402DDF192}" type="sibTrans" cxnId="{FFC8ED9C-0ED0-4E35-BB15-2FBC0357C82B}">
      <dgm:prSet/>
      <dgm:spPr/>
      <dgm:t>
        <a:bodyPr/>
        <a:lstStyle/>
        <a:p>
          <a:endParaRPr lang="en-IN"/>
        </a:p>
      </dgm:t>
    </dgm:pt>
    <dgm:pt modelId="{8F10D8D9-5D29-4906-B62E-2DFFE73E2355}">
      <dgm:prSet phldrT="[Text]" custT="1"/>
      <dgm:spPr/>
      <dgm:t>
        <a:bodyPr/>
        <a:lstStyle/>
        <a:p>
          <a:r>
            <a:rPr lang="en-IN" sz="3800" dirty="0"/>
            <a:t>Implemented Newtons forward and backward interpolation and Preparation for Review-1.</a:t>
          </a:r>
        </a:p>
      </dgm:t>
    </dgm:pt>
    <dgm:pt modelId="{FE85D1CC-72AA-4B04-A891-CE458EB70974}" type="parTrans" cxnId="{6F9A23B8-1610-43F2-A689-286A1974F451}">
      <dgm:prSet/>
      <dgm:spPr/>
      <dgm:t>
        <a:bodyPr/>
        <a:lstStyle/>
        <a:p>
          <a:endParaRPr lang="en-IN"/>
        </a:p>
      </dgm:t>
    </dgm:pt>
    <dgm:pt modelId="{EE851A97-6A15-4D8D-AA61-72085275B009}" type="sibTrans" cxnId="{6F9A23B8-1610-43F2-A689-286A1974F451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3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3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3"/>
      <dgm:spPr/>
    </dgm:pt>
    <dgm:pt modelId="{CF7602A1-B0A5-408D-BC95-DFC078489E07}" type="pres">
      <dgm:prSet presAssocID="{1AD64C5E-7A0A-40C2-835B-598969D1D71C}" presName="sibTrans" presStyleCnt="0"/>
      <dgm:spPr/>
    </dgm:pt>
    <dgm:pt modelId="{BB0570F1-ADF4-4E60-A605-E50556AF18AD}" type="pres">
      <dgm:prSet presAssocID="{2AE3991B-53E8-4D5D-AA79-6B5C455EA359}" presName="composite" presStyleCnt="0"/>
      <dgm:spPr/>
    </dgm:pt>
    <dgm:pt modelId="{15E6AD08-1BB5-42C7-B71A-42C85E36FFCF}" type="pres">
      <dgm:prSet presAssocID="{2AE3991B-53E8-4D5D-AA79-6B5C455EA359}" presName="FirstChild" presStyleLbl="revTx" presStyleIdx="2" presStyleCnt="3" custLinFactNeighborX="326" custLinFactNeighborY="16388">
        <dgm:presLayoutVars>
          <dgm:chMax val="0"/>
          <dgm:chPref val="0"/>
          <dgm:bulletEnabled val="1"/>
        </dgm:presLayoutVars>
      </dgm:prSet>
      <dgm:spPr/>
    </dgm:pt>
    <dgm:pt modelId="{8DB3299C-3836-4FA0-92F4-082BA14C45C9}" type="pres">
      <dgm:prSet presAssocID="{2AE3991B-53E8-4D5D-AA79-6B5C455EA3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3067F39-D861-45EF-9C30-ED4CDA26D957}" type="pres">
      <dgm:prSet presAssocID="{2AE3991B-53E8-4D5D-AA79-6B5C455EA359}" presName="Accent" presStyleLbl="parChTrans1D1" presStyleIdx="2" presStyleCnt="3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FFC8ED9C-0ED0-4E35-BB15-2FBC0357C82B}" srcId="{B0FD0B61-FB2B-457F-8833-F6B35151E0A1}" destId="{2AE3991B-53E8-4D5D-AA79-6B5C455EA359}" srcOrd="2" destOrd="0" parTransId="{545A655F-60B0-4FA2-99B0-F567BA792A62}" sibTransId="{46099BEA-BF5C-4D16-AD62-403402DDF192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6F9A23B8-1610-43F2-A689-286A1974F451}" srcId="{2AE3991B-53E8-4D5D-AA79-6B5C455EA359}" destId="{8F10D8D9-5D29-4906-B62E-2DFFE73E2355}" srcOrd="0" destOrd="0" parTransId="{FE85D1CC-72AA-4B04-A891-CE458EB70974}" sibTransId="{EE851A97-6A15-4D8D-AA61-72085275B009}"/>
    <dgm:cxn modelId="{A5BECCCC-AD63-43EB-B34B-FBDE1F151B10}" type="presOf" srcId="{8F10D8D9-5D29-4906-B62E-2DFFE73E2355}" destId="{15E6AD08-1BB5-42C7-B71A-42C85E36FFCF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04EE0FFE-322C-4350-A331-99F8F7F968F2}" type="presOf" srcId="{2AE3991B-53E8-4D5D-AA79-6B5C455EA359}" destId="{8DB3299C-3836-4FA0-92F4-082BA14C45C9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  <dgm:cxn modelId="{35C6E22B-B203-4D6D-9195-33690D11E1C4}" type="presParOf" srcId="{72B55F74-1E4C-45B0-A075-E41D43FF3434}" destId="{CF7602A1-B0A5-408D-BC95-DFC078489E07}" srcOrd="3" destOrd="0" presId="urn:microsoft.com/office/officeart/2011/layout/TabList"/>
    <dgm:cxn modelId="{7C70030E-E754-494A-B28F-E30658A9756A}" type="presParOf" srcId="{72B55F74-1E4C-45B0-A075-E41D43FF3434}" destId="{BB0570F1-ADF4-4E60-A605-E50556AF18AD}" srcOrd="4" destOrd="0" presId="urn:microsoft.com/office/officeart/2011/layout/TabList"/>
    <dgm:cxn modelId="{512682E1-D463-4005-8E36-32098844FDDD}" type="presParOf" srcId="{BB0570F1-ADF4-4E60-A605-E50556AF18AD}" destId="{15E6AD08-1BB5-42C7-B71A-42C85E36FFCF}" srcOrd="0" destOrd="0" presId="urn:microsoft.com/office/officeart/2011/layout/TabList"/>
    <dgm:cxn modelId="{971EB64D-607D-41FA-ACC3-57E88F6A309B}" type="presParOf" srcId="{BB0570F1-ADF4-4E60-A605-E50556AF18AD}" destId="{8DB3299C-3836-4FA0-92F4-082BA14C45C9}" srcOrd="1" destOrd="0" presId="urn:microsoft.com/office/officeart/2011/layout/TabList"/>
    <dgm:cxn modelId="{B5B6427A-600C-4457-9DC3-C5790A5F12C6}" type="presParOf" srcId="{BB0570F1-ADF4-4E60-A605-E50556AF18AD}" destId="{63067F39-D861-45EF-9C30-ED4CDA26D95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FD0B61-FB2B-457F-8833-F6B35151E0A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0814B6-6D02-4DCD-9128-A976FAABD194}">
      <dgm:prSet phldrT="[Text]" custT="1"/>
      <dgm:spPr/>
      <dgm:t>
        <a:bodyPr/>
        <a:lstStyle/>
        <a:p>
          <a:r>
            <a:rPr lang="en-IN" sz="4800" dirty="0"/>
            <a:t>Week 7 :</a:t>
          </a:r>
        </a:p>
      </dgm:t>
    </dgm:pt>
    <dgm:pt modelId="{863118A2-7A3F-4D96-A6C1-6CD950B8E9F6}" type="parTrans" cxnId="{1690DCA6-2FE1-486E-B805-D27AABD5B9E0}">
      <dgm:prSet/>
      <dgm:spPr/>
      <dgm:t>
        <a:bodyPr/>
        <a:lstStyle/>
        <a:p>
          <a:endParaRPr lang="en-IN"/>
        </a:p>
      </dgm:t>
    </dgm:pt>
    <dgm:pt modelId="{2C9B3C29-E287-4EEC-8052-0E9395363514}" type="sibTrans" cxnId="{1690DCA6-2FE1-486E-B805-D27AABD5B9E0}">
      <dgm:prSet/>
      <dgm:spPr/>
      <dgm:t>
        <a:bodyPr/>
        <a:lstStyle/>
        <a:p>
          <a:endParaRPr lang="en-IN"/>
        </a:p>
      </dgm:t>
    </dgm:pt>
    <dgm:pt modelId="{F259F409-F797-479A-82F6-4C690B9C0990}">
      <dgm:prSet phldrT="[Text]" custT="1"/>
      <dgm:spPr/>
      <dgm:t>
        <a:bodyPr/>
        <a:lstStyle/>
        <a:p>
          <a:r>
            <a:rPr lang="en-IN" sz="4400" dirty="0">
              <a:latin typeface="Oxygen" panose="02000503000000000000" pitchFamily="2" charset="77"/>
            </a:rPr>
            <a:t>Study of Java Swing and its implementation</a:t>
          </a:r>
          <a:endParaRPr lang="en-IN" sz="4400" dirty="0"/>
        </a:p>
      </dgm:t>
    </dgm:pt>
    <dgm:pt modelId="{5918AA11-0927-411E-91E1-BC332FAECFC7}" type="parTrans" cxnId="{58983B89-7704-4622-BF96-3D10C814D72D}">
      <dgm:prSet/>
      <dgm:spPr/>
      <dgm:t>
        <a:bodyPr/>
        <a:lstStyle/>
        <a:p>
          <a:endParaRPr lang="en-IN"/>
        </a:p>
      </dgm:t>
    </dgm:pt>
    <dgm:pt modelId="{C7C003A7-189B-4458-AFCF-6B046ACC2770}" type="sibTrans" cxnId="{58983B89-7704-4622-BF96-3D10C814D72D}">
      <dgm:prSet/>
      <dgm:spPr/>
      <dgm:t>
        <a:bodyPr/>
        <a:lstStyle/>
        <a:p>
          <a:endParaRPr lang="en-IN"/>
        </a:p>
      </dgm:t>
    </dgm:pt>
    <dgm:pt modelId="{84383860-87E9-41CC-A9D1-B7E2EEABFB97}">
      <dgm:prSet phldrT="[Text]" custT="1"/>
      <dgm:spPr/>
      <dgm:t>
        <a:bodyPr/>
        <a:lstStyle/>
        <a:p>
          <a:r>
            <a:rPr lang="en-IN" sz="4800" dirty="0"/>
            <a:t>Week 8 :</a:t>
          </a:r>
        </a:p>
      </dgm:t>
    </dgm:pt>
    <dgm:pt modelId="{453D7AC1-362B-4F1F-9301-448DD14C742E}" type="parTrans" cxnId="{A57C72E7-016D-4D74-AC06-F1A0DC4EBBB1}">
      <dgm:prSet/>
      <dgm:spPr/>
      <dgm:t>
        <a:bodyPr/>
        <a:lstStyle/>
        <a:p>
          <a:endParaRPr lang="en-IN"/>
        </a:p>
      </dgm:t>
    </dgm:pt>
    <dgm:pt modelId="{1AD64C5E-7A0A-40C2-835B-598969D1D71C}" type="sibTrans" cxnId="{A57C72E7-016D-4D74-AC06-F1A0DC4EBBB1}">
      <dgm:prSet/>
      <dgm:spPr/>
      <dgm:t>
        <a:bodyPr/>
        <a:lstStyle/>
        <a:p>
          <a:endParaRPr lang="en-IN"/>
        </a:p>
      </dgm:t>
    </dgm:pt>
    <dgm:pt modelId="{FFA7C2B2-9351-4E90-A585-42A9D28059C8}">
      <dgm:prSet phldrT="[Text]" custT="1"/>
      <dgm:spPr/>
      <dgm:t>
        <a:bodyPr/>
        <a:lstStyle/>
        <a:p>
          <a:r>
            <a:rPr lang="en-IN" sz="4000" dirty="0"/>
            <a:t>Implementation of GUI into our project for showing the traversal of a Sparse matrix</a:t>
          </a:r>
        </a:p>
      </dgm:t>
    </dgm:pt>
    <dgm:pt modelId="{5DEE87A8-E220-43BC-9B1C-52588E3C4907}" type="sibTrans" cxnId="{62C39FD9-E04B-4EDC-867F-6F4024192B5D}">
      <dgm:prSet/>
      <dgm:spPr/>
      <dgm:t>
        <a:bodyPr/>
        <a:lstStyle/>
        <a:p>
          <a:endParaRPr lang="en-IN"/>
        </a:p>
      </dgm:t>
    </dgm:pt>
    <dgm:pt modelId="{462B5432-BC2A-4073-B38F-E5839145C98A}" type="parTrans" cxnId="{62C39FD9-E04B-4EDC-867F-6F4024192B5D}">
      <dgm:prSet/>
      <dgm:spPr/>
      <dgm:t>
        <a:bodyPr/>
        <a:lstStyle/>
        <a:p>
          <a:endParaRPr lang="en-IN"/>
        </a:p>
      </dgm:t>
    </dgm:pt>
    <dgm:pt modelId="{72B55F74-1E4C-45B0-A075-E41D43FF3434}" type="pres">
      <dgm:prSet presAssocID="{B0FD0B61-FB2B-457F-8833-F6B35151E0A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BBF586-5C42-4118-B160-C1EE94AB47EC}" type="pres">
      <dgm:prSet presAssocID="{F40814B6-6D02-4DCD-9128-A976FAABD194}" presName="composite" presStyleCnt="0"/>
      <dgm:spPr/>
    </dgm:pt>
    <dgm:pt modelId="{511EC45A-0F9F-4B87-BB06-FD9F859BE08C}" type="pres">
      <dgm:prSet presAssocID="{F40814B6-6D02-4DCD-9128-A976FAABD194}" presName="FirstChild" presStyleLbl="revTx" presStyleIdx="0" presStyleCnt="2" custLinFactNeighborX="1">
        <dgm:presLayoutVars>
          <dgm:chMax val="0"/>
          <dgm:chPref val="0"/>
          <dgm:bulletEnabled val="1"/>
        </dgm:presLayoutVars>
      </dgm:prSet>
      <dgm:spPr/>
    </dgm:pt>
    <dgm:pt modelId="{B976FFB0-4CE0-4E55-8295-D9EE187FC93B}" type="pres">
      <dgm:prSet presAssocID="{F40814B6-6D02-4DCD-9128-A976FAABD194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</dgm:pt>
    <dgm:pt modelId="{3C1A3801-EAA1-4DCD-A8CC-739CD9C8001B}" type="pres">
      <dgm:prSet presAssocID="{F40814B6-6D02-4DCD-9128-A976FAABD194}" presName="Accent" presStyleLbl="parChTrans1D1" presStyleIdx="0" presStyleCnt="2"/>
      <dgm:spPr/>
    </dgm:pt>
    <dgm:pt modelId="{75AB26E7-7D93-4C13-A5E6-4970A81B1756}" type="pres">
      <dgm:prSet presAssocID="{2C9B3C29-E287-4EEC-8052-0E9395363514}" presName="sibTrans" presStyleCnt="0"/>
      <dgm:spPr/>
    </dgm:pt>
    <dgm:pt modelId="{617163BA-1951-4A19-B4FD-22F0079DE88B}" type="pres">
      <dgm:prSet presAssocID="{84383860-87E9-41CC-A9D1-B7E2EEABFB97}" presName="composite" presStyleCnt="0"/>
      <dgm:spPr/>
    </dgm:pt>
    <dgm:pt modelId="{1E1022C1-37EC-4B03-99E0-C572E59F8F4F}" type="pres">
      <dgm:prSet presAssocID="{84383860-87E9-41CC-A9D1-B7E2EEABFB97}" presName="FirstChild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88CC565-4B41-47EE-A454-5A054CC069A7}" type="pres">
      <dgm:prSet presAssocID="{84383860-87E9-41CC-A9D1-B7E2EEABFB97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</dgm:pt>
    <dgm:pt modelId="{A8D39708-2D83-4F44-8037-0D52DD9B8C5B}" type="pres">
      <dgm:prSet presAssocID="{84383860-87E9-41CC-A9D1-B7E2EEABFB97}" presName="Accent" presStyleLbl="parChTrans1D1" presStyleIdx="1" presStyleCnt="2"/>
      <dgm:spPr/>
    </dgm:pt>
  </dgm:ptLst>
  <dgm:cxnLst>
    <dgm:cxn modelId="{077E8119-28CC-4682-89EF-511D2E677169}" type="presOf" srcId="{FFA7C2B2-9351-4E90-A585-42A9D28059C8}" destId="{1E1022C1-37EC-4B03-99E0-C572E59F8F4F}" srcOrd="0" destOrd="0" presId="urn:microsoft.com/office/officeart/2011/layout/TabList"/>
    <dgm:cxn modelId="{2788A719-B84D-46CF-A2E1-EFE357EAD704}" type="presOf" srcId="{F259F409-F797-479A-82F6-4C690B9C0990}" destId="{511EC45A-0F9F-4B87-BB06-FD9F859BE08C}" srcOrd="0" destOrd="0" presId="urn:microsoft.com/office/officeart/2011/layout/TabList"/>
    <dgm:cxn modelId="{58983B89-7704-4622-BF96-3D10C814D72D}" srcId="{F40814B6-6D02-4DCD-9128-A976FAABD194}" destId="{F259F409-F797-479A-82F6-4C690B9C0990}" srcOrd="0" destOrd="0" parTransId="{5918AA11-0927-411E-91E1-BC332FAECFC7}" sibTransId="{C7C003A7-189B-4458-AFCF-6B046ACC2770}"/>
    <dgm:cxn modelId="{1690DCA6-2FE1-486E-B805-D27AABD5B9E0}" srcId="{B0FD0B61-FB2B-457F-8833-F6B35151E0A1}" destId="{F40814B6-6D02-4DCD-9128-A976FAABD194}" srcOrd="0" destOrd="0" parTransId="{863118A2-7A3F-4D96-A6C1-6CD950B8E9F6}" sibTransId="{2C9B3C29-E287-4EEC-8052-0E9395363514}"/>
    <dgm:cxn modelId="{C16392B2-9437-413A-9507-180AA30E7BC3}" type="presOf" srcId="{F40814B6-6D02-4DCD-9128-A976FAABD194}" destId="{B976FFB0-4CE0-4E55-8295-D9EE187FC93B}" srcOrd="0" destOrd="0" presId="urn:microsoft.com/office/officeart/2011/layout/TabList"/>
    <dgm:cxn modelId="{29C791CD-AEA1-4E81-8F8E-16F973578DC4}" type="presOf" srcId="{84383860-87E9-41CC-A9D1-B7E2EEABFB97}" destId="{988CC565-4B41-47EE-A454-5A054CC069A7}" srcOrd="0" destOrd="0" presId="urn:microsoft.com/office/officeart/2011/layout/TabList"/>
    <dgm:cxn modelId="{62C39FD9-E04B-4EDC-867F-6F4024192B5D}" srcId="{84383860-87E9-41CC-A9D1-B7E2EEABFB97}" destId="{FFA7C2B2-9351-4E90-A585-42A9D28059C8}" srcOrd="0" destOrd="0" parTransId="{462B5432-BC2A-4073-B38F-E5839145C98A}" sibTransId="{5DEE87A8-E220-43BC-9B1C-52588E3C4907}"/>
    <dgm:cxn modelId="{A57C72E7-016D-4D74-AC06-F1A0DC4EBBB1}" srcId="{B0FD0B61-FB2B-457F-8833-F6B35151E0A1}" destId="{84383860-87E9-41CC-A9D1-B7E2EEABFB97}" srcOrd="1" destOrd="0" parTransId="{453D7AC1-362B-4F1F-9301-448DD14C742E}" sibTransId="{1AD64C5E-7A0A-40C2-835B-598969D1D71C}"/>
    <dgm:cxn modelId="{BA00E2F6-2C5C-459D-A45A-4C3CABDB8276}" type="presOf" srcId="{B0FD0B61-FB2B-457F-8833-F6B35151E0A1}" destId="{72B55F74-1E4C-45B0-A075-E41D43FF3434}" srcOrd="0" destOrd="0" presId="urn:microsoft.com/office/officeart/2011/layout/TabList"/>
    <dgm:cxn modelId="{53CFDA30-030C-48ED-BA35-E1730EDF93C0}" type="presParOf" srcId="{72B55F74-1E4C-45B0-A075-E41D43FF3434}" destId="{0CBBF586-5C42-4118-B160-C1EE94AB47EC}" srcOrd="0" destOrd="0" presId="urn:microsoft.com/office/officeart/2011/layout/TabList"/>
    <dgm:cxn modelId="{F740295F-1F9D-40F8-932C-D49664A1273D}" type="presParOf" srcId="{0CBBF586-5C42-4118-B160-C1EE94AB47EC}" destId="{511EC45A-0F9F-4B87-BB06-FD9F859BE08C}" srcOrd="0" destOrd="0" presId="urn:microsoft.com/office/officeart/2011/layout/TabList"/>
    <dgm:cxn modelId="{EA2FC5B9-57DD-47B0-B04E-84CB7A03532A}" type="presParOf" srcId="{0CBBF586-5C42-4118-B160-C1EE94AB47EC}" destId="{B976FFB0-4CE0-4E55-8295-D9EE187FC93B}" srcOrd="1" destOrd="0" presId="urn:microsoft.com/office/officeart/2011/layout/TabList"/>
    <dgm:cxn modelId="{EAAC7F9E-D455-427D-A01B-B865FF06FABD}" type="presParOf" srcId="{0CBBF586-5C42-4118-B160-C1EE94AB47EC}" destId="{3C1A3801-EAA1-4DCD-A8CC-739CD9C8001B}" srcOrd="2" destOrd="0" presId="urn:microsoft.com/office/officeart/2011/layout/TabList"/>
    <dgm:cxn modelId="{89E9641B-9675-448A-84EC-2DB374C5D9F1}" type="presParOf" srcId="{72B55F74-1E4C-45B0-A075-E41D43FF3434}" destId="{75AB26E7-7D93-4C13-A5E6-4970A81B1756}" srcOrd="1" destOrd="0" presId="urn:microsoft.com/office/officeart/2011/layout/TabList"/>
    <dgm:cxn modelId="{E0DAE6AA-38A2-41FA-9F1E-1F2D483405ED}" type="presParOf" srcId="{72B55F74-1E4C-45B0-A075-E41D43FF3434}" destId="{617163BA-1951-4A19-B4FD-22F0079DE88B}" srcOrd="2" destOrd="0" presId="urn:microsoft.com/office/officeart/2011/layout/TabList"/>
    <dgm:cxn modelId="{28090191-6E54-44DE-9D4F-9228BFCF0485}" type="presParOf" srcId="{617163BA-1951-4A19-B4FD-22F0079DE88B}" destId="{1E1022C1-37EC-4B03-99E0-C572E59F8F4F}" srcOrd="0" destOrd="0" presId="urn:microsoft.com/office/officeart/2011/layout/TabList"/>
    <dgm:cxn modelId="{D7E24562-3007-494B-83EF-8D7B69051824}" type="presParOf" srcId="{617163BA-1951-4A19-B4FD-22F0079DE88B}" destId="{988CC565-4B41-47EE-A454-5A054CC069A7}" srcOrd="1" destOrd="0" presId="urn:microsoft.com/office/officeart/2011/layout/TabList"/>
    <dgm:cxn modelId="{6B0B2913-BE43-4CC3-AE99-3576D9D57FB9}" type="presParOf" srcId="{617163BA-1951-4A19-B4FD-22F0079DE88B}" destId="{A8D39708-2D83-4F44-8037-0D52DD9B8C5B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7F39-D861-45EF-9C30-ED4CDA26D957}">
      <dsp:nvSpPr>
        <dsp:cNvPr id="0" name=""/>
        <dsp:cNvSpPr/>
      </dsp:nvSpPr>
      <dsp:spPr>
        <a:xfrm>
          <a:off x="0" y="4865103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39708-2D83-4F44-8037-0D52DD9B8C5B}">
      <dsp:nvSpPr>
        <dsp:cNvPr id="0" name=""/>
        <dsp:cNvSpPr/>
      </dsp:nvSpPr>
      <dsp:spPr>
        <a:xfrm>
          <a:off x="0" y="321730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1569499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164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Understanding the terminologies and basics of java</a:t>
          </a:r>
          <a:endParaRPr lang="en-IN" sz="4400" kern="1200" dirty="0"/>
        </a:p>
      </dsp:txBody>
      <dsp:txXfrm>
        <a:off x="3079527" y="164"/>
        <a:ext cx="8764809" cy="1569335"/>
      </dsp:txXfrm>
    </dsp:sp>
    <dsp:sp modelId="{B976FFB0-4CE0-4E55-8295-D9EE187FC93B}">
      <dsp:nvSpPr>
        <dsp:cNvPr id="0" name=""/>
        <dsp:cNvSpPr/>
      </dsp:nvSpPr>
      <dsp:spPr>
        <a:xfrm>
          <a:off x="0" y="164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1 :</a:t>
          </a:r>
        </a:p>
      </dsp:txBody>
      <dsp:txXfrm>
        <a:off x="76622" y="76786"/>
        <a:ext cx="2926283" cy="1492713"/>
      </dsp:txXfrm>
    </dsp:sp>
    <dsp:sp modelId="{1E1022C1-37EC-4B03-99E0-C572E59F8F4F}">
      <dsp:nvSpPr>
        <dsp:cNvPr id="0" name=""/>
        <dsp:cNvSpPr/>
      </dsp:nvSpPr>
      <dsp:spPr>
        <a:xfrm>
          <a:off x="3079527" y="1647966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Started learning Programming Language </a:t>
          </a:r>
          <a:r>
            <a:rPr lang="en-IN" sz="4400" kern="1200" dirty="0" err="1">
              <a:latin typeface="Oxygen" panose="02000503000000000000" pitchFamily="2" charset="77"/>
            </a:rPr>
            <a:t>i.e</a:t>
          </a:r>
          <a:r>
            <a:rPr lang="en-IN" sz="4400" kern="1200" dirty="0">
              <a:latin typeface="Oxygen" panose="02000503000000000000" pitchFamily="2" charset="77"/>
            </a:rPr>
            <a:t> Java</a:t>
          </a:r>
          <a:endParaRPr lang="en-IN" sz="4400" kern="1200" dirty="0"/>
        </a:p>
      </dsp:txBody>
      <dsp:txXfrm>
        <a:off x="3079527" y="1647966"/>
        <a:ext cx="8764809" cy="1569335"/>
      </dsp:txXfrm>
    </dsp:sp>
    <dsp:sp modelId="{988CC565-4B41-47EE-A454-5A054CC069A7}">
      <dsp:nvSpPr>
        <dsp:cNvPr id="0" name=""/>
        <dsp:cNvSpPr/>
      </dsp:nvSpPr>
      <dsp:spPr>
        <a:xfrm>
          <a:off x="0" y="1647966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2 :</a:t>
          </a:r>
        </a:p>
      </dsp:txBody>
      <dsp:txXfrm>
        <a:off x="76622" y="1724588"/>
        <a:ext cx="2926283" cy="1492713"/>
      </dsp:txXfrm>
    </dsp:sp>
    <dsp:sp modelId="{15E6AD08-1BB5-42C7-B71A-42C85E36FFCF}">
      <dsp:nvSpPr>
        <dsp:cNvPr id="0" name=""/>
        <dsp:cNvSpPr/>
      </dsp:nvSpPr>
      <dsp:spPr>
        <a:xfrm>
          <a:off x="3079527" y="3295768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Break due to Exams</a:t>
          </a:r>
        </a:p>
      </dsp:txBody>
      <dsp:txXfrm>
        <a:off x="3079527" y="3295768"/>
        <a:ext cx="8764809" cy="1569335"/>
      </dsp:txXfrm>
    </dsp:sp>
    <dsp:sp modelId="{8DB3299C-3836-4FA0-92F4-082BA14C45C9}">
      <dsp:nvSpPr>
        <dsp:cNvPr id="0" name=""/>
        <dsp:cNvSpPr/>
      </dsp:nvSpPr>
      <dsp:spPr>
        <a:xfrm>
          <a:off x="0" y="3295768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3 :</a:t>
          </a:r>
        </a:p>
      </dsp:txBody>
      <dsp:txXfrm>
        <a:off x="76622" y="3372390"/>
        <a:ext cx="2926283" cy="1492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67F39-D861-45EF-9C30-ED4CDA26D957}">
      <dsp:nvSpPr>
        <dsp:cNvPr id="0" name=""/>
        <dsp:cNvSpPr/>
      </dsp:nvSpPr>
      <dsp:spPr>
        <a:xfrm>
          <a:off x="0" y="4865103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39708-2D83-4F44-8037-0D52DD9B8C5B}">
      <dsp:nvSpPr>
        <dsp:cNvPr id="0" name=""/>
        <dsp:cNvSpPr/>
      </dsp:nvSpPr>
      <dsp:spPr>
        <a:xfrm>
          <a:off x="0" y="321730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1569499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164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Studied All the four types of operations.</a:t>
          </a:r>
          <a:endParaRPr lang="en-IN" sz="4400" kern="1200" dirty="0"/>
        </a:p>
      </dsp:txBody>
      <dsp:txXfrm>
        <a:off x="3079527" y="164"/>
        <a:ext cx="8764809" cy="1569335"/>
      </dsp:txXfrm>
    </dsp:sp>
    <dsp:sp modelId="{B976FFB0-4CE0-4E55-8295-D9EE187FC93B}">
      <dsp:nvSpPr>
        <dsp:cNvPr id="0" name=""/>
        <dsp:cNvSpPr/>
      </dsp:nvSpPr>
      <dsp:spPr>
        <a:xfrm>
          <a:off x="0" y="164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4 :</a:t>
          </a:r>
        </a:p>
      </dsp:txBody>
      <dsp:txXfrm>
        <a:off x="76622" y="76786"/>
        <a:ext cx="2926283" cy="1492713"/>
      </dsp:txXfrm>
    </dsp:sp>
    <dsp:sp modelId="{1E1022C1-37EC-4B03-99E0-C572E59F8F4F}">
      <dsp:nvSpPr>
        <dsp:cNvPr id="0" name=""/>
        <dsp:cNvSpPr/>
      </dsp:nvSpPr>
      <dsp:spPr>
        <a:xfrm>
          <a:off x="3079527" y="1647966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Implemented Gauss Elimination ,Gauss-Seidel Method , Inverse of a matrix using Gauss </a:t>
          </a:r>
          <a:r>
            <a:rPr lang="en-IN" sz="3600" kern="1200" dirty="0" err="1"/>
            <a:t>Eliminaiton</a:t>
          </a:r>
          <a:r>
            <a:rPr lang="en-IN" sz="3600" kern="1200" dirty="0"/>
            <a:t> in Java</a:t>
          </a:r>
        </a:p>
      </dsp:txBody>
      <dsp:txXfrm>
        <a:off x="3079527" y="1647966"/>
        <a:ext cx="8764809" cy="1569335"/>
      </dsp:txXfrm>
    </dsp:sp>
    <dsp:sp modelId="{988CC565-4B41-47EE-A454-5A054CC069A7}">
      <dsp:nvSpPr>
        <dsp:cNvPr id="0" name=""/>
        <dsp:cNvSpPr/>
      </dsp:nvSpPr>
      <dsp:spPr>
        <a:xfrm>
          <a:off x="0" y="1647966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5 :</a:t>
          </a:r>
        </a:p>
      </dsp:txBody>
      <dsp:txXfrm>
        <a:off x="76622" y="1724588"/>
        <a:ext cx="2926283" cy="1492713"/>
      </dsp:txXfrm>
    </dsp:sp>
    <dsp:sp modelId="{15E6AD08-1BB5-42C7-B71A-42C85E36FFCF}">
      <dsp:nvSpPr>
        <dsp:cNvPr id="0" name=""/>
        <dsp:cNvSpPr/>
      </dsp:nvSpPr>
      <dsp:spPr>
        <a:xfrm>
          <a:off x="3079527" y="3295932"/>
          <a:ext cx="8764809" cy="1569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Implemented Newtons forward and backward interpolation and Preparation for Review-1.</a:t>
          </a:r>
        </a:p>
      </dsp:txBody>
      <dsp:txXfrm>
        <a:off x="3079527" y="3295932"/>
        <a:ext cx="8764809" cy="1569335"/>
      </dsp:txXfrm>
    </dsp:sp>
    <dsp:sp modelId="{8DB3299C-3836-4FA0-92F4-082BA14C45C9}">
      <dsp:nvSpPr>
        <dsp:cNvPr id="0" name=""/>
        <dsp:cNvSpPr/>
      </dsp:nvSpPr>
      <dsp:spPr>
        <a:xfrm>
          <a:off x="0" y="3295768"/>
          <a:ext cx="3079527" cy="15693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6 :</a:t>
          </a:r>
        </a:p>
      </dsp:txBody>
      <dsp:txXfrm>
        <a:off x="76622" y="3372390"/>
        <a:ext cx="2926283" cy="1492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39708-2D83-4F44-8037-0D52DD9B8C5B}">
      <dsp:nvSpPr>
        <dsp:cNvPr id="0" name=""/>
        <dsp:cNvSpPr/>
      </dsp:nvSpPr>
      <dsp:spPr>
        <a:xfrm>
          <a:off x="0" y="480423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A3801-EAA1-4DCD-A8CC-739CD9C8001B}">
      <dsp:nvSpPr>
        <dsp:cNvPr id="0" name=""/>
        <dsp:cNvSpPr/>
      </dsp:nvSpPr>
      <dsp:spPr>
        <a:xfrm>
          <a:off x="0" y="2806551"/>
          <a:ext cx="1184433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EC45A-0F9F-4B87-BB06-FD9F859BE08C}">
      <dsp:nvSpPr>
        <dsp:cNvPr id="0" name=""/>
        <dsp:cNvSpPr/>
      </dsp:nvSpPr>
      <dsp:spPr>
        <a:xfrm>
          <a:off x="3079527" y="903998"/>
          <a:ext cx="8764809" cy="19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b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Oxygen" panose="02000503000000000000" pitchFamily="2" charset="77"/>
            </a:rPr>
            <a:t>Study of Java Swing and its implementation</a:t>
          </a:r>
          <a:endParaRPr lang="en-IN" sz="4400" kern="1200" dirty="0"/>
        </a:p>
      </dsp:txBody>
      <dsp:txXfrm>
        <a:off x="3079527" y="903998"/>
        <a:ext cx="8764809" cy="1902553"/>
      </dsp:txXfrm>
    </dsp:sp>
    <dsp:sp modelId="{B976FFB0-4CE0-4E55-8295-D9EE187FC93B}">
      <dsp:nvSpPr>
        <dsp:cNvPr id="0" name=""/>
        <dsp:cNvSpPr/>
      </dsp:nvSpPr>
      <dsp:spPr>
        <a:xfrm>
          <a:off x="0" y="903998"/>
          <a:ext cx="3079527" cy="1902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7 :</a:t>
          </a:r>
        </a:p>
      </dsp:txBody>
      <dsp:txXfrm>
        <a:off x="92892" y="996890"/>
        <a:ext cx="2893743" cy="1809661"/>
      </dsp:txXfrm>
    </dsp:sp>
    <dsp:sp modelId="{1E1022C1-37EC-4B03-99E0-C572E59F8F4F}">
      <dsp:nvSpPr>
        <dsp:cNvPr id="0" name=""/>
        <dsp:cNvSpPr/>
      </dsp:nvSpPr>
      <dsp:spPr>
        <a:xfrm>
          <a:off x="3079527" y="2901678"/>
          <a:ext cx="8764809" cy="19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Implementation of GUI into our project for showing the traversal of a Sparse matrix</a:t>
          </a:r>
        </a:p>
      </dsp:txBody>
      <dsp:txXfrm>
        <a:off x="3079527" y="2901678"/>
        <a:ext cx="8764809" cy="1902553"/>
      </dsp:txXfrm>
    </dsp:sp>
    <dsp:sp modelId="{988CC565-4B41-47EE-A454-5A054CC069A7}">
      <dsp:nvSpPr>
        <dsp:cNvPr id="0" name=""/>
        <dsp:cNvSpPr/>
      </dsp:nvSpPr>
      <dsp:spPr>
        <a:xfrm>
          <a:off x="0" y="2901678"/>
          <a:ext cx="3079527" cy="19025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Week 8 :</a:t>
          </a:r>
        </a:p>
      </dsp:txBody>
      <dsp:txXfrm>
        <a:off x="92892" y="2994570"/>
        <a:ext cx="2893743" cy="1809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6321A-CE27-1C42-A989-E345C30D693A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841E-409D-CE4F-A63E-19C14027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E158-BF8B-6AD2-7FE3-4E50A935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D866-B397-60D8-F020-BA14ACFA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BBB6-3452-5307-1A46-1464A2A8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09BD-269D-5846-098E-1A4883A0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E0F7-C8C9-5908-EC01-414F13E3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39F2-9A3C-11CC-851E-12F23203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C609F-6155-889D-AB18-7EFA652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E569-1CEF-55ED-73AF-8F196F3F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C3E1-03FC-7340-B39F-29162BD1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19C8-A989-0F20-A348-B5BC083E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C0B3-9039-1BFB-1E9D-57B67AA3F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5DFAF-3FC6-0BE6-9799-C670E010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4B02-589A-3C5C-DAE5-1041C06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5B6C-715F-F82D-BF69-9541D390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25C0-21FA-4440-EE0C-1E034EB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BEA637-D5C8-9C44-A2CC-9D368DCEDB3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096489" y="587699"/>
            <a:ext cx="4356000" cy="4357096"/>
          </a:xfrm>
          <a:custGeom>
            <a:avLst/>
            <a:gdLst>
              <a:gd name="connsiteX0" fmla="*/ 2211186 w 4422372"/>
              <a:gd name="connsiteY0" fmla="*/ 0 h 4423484"/>
              <a:gd name="connsiteX1" fmla="*/ 4422372 w 4422372"/>
              <a:gd name="connsiteY1" fmla="*/ 2211742 h 4423484"/>
              <a:gd name="connsiteX2" fmla="*/ 2211186 w 4422372"/>
              <a:gd name="connsiteY2" fmla="*/ 4423484 h 4423484"/>
              <a:gd name="connsiteX3" fmla="*/ 0 w 4422372"/>
              <a:gd name="connsiteY3" fmla="*/ 2211742 h 4423484"/>
              <a:gd name="connsiteX4" fmla="*/ 2211186 w 4422372"/>
              <a:gd name="connsiteY4" fmla="*/ 0 h 442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2372" h="4423484">
                <a:moveTo>
                  <a:pt x="2211186" y="0"/>
                </a:moveTo>
                <a:cubicBezTo>
                  <a:pt x="3432390" y="0"/>
                  <a:pt x="4422372" y="990231"/>
                  <a:pt x="4422372" y="2211742"/>
                </a:cubicBezTo>
                <a:cubicBezTo>
                  <a:pt x="4422372" y="3433253"/>
                  <a:pt x="3432390" y="4423484"/>
                  <a:pt x="2211186" y="4423484"/>
                </a:cubicBezTo>
                <a:cubicBezTo>
                  <a:pt x="989982" y="4423484"/>
                  <a:pt x="0" y="3433253"/>
                  <a:pt x="0" y="2211742"/>
                </a:cubicBezTo>
                <a:cubicBezTo>
                  <a:pt x="0" y="990231"/>
                  <a:pt x="989982" y="0"/>
                  <a:pt x="22111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50803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59953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0411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B5A6-9684-A89C-77E7-51F5162B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1C68-FBBC-3F3D-8646-D47583B6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C568F-448C-9474-4E72-15C2072D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CB5E-1A07-8E43-A599-189C77D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92C-D193-5C85-1471-869A1E99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74B2-2472-5912-D885-4E74382D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115A-84DB-B17A-EBD1-CEB28E98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8E75-4B03-63EF-A6E5-71636D8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A287-4D62-9A52-E2A7-792BC05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BFD4-DCA2-E841-95AB-7E29249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489-D1B5-4BC5-B8A5-F658DA8D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F10F-0D93-367E-D954-BD66DE36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5E094-3ADF-0E97-2635-1B02AE57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A2BAB-D9CD-772C-25A2-E4751816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5080-4ADD-2C07-4501-8C91A8A3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D44-2BE2-0D35-2ABE-D4CDC54B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5D8-DCB3-7D4A-C71D-CF7C3E25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3401-35B7-432D-7ED4-E0D6CAE4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5185-AC94-DEF7-8A13-301EB795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6FDC2-CC9B-51ED-DE6D-085869BA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1E3F-9661-E976-7E07-3E126B11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592F-D14F-B9CF-E8F8-905B1C0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266AB-F9A3-96E0-F5D4-FDBAFFAD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7757B-1D7B-C715-542A-1A14796C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61FB-130B-4236-9B66-DDC37318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AF0D0-D984-CEEA-AFA3-61970943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94E3C-954E-895A-8BD4-432A3E4D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CFF3-CFF1-6509-A264-64751E9B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C4EA-A6AD-B013-0BC9-6AB324B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B7C3-C5E4-4C5E-F851-2F081FFB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40791-1976-D372-8E56-E516EC0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E17E-4FC8-7E5C-C18B-0A475A92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BE91-CAC2-9044-FB73-2D1B9ABC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0B48-3A35-3843-4580-CCC3303B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238B5-D8AC-1760-F473-B7A9CB7A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2FFA-92FE-30CB-4A79-0FBCE288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4551-8039-093B-89CA-AE348C0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92B6-7599-82B7-080C-C380F3CB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884BC-71C6-224A-B3E2-D9B118A4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9E61-6084-A384-ABFF-9574BAC9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31D3-6F27-2AFC-4C65-825A9F85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96B0-2B13-8949-1290-C4BEC6FA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2D05-1DC2-5D6E-E745-AB6F4CE1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0E13-57A9-A22D-4B28-284DFB5C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7505-F695-D80B-BBED-8F5D9683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EE4-A84E-2B3C-B58B-D0EFD2B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43B-100A-3141-A390-74A093F2D2C8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660-BE2E-5B0E-B2D9-6D00AB04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2566-F6FA-8D60-828F-1204A430F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74972" y="446170"/>
            <a:ext cx="9042055" cy="8460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800" b="1" u="sng" spc="60" dirty="0">
                <a:solidFill>
                  <a:schemeClr val="accent1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MINI PROJECT</a:t>
            </a:r>
            <a:endParaRPr lang="en-US" sz="2800" b="1" u="sng" spc="60" dirty="0">
              <a:solidFill>
                <a:schemeClr val="accent1"/>
              </a:solidFill>
              <a:latin typeface="Oxygen" panose="02000503000000090004" pitchFamily="2" charset="77"/>
              <a:ea typeface="Roboto" panose="02000000000000000000" pitchFamily="2" charset="0"/>
              <a:cs typeface="Arima Madurai Black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8FA39-5A11-2964-C5AB-1BF4C3C823CE}"/>
              </a:ext>
            </a:extLst>
          </p:cNvPr>
          <p:cNvSpPr txBox="1"/>
          <p:nvPr/>
        </p:nvSpPr>
        <p:spPr>
          <a:xfrm>
            <a:off x="6476988" y="5058382"/>
            <a:ext cx="23006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" pitchFamily="2" charset="77"/>
              </a:rPr>
              <a:t>TEAM MEMBERS:</a:t>
            </a:r>
            <a:endParaRPr lang="en-US" sz="20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3B2E-C033-292F-3E49-DFA3FF9FC743}"/>
              </a:ext>
            </a:extLst>
          </p:cNvPr>
          <p:cNvSpPr txBox="1"/>
          <p:nvPr/>
        </p:nvSpPr>
        <p:spPr>
          <a:xfrm flipH="1">
            <a:off x="1066777" y="1601836"/>
            <a:ext cx="137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TOPIC:</a:t>
            </a:r>
            <a:endParaRPr lang="en-US" sz="2400" b="1" u="sng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6AB03-2FFC-B076-65AE-6B4E2FC315BF}"/>
              </a:ext>
            </a:extLst>
          </p:cNvPr>
          <p:cNvSpPr txBox="1"/>
          <p:nvPr/>
        </p:nvSpPr>
        <p:spPr>
          <a:xfrm>
            <a:off x="5184942" y="251961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0504C-2CD4-BF7C-CAF8-0A5663DB7117}"/>
              </a:ext>
            </a:extLst>
          </p:cNvPr>
          <p:cNvSpPr txBox="1"/>
          <p:nvPr/>
        </p:nvSpPr>
        <p:spPr>
          <a:xfrm>
            <a:off x="1066777" y="2252891"/>
            <a:ext cx="102080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Develop a class for numerical techniques such as Gauss elimination , Gauss-Seidel, Newton's forward and backward interpolation , Inverse of a matrix using Gauss elimination and animate traversal through a spas matrix having limited non-zero array using java primitives.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EDB1E-3414-452A-0582-77D8B3E65187}"/>
              </a:ext>
            </a:extLst>
          </p:cNvPr>
          <p:cNvSpPr txBox="1"/>
          <p:nvPr/>
        </p:nvSpPr>
        <p:spPr>
          <a:xfrm>
            <a:off x="6476988" y="5520047"/>
            <a:ext cx="369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Oxygen" panose="02000503000000000000" pitchFamily="2" charset="77"/>
              </a:rPr>
              <a:t>1. Ashley Pereira - 83</a:t>
            </a:r>
          </a:p>
          <a:p>
            <a:pPr algn="l"/>
            <a:r>
              <a:rPr lang="en-IN" sz="2000" dirty="0">
                <a:latin typeface="Oxygen" panose="02000503000000000000" pitchFamily="2" charset="77"/>
              </a:rPr>
              <a:t>2. </a:t>
            </a:r>
            <a:r>
              <a:rPr lang="en-IN" sz="2000" dirty="0" err="1">
                <a:latin typeface="Oxygen" panose="02000503000000000000" pitchFamily="2" charset="77"/>
              </a:rPr>
              <a:t>Moksh</a:t>
            </a:r>
            <a:r>
              <a:rPr lang="en-IN" sz="2000" dirty="0">
                <a:latin typeface="Oxygen" panose="02000503000000000000" pitchFamily="2" charset="77"/>
              </a:rPr>
              <a:t> </a:t>
            </a:r>
            <a:r>
              <a:rPr lang="en-IN" sz="2000" dirty="0" err="1">
                <a:latin typeface="Oxygen" panose="02000503000000000000" pitchFamily="2" charset="77"/>
              </a:rPr>
              <a:t>Punamiya</a:t>
            </a:r>
            <a:r>
              <a:rPr lang="en-IN" sz="2000" dirty="0">
                <a:latin typeface="Oxygen" panose="02000503000000000000" pitchFamily="2" charset="77"/>
              </a:rPr>
              <a:t> - 85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0DF6C-5CA2-A9AA-55C9-4B9A2E05C3FB}"/>
              </a:ext>
            </a:extLst>
          </p:cNvPr>
          <p:cNvSpPr txBox="1"/>
          <p:nvPr/>
        </p:nvSpPr>
        <p:spPr>
          <a:xfrm>
            <a:off x="9384579" y="5520047"/>
            <a:ext cx="3302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>
                <a:latin typeface="Oxygen" panose="02000503000000000000" pitchFamily="2" charset="77"/>
              </a:rPr>
              <a:t>3. Sagar Naidu – 73</a:t>
            </a:r>
          </a:p>
          <a:p>
            <a:pPr algn="l"/>
            <a:r>
              <a:rPr lang="en-IN" sz="2000" dirty="0">
                <a:latin typeface="Oxygen" panose="02000503000000000000" pitchFamily="2" charset="77"/>
              </a:rPr>
              <a:t>4. Maviya Qureshi - 86</a:t>
            </a:r>
            <a:endParaRPr lang="en-US" sz="2000" dirty="0">
              <a:latin typeface="Oxygen" panose="02000503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B5C5C-610F-3400-6D2D-36EB19719739}"/>
              </a:ext>
            </a:extLst>
          </p:cNvPr>
          <p:cNvSpPr txBox="1"/>
          <p:nvPr/>
        </p:nvSpPr>
        <p:spPr>
          <a:xfrm>
            <a:off x="1066777" y="5056109"/>
            <a:ext cx="23006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" pitchFamily="2" charset="77"/>
              </a:rPr>
              <a:t>MENTOR:</a:t>
            </a:r>
            <a:endParaRPr lang="en-US" sz="20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A854B-FE6C-58AF-0F9C-55DC494635CC}"/>
              </a:ext>
            </a:extLst>
          </p:cNvPr>
          <p:cNvSpPr txBox="1"/>
          <p:nvPr/>
        </p:nvSpPr>
        <p:spPr>
          <a:xfrm>
            <a:off x="1066777" y="5520047"/>
            <a:ext cx="3698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 err="1">
                <a:latin typeface="Oxygen" panose="02000503000000000000" pitchFamily="2" charset="77"/>
              </a:rPr>
              <a:t>Prof.Bharati</a:t>
            </a:r>
            <a:r>
              <a:rPr lang="en-IN" sz="2000" dirty="0">
                <a:latin typeface="Oxygen" panose="02000503000000000000" pitchFamily="2" charset="77"/>
              </a:rPr>
              <a:t> </a:t>
            </a:r>
            <a:r>
              <a:rPr lang="en-IN" sz="2000" dirty="0" err="1">
                <a:latin typeface="Oxygen" panose="02000503000000000000" pitchFamily="2" charset="77"/>
              </a:rPr>
              <a:t>Ingale</a:t>
            </a:r>
            <a:endParaRPr lang="en-IN" sz="20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71121" y="197219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How are we going to implement it??!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3C87EF1-F57C-8D82-D4E8-2BBD2AE60E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653" r="16653"/>
          <a:stretch/>
        </p:blipFill>
        <p:spPr>
          <a:xfrm>
            <a:off x="6695628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594969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7" name="Shape 2774"/>
          <p:cNvSpPr/>
          <p:nvPr/>
        </p:nvSpPr>
        <p:spPr>
          <a:xfrm>
            <a:off x="5917464" y="5395815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1"/>
          <p:cNvSpPr/>
          <p:nvPr/>
        </p:nvSpPr>
        <p:spPr>
          <a:xfrm>
            <a:off x="3228126" y="5353299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2"/>
          <p:cNvSpPr/>
          <p:nvPr/>
        </p:nvSpPr>
        <p:spPr>
          <a:xfrm>
            <a:off x="4562874" y="1937562"/>
            <a:ext cx="378197" cy="32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0" name="Shape 2783"/>
          <p:cNvSpPr/>
          <p:nvPr/>
        </p:nvSpPr>
        <p:spPr>
          <a:xfrm>
            <a:off x="8626298" y="5421576"/>
            <a:ext cx="377832" cy="32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1" name="Shape 2787"/>
          <p:cNvSpPr/>
          <p:nvPr/>
        </p:nvSpPr>
        <p:spPr>
          <a:xfrm>
            <a:off x="7271988" y="1925082"/>
            <a:ext cx="377598" cy="3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7738" y="4447806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Compiling the Program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44809" y="4002740"/>
            <a:ext cx="11176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1272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Taking input from user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35521" y="2594467"/>
            <a:ext cx="1143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56436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different functions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85913" y="2594467"/>
            <a:ext cx="11128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31076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Displaying output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54140" y="4002740"/>
            <a:ext cx="11256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4310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a Class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14625" y="4002740"/>
            <a:ext cx="10711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4235717" y="797814"/>
            <a:ext cx="37205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THE PROCESS</a:t>
            </a:r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: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28991" cy="73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000" b="1" dirty="0">
                <a:solidFill>
                  <a:schemeClr val="accent1"/>
                </a:solidFill>
                <a:latin typeface="Oxygen" panose="02000503000000000000" pitchFamily="2" charset="77"/>
                <a:cs typeface="Arima Madurai Semi" pitchFamily="2" charset="77"/>
              </a:rPr>
              <a:t>How are we going to implement it??!</a:t>
            </a:r>
            <a:endParaRPr lang="en-US" sz="4000" b="1" dirty="0">
              <a:solidFill>
                <a:schemeClr val="accent1"/>
              </a:solidFill>
              <a:latin typeface="Oxygen" panose="02000503000000000000" pitchFamily="2" charset="77"/>
              <a:cs typeface="Arima Madurai Semi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4A89-E66C-A675-32E8-95B7020BC515}"/>
              </a:ext>
            </a:extLst>
          </p:cNvPr>
          <p:cNvSpPr txBox="1"/>
          <p:nvPr/>
        </p:nvSpPr>
        <p:spPr>
          <a:xfrm>
            <a:off x="448408" y="1082404"/>
            <a:ext cx="1158826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i="0" dirty="0">
                <a:effectLst/>
                <a:latin typeface="Oxygen" panose="02000503000000000000" pitchFamily="2" charset="77"/>
              </a:rPr>
              <a:t>We </a:t>
            </a:r>
            <a:r>
              <a:rPr lang="en-IN" sz="2800" dirty="0">
                <a:latin typeface="Oxygen" panose="02000503000000000000" pitchFamily="2" charset="77"/>
              </a:rPr>
              <a:t>have made it a menu driven program wherein we made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5 different files consisting of the main class file and the rest of the four operation classes file that consist of the four operations as mentioned before i.e. </a:t>
            </a:r>
          </a:p>
          <a:p>
            <a:endParaRPr lang="en-IN" sz="2800" i="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 1.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 Method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2.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-Seidel Method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3. Newton’s forward &amp; backward interpolation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4. Inverse of matrix using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</a:t>
            </a:r>
            <a:endParaRPr lang="en-IN" sz="2800" dirty="0">
              <a:latin typeface="Oxygen" panose="02000503000000000000" pitchFamily="2" charset="77"/>
            </a:endParaRPr>
          </a:p>
          <a:p>
            <a:endParaRPr lang="en-IN" sz="2800" dirty="0"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855594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28991" cy="73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000" b="1" dirty="0">
                <a:solidFill>
                  <a:schemeClr val="accent1"/>
                </a:solidFill>
                <a:latin typeface="Oxygen" panose="02000503000000000000" pitchFamily="2" charset="77"/>
                <a:cs typeface="Arima Madurai Semi" pitchFamily="2" charset="77"/>
              </a:rPr>
              <a:t>How are we going to implement it??!</a:t>
            </a:r>
            <a:endParaRPr lang="en-US" sz="4000" b="1" dirty="0">
              <a:solidFill>
                <a:schemeClr val="accent1"/>
              </a:solidFill>
              <a:latin typeface="Oxygen" panose="02000503000000000000" pitchFamily="2" charset="77"/>
              <a:cs typeface="Arima Madurai Semi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4A89-E66C-A675-32E8-95B7020BC515}"/>
              </a:ext>
            </a:extLst>
          </p:cNvPr>
          <p:cNvSpPr txBox="1"/>
          <p:nvPr/>
        </p:nvSpPr>
        <p:spPr>
          <a:xfrm>
            <a:off x="301868" y="1873712"/>
            <a:ext cx="11588261" cy="259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Oxygen" panose="02000503000000000000" pitchFamily="2" charset="77"/>
              </a:rPr>
              <a:t>F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urther calling their main class of the other </a:t>
            </a:r>
            <a:r>
              <a:rPr lang="en-IN" sz="2800" dirty="0">
                <a:latin typeface="Oxygen" panose="02000503000000000000" pitchFamily="2" charset="77"/>
              </a:rPr>
              <a:t>files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directly in the switch case of the main file where we are making the menu and performing the operation on a user defined matrix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653969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162019"/>
              </p:ext>
            </p:extLst>
          </p:nvPr>
        </p:nvGraphicFramePr>
        <p:xfrm>
          <a:off x="173831" y="1357313"/>
          <a:ext cx="11844337" cy="486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185961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624822"/>
              </p:ext>
            </p:extLst>
          </p:nvPr>
        </p:nvGraphicFramePr>
        <p:xfrm>
          <a:off x="173831" y="1357313"/>
          <a:ext cx="11844337" cy="4865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221833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1581504" y="221082"/>
            <a:ext cx="907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Oxygen" panose="02000503000000000000" pitchFamily="2" charset="77"/>
              </a:rPr>
              <a:t>Our Timeline</a:t>
            </a:r>
            <a:endParaRPr lang="en-US" sz="4800" b="1" dirty="0">
              <a:solidFill>
                <a:schemeClr val="accent1"/>
              </a:solidFill>
              <a:latin typeface="Oxygen" panose="02000503000000000000" pitchFamily="2" charset="77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5C9796-9A62-CC15-7553-0F541FF55D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899573"/>
              </p:ext>
            </p:extLst>
          </p:nvPr>
        </p:nvGraphicFramePr>
        <p:xfrm>
          <a:off x="173831" y="928688"/>
          <a:ext cx="11844337" cy="5708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327818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15821" y="2644170"/>
            <a:ext cx="8560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THANK</a:t>
            </a:r>
            <a:r>
              <a:rPr lang="en-IN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 YOU!!</a:t>
            </a:r>
            <a:endParaRPr lang="en-US" sz="9600" b="1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47881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92011"/>
            <a:ext cx="889260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Newton’s forward &amp; backward interpolation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38670" y="2079491"/>
            <a:ext cx="5927647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Elimination Method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Guass-Seidel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Method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085347" y="1165607"/>
            <a:ext cx="999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Sub-topics:</a:t>
            </a:r>
            <a:endParaRPr lang="en-US" sz="36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52D7C3-FA5C-CD86-96E8-63A20F85E0D5}"/>
              </a:ext>
            </a:extLst>
          </p:cNvPr>
          <p:cNvSpPr/>
          <p:nvPr/>
        </p:nvSpPr>
        <p:spPr>
          <a:xfrm>
            <a:off x="1143000" y="3969935"/>
            <a:ext cx="268629" cy="2752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621FB-CDB0-A0C2-C1B0-57B7338E9BFE}"/>
              </a:ext>
            </a:extLst>
          </p:cNvPr>
          <p:cNvSpPr txBox="1"/>
          <p:nvPr/>
        </p:nvSpPr>
        <p:spPr>
          <a:xfrm>
            <a:off x="1438670" y="3834272"/>
            <a:ext cx="736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Inverse of matrix using </a:t>
            </a:r>
            <a:r>
              <a:rPr lang="en-IN" sz="2800" dirty="0" err="1">
                <a:latin typeface="Oxygen" panose="02000503000000000000" pitchFamily="2" charset="77"/>
              </a:rPr>
              <a:t>Guass</a:t>
            </a:r>
            <a:r>
              <a:rPr lang="en-IN" sz="2800" dirty="0">
                <a:latin typeface="Oxygen" panose="02000503000000000000" pitchFamily="2" charset="77"/>
              </a:rPr>
              <a:t> Elimination 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355753" y="186176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these methods used for??!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6F8249C-DE21-DFC0-53A5-C2D740A270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731" r="16731"/>
          <a:stretch/>
        </p:blipFill>
        <p:spPr>
          <a:xfrm>
            <a:off x="6480247" y="114002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3228114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194645" y="2985210"/>
            <a:ext cx="4297518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Gauss–Seidel method is an iterative technique for solving a square system of n linear equations with unknown x.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US" sz="2400" dirty="0">
              <a:latin typeface="Oxygen" panose="02000503000000000000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194645" y="2257303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2.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Guass-Seidel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24815" y="2985210"/>
            <a:ext cx="4687949" cy="352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dirty="0">
                <a:latin typeface="Oxygen" panose="02000503000000000000" pitchFamily="2" charset="77"/>
              </a:rPr>
              <a:t>The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 Gaussian elimination method is known as the row reduction algorithm for solving linear equations systems. It consists of a sequence of operations performed on the corresponding matrix of coefficients.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24815" y="2226070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1.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026872" y="3429000"/>
            <a:ext cx="4297518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Gaussian elimination method can be used for finding the inverse of a matrix, if it exists.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026872" y="2333137"/>
            <a:ext cx="458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4. Inverse of matrix using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54942" y="3429000"/>
            <a:ext cx="4289571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Interpolation is the technique of estimating the value of a function for any intermediate value of the independent variable.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54942" y="2333136"/>
            <a:ext cx="4201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3. Newton’s forward &amp; backward interpolation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D1102-1DEA-39C6-3380-7F344779163D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</p:spTree>
    <p:extLst>
      <p:ext uri="{BB962C8B-B14F-4D97-AF65-F5344CB8AC3E}">
        <p14:creationId xmlns:p14="http://schemas.microsoft.com/office/powerpoint/2010/main" val="3671611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30588" y="2157746"/>
            <a:ext cx="6030492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we going to learn from this??!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4CFEF86-9D7F-949D-9AA2-4960A04D811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8" r="18"/>
          <a:stretch/>
        </p:blipFill>
        <p:spPr>
          <a:xfrm>
            <a:off x="6709834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2633445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973888" y="1904061"/>
            <a:ext cx="1033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Oxygen" panose="02000503000000000000" pitchFamily="2" charset="77"/>
              </a:rPr>
              <a:t>1. Class:</a:t>
            </a:r>
            <a:endParaRPr lang="en-IN" sz="28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2476285" y="1904061"/>
            <a:ext cx="8235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Class is a set of object which shares common characteristics/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common attributes.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973888" y="330733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2. Object: 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2ACDB-CD39-475A-3D15-3405B1FAE3A7}"/>
              </a:ext>
            </a:extLst>
          </p:cNvPr>
          <p:cNvSpPr txBox="1"/>
          <p:nvPr/>
        </p:nvSpPr>
        <p:spPr>
          <a:xfrm>
            <a:off x="2767130" y="3307335"/>
            <a:ext cx="7944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A Java object is a member of a Java class. Each object has an identity, a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a state.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973888" y="471060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3. Arrays: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92DBF-EFAB-14C9-C585-C84A5D1B0221}"/>
              </a:ext>
            </a:extLst>
          </p:cNvPr>
          <p:cNvSpPr txBox="1"/>
          <p:nvPr/>
        </p:nvSpPr>
        <p:spPr>
          <a:xfrm>
            <a:off x="2767130" y="4710609"/>
            <a:ext cx="823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i="0" u="none" strike="noStrike" dirty="0">
                <a:effectLst/>
                <a:latin typeface="Oxygen" panose="02000503000000000000" pitchFamily="2" charset="77"/>
              </a:rPr>
              <a:t>An array is a container object that holds a fixed number of values of a single type.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655835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757012" y="1904060"/>
            <a:ext cx="2279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  <a:latin typeface="Oxygen" panose="02000503000000000000" pitchFamily="2" charset="77"/>
              </a:rPr>
              <a:t>4. Java </a:t>
            </a:r>
            <a:r>
              <a:rPr lang="en-IN" sz="2400" dirty="0">
                <a:latin typeface="Oxygen" panose="02000503000000000000" pitchFamily="2" charset="77"/>
              </a:rPr>
              <a:t>Swing:</a:t>
            </a:r>
            <a:endParaRPr lang="en-IN" sz="24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2960078" y="1904060"/>
            <a:ext cx="9463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Swing is a lightweight Java graphical user interface (GUI) that is used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create various applications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Swing has platform-independent components. It enables the user to create buttons and scroll bars. Swing includes packages for creating desktop applications in Java.</a:t>
            </a:r>
            <a:r>
              <a:rPr lang="en-IN" sz="2400" dirty="0">
                <a:effectLst/>
                <a:latin typeface="Oxygen" panose="02000503000000000000" pitchFamily="2" charset="77"/>
              </a:rPr>
              <a:t>.</a:t>
            </a:r>
          </a:p>
          <a:p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757012" y="4043024"/>
            <a:ext cx="746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Oxygen" panose="02000503000000000000" pitchFamily="2" charset="77"/>
              </a:rPr>
              <a:t>5. Making Interface using Java Swing</a:t>
            </a:r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3165576" y="995354"/>
            <a:ext cx="5889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32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32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757012" y="4796995"/>
            <a:ext cx="10740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xygen" panose="02000503000000000000" pitchFamily="2" charset="77"/>
              </a:rPr>
              <a:t>6. 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We will learn to solve various mathematical properties using matrices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400" dirty="0">
              <a:latin typeface="Oxygen" panose="02000503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9EFA5-4E4B-A266-4B4C-4FA623EE919E}"/>
              </a:ext>
            </a:extLst>
          </p:cNvPr>
          <p:cNvSpPr txBox="1"/>
          <p:nvPr/>
        </p:nvSpPr>
        <p:spPr>
          <a:xfrm>
            <a:off x="757012" y="5492386"/>
            <a:ext cx="948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Oxygen" panose="02000503000000000000" pitchFamily="2" charset="77"/>
              </a:rPr>
              <a:t>7. 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Also this will help us in building our logic in iterative approach</a:t>
            </a:r>
            <a:endParaRPr lang="en-IN" sz="2400" dirty="0">
              <a:effectLst/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5538675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761464F-3D5A-614D-93E8-02ACD7A158E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5" name="Freeform: Shape 7696"/>
          <p:cNvSpPr/>
          <p:nvPr/>
        </p:nvSpPr>
        <p:spPr>
          <a:xfrm rot="4800">
            <a:off x="1840747" y="1853776"/>
            <a:ext cx="2180965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3448379" y="3424724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5030977" y="1849402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6606241" y="3420310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8188839" y="1842036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TextBox 229"/>
          <p:cNvSpPr txBox="1"/>
          <p:nvPr/>
        </p:nvSpPr>
        <p:spPr>
          <a:xfrm flipH="1">
            <a:off x="2323718" y="3242516"/>
            <a:ext cx="1164507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1600" dirty="0">
                <a:solidFill>
                  <a:schemeClr val="bg1"/>
                </a:solidFill>
                <a:latin typeface="Oxygen" panose="02000503000000090004" pitchFamily="2" charset="77"/>
                <a:ea typeface="Lato" panose="020F0502020204030203" pitchFamily="34" charset="0"/>
                <a:cs typeface="Lato" panose="020F0502020204030203" pitchFamily="34" charset="0"/>
              </a:rPr>
              <a:t>i.e JAVA</a:t>
            </a:r>
            <a:endParaRPr lang="en-US" sz="1600" dirty="0">
              <a:solidFill>
                <a:schemeClr val="bg1"/>
              </a:solidFill>
              <a:latin typeface="Oxygen" panose="02000503000000090004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934457" y="2637197"/>
            <a:ext cx="20452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PROGRAMMING LANGUAGE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3908932" y="4200079"/>
            <a:ext cx="1285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TEAM WORK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4871331" y="2684773"/>
            <a:ext cx="2505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COMMUNICATION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6476974" y="4198201"/>
            <a:ext cx="2442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PRESENTATION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163F3-67ED-D149-AFFD-6EA92D12A8A9}"/>
              </a:ext>
            </a:extLst>
          </p:cNvPr>
          <p:cNvSpPr txBox="1"/>
          <p:nvPr/>
        </p:nvSpPr>
        <p:spPr>
          <a:xfrm>
            <a:off x="8208630" y="2647773"/>
            <a:ext cx="21656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TIME MANAGEMENT 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4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684</Words>
  <Application>Microsoft Office PowerPoint</Application>
  <PresentationFormat>Widescreen</PresentationFormat>
  <Paragraphs>92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Oxygen</vt:lpstr>
      <vt:lpstr>Roboto Bold</vt:lpstr>
      <vt:lpstr>Roboto Regular</vt:lpstr>
      <vt:lpstr>System Font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Naidu</dc:creator>
  <cp:lastModifiedBy>Maviya</cp:lastModifiedBy>
  <cp:revision>17</cp:revision>
  <dcterms:created xsi:type="dcterms:W3CDTF">2022-09-25T11:10:21Z</dcterms:created>
  <dcterms:modified xsi:type="dcterms:W3CDTF">2022-10-03T04:18:30Z</dcterms:modified>
</cp:coreProperties>
</file>