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4" r:id="rId4"/>
    <p:sldId id="265" r:id="rId5"/>
    <p:sldId id="258" r:id="rId6"/>
    <p:sldId id="259" r:id="rId7"/>
    <p:sldId id="260" r:id="rId8"/>
    <p:sldId id="261" r:id="rId9"/>
    <p:sldId id="262" r:id="rId10"/>
    <p:sldId id="263" r:id="rId11"/>
    <p:sldId id="266" r:id="rId12"/>
  </p:sldIdLst>
  <p:sldSz cx="18288000" cy="10287000"/>
  <p:notesSz cx="6858000" cy="9144000"/>
  <p:embeddedFontLst>
    <p:embeddedFont>
      <p:font typeface="Archivo Black" panose="020B0604020202020204" charset="0"/>
      <p:regular r:id="rId13"/>
    </p:embeddedFont>
    <p:embeddedFont>
      <p:font typeface="Canva Sans" panose="020B0604020202020204" charset="0"/>
      <p:regular r:id="rId14"/>
    </p:embeddedFont>
    <p:embeddedFont>
      <p:font typeface="Canva Sans Bold" panose="020B0604020202020204" charset="0"/>
      <p:regular r:id="rId15"/>
    </p:embeddedFont>
    <p:embeddedFont>
      <p:font typeface="Lato" panose="020F0502020204030203" pitchFamily="34" charset="0"/>
      <p:regular r:id="rId16"/>
    </p:embeddedFont>
    <p:embeddedFont>
      <p:font typeface="Lato Bold" panose="020F0502020204030203"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371600" y="3390900"/>
            <a:ext cx="15871863" cy="3303468"/>
          </a:xfrm>
          <a:prstGeom prst="rect">
            <a:avLst/>
          </a:prstGeom>
        </p:spPr>
        <p:txBody>
          <a:bodyPr lIns="0" tIns="0" rIns="0" bIns="0" rtlCol="0" anchor="t">
            <a:spAutoFit/>
          </a:bodyPr>
          <a:lstStyle/>
          <a:p>
            <a:pPr algn="ctr">
              <a:lnSpc>
                <a:spcPts val="6639"/>
              </a:lnSpc>
            </a:pPr>
            <a:r>
              <a:rPr lang="en-US" sz="4742" dirty="0">
                <a:solidFill>
                  <a:srgbClr val="2E2E2E"/>
                </a:solidFill>
                <a:latin typeface="Lato Bold"/>
              </a:rPr>
              <a:t>DEVELOP PYTHON PROGRAM FOR POLYNOMIAL REGRESSION MODEL FOR THE CRYPTOCURRENCY PRICE PREDICTION AND VALIDATE THE SAME USING PYTORCH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337212" cy="3086100"/>
            <a:chOff x="0" y="0"/>
            <a:chExt cx="615562" cy="812800"/>
          </a:xfrm>
        </p:grpSpPr>
        <p:sp>
          <p:nvSpPr>
            <p:cNvPr id="3" name="Freeform 3"/>
            <p:cNvSpPr/>
            <p:nvPr/>
          </p:nvSpPr>
          <p:spPr>
            <a:xfrm>
              <a:off x="0" y="0"/>
              <a:ext cx="615562" cy="812800"/>
            </a:xfrm>
            <a:custGeom>
              <a:avLst/>
              <a:gdLst/>
              <a:ahLst/>
              <a:cxnLst/>
              <a:rect l="l" t="t" r="r" b="b"/>
              <a:pathLst>
                <a:path w="615562" h="812800">
                  <a:moveTo>
                    <a:pt x="0" y="0"/>
                  </a:moveTo>
                  <a:lnTo>
                    <a:pt x="615562" y="0"/>
                  </a:lnTo>
                  <a:lnTo>
                    <a:pt x="615562" y="812800"/>
                  </a:lnTo>
                  <a:lnTo>
                    <a:pt x="0" y="812800"/>
                  </a:lnTo>
                  <a:close/>
                </a:path>
              </a:pathLst>
            </a:custGeom>
            <a:solidFill>
              <a:srgbClr val="F9ECB8"/>
            </a:solidFill>
          </p:spPr>
        </p:sp>
        <p:sp>
          <p:nvSpPr>
            <p:cNvPr id="4" name="TextBox 4"/>
            <p:cNvSpPr txBox="1"/>
            <p:nvPr/>
          </p:nvSpPr>
          <p:spPr>
            <a:xfrm>
              <a:off x="0" y="-38100"/>
              <a:ext cx="615562"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413905"/>
            <a:ext cx="13579164" cy="1129145"/>
          </a:xfrm>
          <a:prstGeom prst="rect">
            <a:avLst/>
          </a:prstGeom>
        </p:spPr>
        <p:txBody>
          <a:bodyPr lIns="0" tIns="0" rIns="0" bIns="0" rtlCol="0" anchor="t">
            <a:spAutoFit/>
          </a:bodyPr>
          <a:lstStyle/>
          <a:p>
            <a:pPr>
              <a:lnSpc>
                <a:spcPts val="9163"/>
              </a:lnSpc>
            </a:pPr>
            <a:r>
              <a:rPr lang="en-US" sz="6545" u="sng" spc="-130">
                <a:solidFill>
                  <a:srgbClr val="2E2E2E"/>
                </a:solidFill>
                <a:latin typeface="Lato Bold"/>
              </a:rPr>
              <a:t>Working of Polynomial Regression </a:t>
            </a:r>
          </a:p>
        </p:txBody>
      </p:sp>
      <p:sp>
        <p:nvSpPr>
          <p:cNvPr id="6" name="TextBox 6"/>
          <p:cNvSpPr txBox="1"/>
          <p:nvPr/>
        </p:nvSpPr>
        <p:spPr>
          <a:xfrm>
            <a:off x="582314" y="1751510"/>
            <a:ext cx="17123372" cy="8023274"/>
          </a:xfrm>
          <a:prstGeom prst="rect">
            <a:avLst/>
          </a:prstGeom>
        </p:spPr>
        <p:txBody>
          <a:bodyPr lIns="0" tIns="0" rIns="0" bIns="0" rtlCol="0" anchor="t">
            <a:spAutoFit/>
          </a:bodyPr>
          <a:lstStyle/>
          <a:p>
            <a:pPr marL="757040" lvl="1" indent="-378520" algn="just">
              <a:lnSpc>
                <a:spcPts val="5610"/>
              </a:lnSpc>
              <a:buFont typeface="Arial"/>
              <a:buChar char="•"/>
            </a:pPr>
            <a:r>
              <a:rPr lang="en-US" sz="3506">
                <a:solidFill>
                  <a:srgbClr val="000000"/>
                </a:solidFill>
                <a:latin typeface="Lato Bold"/>
              </a:rPr>
              <a:t>The choice of the polynomial degree (n) is a crucial aspect of polynomial regression. A higher degree allows the model to fit the training data more closely, but it may also lead to overfitting, especially if the degree is too high. Therefore, the degree should be chosen based on the complexity of the underlying relationship in the data.</a:t>
            </a:r>
          </a:p>
          <a:p>
            <a:pPr marL="757040" lvl="1" indent="-378520" algn="just">
              <a:lnSpc>
                <a:spcPts val="5610"/>
              </a:lnSpc>
              <a:buFont typeface="Arial"/>
              <a:buChar char="•"/>
            </a:pPr>
            <a:r>
              <a:rPr lang="en-US" sz="3506">
                <a:solidFill>
                  <a:srgbClr val="000000"/>
                </a:solidFill>
                <a:latin typeface="Lato Bold"/>
              </a:rPr>
              <a:t>The polynomial regression model is trained to find the coefficients that minimize the difference between the predicted values and the actual values in the training data.</a:t>
            </a:r>
          </a:p>
          <a:p>
            <a:pPr marL="757040" lvl="1" indent="-378520" algn="just">
              <a:lnSpc>
                <a:spcPts val="5610"/>
              </a:lnSpc>
              <a:buFont typeface="Arial"/>
              <a:buChar char="•"/>
            </a:pPr>
            <a:r>
              <a:rPr lang="en-US" sz="3506">
                <a:solidFill>
                  <a:srgbClr val="000000"/>
                </a:solidFill>
                <a:latin typeface="Lato Bold"/>
              </a:rPr>
              <a:t>Once the model is trained, it can be used to make predictions on new, unseen data. The polynomial equation captures the non-linear patterns observed in the training data, allowing the model to generalize to non-linear relationships.</a:t>
            </a:r>
          </a:p>
          <a:p>
            <a:pPr algn="just">
              <a:lnSpc>
                <a:spcPts val="1470"/>
              </a:lnSpc>
            </a:pPr>
            <a:endParaRPr lang="en-US" sz="3506">
              <a:solidFill>
                <a:srgbClr val="000000"/>
              </a:solidFill>
              <a:latin typeface="Lato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000500" y="-4000500"/>
            <a:ext cx="10287000" cy="18288000"/>
            <a:chOff x="0" y="0"/>
            <a:chExt cx="2709333" cy="4816593"/>
          </a:xfrm>
        </p:grpSpPr>
        <p:sp>
          <p:nvSpPr>
            <p:cNvPr id="3" name="Freeform 3"/>
            <p:cNvSpPr/>
            <p:nvPr/>
          </p:nvSpPr>
          <p:spPr>
            <a:xfrm>
              <a:off x="0" y="0"/>
              <a:ext cx="2709333" cy="4816592"/>
            </a:xfrm>
            <a:custGeom>
              <a:avLst/>
              <a:gdLst/>
              <a:ahLst/>
              <a:cxnLst/>
              <a:rect l="l" t="t" r="r" b="b"/>
              <a:pathLst>
                <a:path w="2709333" h="4816592">
                  <a:moveTo>
                    <a:pt x="0" y="0"/>
                  </a:moveTo>
                  <a:lnTo>
                    <a:pt x="2709333" y="0"/>
                  </a:lnTo>
                  <a:lnTo>
                    <a:pt x="2709333" y="4816592"/>
                  </a:lnTo>
                  <a:lnTo>
                    <a:pt x="0" y="4816592"/>
                  </a:lnTo>
                  <a:close/>
                </a:path>
              </a:pathLst>
            </a:custGeom>
            <a:solidFill>
              <a:srgbClr val="FFC2CA"/>
            </a:solidFill>
          </p:spPr>
        </p:sp>
        <p:sp>
          <p:nvSpPr>
            <p:cNvPr id="4" name="TextBox 4"/>
            <p:cNvSpPr txBox="1"/>
            <p:nvPr/>
          </p:nvSpPr>
          <p:spPr>
            <a:xfrm>
              <a:off x="0" y="-38100"/>
              <a:ext cx="2709333" cy="485469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7124847" y="-1316506"/>
            <a:ext cx="4038307" cy="18288000"/>
            <a:chOff x="0" y="0"/>
            <a:chExt cx="1063587" cy="4816593"/>
          </a:xfrm>
        </p:grpSpPr>
        <p:sp>
          <p:nvSpPr>
            <p:cNvPr id="6" name="Freeform 6"/>
            <p:cNvSpPr/>
            <p:nvPr/>
          </p:nvSpPr>
          <p:spPr>
            <a:xfrm>
              <a:off x="0" y="0"/>
              <a:ext cx="1063587" cy="4816592"/>
            </a:xfrm>
            <a:custGeom>
              <a:avLst/>
              <a:gdLst/>
              <a:ahLst/>
              <a:cxnLst/>
              <a:rect l="l" t="t" r="r" b="b"/>
              <a:pathLst>
                <a:path w="1063587" h="4816592">
                  <a:moveTo>
                    <a:pt x="0" y="0"/>
                  </a:moveTo>
                  <a:lnTo>
                    <a:pt x="1063587" y="0"/>
                  </a:lnTo>
                  <a:lnTo>
                    <a:pt x="1063587" y="4816592"/>
                  </a:lnTo>
                  <a:lnTo>
                    <a:pt x="0" y="4816592"/>
                  </a:lnTo>
                  <a:close/>
                </a:path>
              </a:pathLst>
            </a:custGeom>
            <a:solidFill>
              <a:srgbClr val="BCAAD0"/>
            </a:solidFill>
          </p:spPr>
        </p:sp>
        <p:sp>
          <p:nvSpPr>
            <p:cNvPr id="7" name="TextBox 7"/>
            <p:cNvSpPr txBox="1"/>
            <p:nvPr/>
          </p:nvSpPr>
          <p:spPr>
            <a:xfrm>
              <a:off x="0" y="-38100"/>
              <a:ext cx="1063587" cy="4854693"/>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3648990" y="1330133"/>
            <a:ext cx="10990020" cy="0"/>
          </a:xfrm>
          <a:prstGeom prst="line">
            <a:avLst/>
          </a:prstGeom>
          <a:ln w="38100" cap="flat">
            <a:solidFill>
              <a:srgbClr val="000000"/>
            </a:solidFill>
            <a:prstDash val="solid"/>
            <a:headEnd type="none" w="sm" len="sm"/>
            <a:tailEnd type="none" w="sm" len="sm"/>
          </a:ln>
        </p:spPr>
      </p:sp>
      <p:sp>
        <p:nvSpPr>
          <p:cNvPr id="9" name="TextBox 9"/>
          <p:cNvSpPr txBox="1"/>
          <p:nvPr/>
        </p:nvSpPr>
        <p:spPr>
          <a:xfrm>
            <a:off x="3392941" y="371475"/>
            <a:ext cx="12033784" cy="939608"/>
          </a:xfrm>
          <a:prstGeom prst="rect">
            <a:avLst/>
          </a:prstGeom>
        </p:spPr>
        <p:txBody>
          <a:bodyPr lIns="0" tIns="0" rIns="0" bIns="0" rtlCol="0" anchor="t">
            <a:spAutoFit/>
          </a:bodyPr>
          <a:lstStyle/>
          <a:p>
            <a:pPr algn="ctr">
              <a:lnSpc>
                <a:spcPts val="7707"/>
              </a:lnSpc>
            </a:pPr>
            <a:r>
              <a:rPr lang="en-US" sz="5505">
                <a:solidFill>
                  <a:srgbClr val="000000"/>
                </a:solidFill>
                <a:latin typeface="Canva Sans Bold"/>
              </a:rPr>
              <a:t>CONCLUSION</a:t>
            </a:r>
          </a:p>
        </p:txBody>
      </p:sp>
      <p:sp>
        <p:nvSpPr>
          <p:cNvPr id="10" name="TextBox 10"/>
          <p:cNvSpPr txBox="1"/>
          <p:nvPr/>
        </p:nvSpPr>
        <p:spPr>
          <a:xfrm>
            <a:off x="754218" y="1790334"/>
            <a:ext cx="16779565" cy="4018007"/>
          </a:xfrm>
          <a:prstGeom prst="rect">
            <a:avLst/>
          </a:prstGeom>
        </p:spPr>
        <p:txBody>
          <a:bodyPr lIns="0" tIns="0" rIns="0" bIns="0" rtlCol="0" anchor="t">
            <a:spAutoFit/>
          </a:bodyPr>
          <a:lstStyle/>
          <a:p>
            <a:pPr algn="just">
              <a:lnSpc>
                <a:spcPts val="3571"/>
              </a:lnSpc>
            </a:pPr>
            <a:r>
              <a:rPr lang="en-US" sz="2551">
                <a:solidFill>
                  <a:srgbClr val="000000"/>
                </a:solidFill>
                <a:latin typeface="Canva Sans Bold"/>
              </a:rPr>
              <a:t>The custom-made model exhibits exceptionally high MSE values around 1.765e+17, indicating significant errors in predictions. In contrast, the PyTorch model achieves much lower MSE values of around 4069 on the training set and 1986 on the test set, suggesting superior predictive performance.</a:t>
            </a:r>
          </a:p>
          <a:p>
            <a:pPr algn="just">
              <a:lnSpc>
                <a:spcPts val="3571"/>
              </a:lnSpc>
            </a:pPr>
            <a:endParaRPr lang="en-US" sz="2551">
              <a:solidFill>
                <a:srgbClr val="000000"/>
              </a:solidFill>
              <a:latin typeface="Canva Sans Bold"/>
            </a:endParaRPr>
          </a:p>
          <a:p>
            <a:pPr algn="just">
              <a:lnSpc>
                <a:spcPts val="3571"/>
              </a:lnSpc>
            </a:pPr>
            <a:r>
              <a:rPr lang="en-US" sz="2551">
                <a:solidFill>
                  <a:srgbClr val="000000"/>
                </a:solidFill>
                <a:latin typeface="Canva Sans Bold"/>
              </a:rPr>
              <a:t>Regarding R-squared scores, the custom-made model explains approximately 99.6% of the variance in the training data and 97.1% in the test data. Conversely, the PyTorch model achieves slightly higher R-squared scores of 0.997 for the training set and 0.980 for the test set.</a:t>
            </a:r>
          </a:p>
          <a:p>
            <a:pPr algn="just">
              <a:lnSpc>
                <a:spcPts val="3571"/>
              </a:lnSpc>
            </a:pPr>
            <a:endParaRPr lang="en-US" sz="2551">
              <a:solidFill>
                <a:srgbClr val="000000"/>
              </a:solidFill>
              <a:latin typeface="Canva Sans Bold"/>
            </a:endParaRPr>
          </a:p>
          <a:p>
            <a:pPr algn="ctr">
              <a:lnSpc>
                <a:spcPts val="3571"/>
              </a:lnSpc>
            </a:pPr>
            <a:endParaRPr lang="en-US" sz="2551">
              <a:solidFill>
                <a:srgbClr val="000000"/>
              </a:solidFill>
              <a:latin typeface="Canva Sans Bold"/>
            </a:endParaRPr>
          </a:p>
        </p:txBody>
      </p:sp>
      <p:sp>
        <p:nvSpPr>
          <p:cNvPr id="11" name="TextBox 11"/>
          <p:cNvSpPr txBox="1"/>
          <p:nvPr/>
        </p:nvSpPr>
        <p:spPr>
          <a:xfrm>
            <a:off x="321736" y="5924437"/>
            <a:ext cx="17507947" cy="2977441"/>
          </a:xfrm>
          <a:prstGeom prst="rect">
            <a:avLst/>
          </a:prstGeom>
        </p:spPr>
        <p:txBody>
          <a:bodyPr lIns="0" tIns="0" rIns="0" bIns="0" rtlCol="0" anchor="t">
            <a:spAutoFit/>
          </a:bodyPr>
          <a:lstStyle/>
          <a:p>
            <a:pPr>
              <a:lnSpc>
                <a:spcPts val="5989"/>
              </a:lnSpc>
            </a:pPr>
            <a:r>
              <a:rPr lang="en-US" sz="4277">
                <a:solidFill>
                  <a:srgbClr val="000000"/>
                </a:solidFill>
                <a:latin typeface="Canva Sans Bold"/>
              </a:rPr>
              <a:t>Overall, the PyTorch implementation of polynomial regression outperforms the custom-made model by minimizing squared errors and capturing a higher proportion of the variance in the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AutoShape 29"/>
          <p:cNvSpPr/>
          <p:nvPr/>
        </p:nvSpPr>
        <p:spPr>
          <a:xfrm flipV="1">
            <a:off x="3439938" y="2104793"/>
            <a:ext cx="10990020" cy="0"/>
          </a:xfrm>
          <a:prstGeom prst="line">
            <a:avLst/>
          </a:prstGeom>
          <a:ln w="38100" cap="flat">
            <a:solidFill>
              <a:srgbClr val="000000"/>
            </a:solidFill>
            <a:prstDash val="solid"/>
            <a:headEnd type="none" w="sm" len="sm"/>
            <a:tailEnd type="none" w="sm" len="sm"/>
          </a:ln>
        </p:spPr>
      </p:sp>
      <p:sp>
        <p:nvSpPr>
          <p:cNvPr id="30" name="TextBox 30"/>
          <p:cNvSpPr txBox="1"/>
          <p:nvPr/>
        </p:nvSpPr>
        <p:spPr>
          <a:xfrm>
            <a:off x="1835635" y="2807602"/>
            <a:ext cx="15082039" cy="4027005"/>
          </a:xfrm>
          <a:prstGeom prst="rect">
            <a:avLst/>
          </a:prstGeom>
        </p:spPr>
        <p:txBody>
          <a:bodyPr lIns="0" tIns="0" rIns="0" bIns="0" rtlCol="0" anchor="t">
            <a:spAutoFit/>
          </a:bodyPr>
          <a:lstStyle/>
          <a:p>
            <a:pPr>
              <a:lnSpc>
                <a:spcPts val="7952"/>
              </a:lnSpc>
            </a:pPr>
            <a:r>
              <a:rPr lang="en-US" sz="5680">
                <a:solidFill>
                  <a:srgbClr val="4D4D4D"/>
                </a:solidFill>
                <a:latin typeface="Lato"/>
              </a:rPr>
              <a:t>Roll no.  91 :  Mohammed Maviya Qureshi</a:t>
            </a:r>
          </a:p>
          <a:p>
            <a:pPr>
              <a:lnSpc>
                <a:spcPts val="7952"/>
              </a:lnSpc>
            </a:pPr>
            <a:r>
              <a:rPr lang="en-US" sz="5680">
                <a:solidFill>
                  <a:srgbClr val="4D4D4D"/>
                </a:solidFill>
                <a:latin typeface="Lato"/>
              </a:rPr>
              <a:t>Roll no.109:   Anmol Preet Singh</a:t>
            </a:r>
          </a:p>
          <a:p>
            <a:pPr>
              <a:lnSpc>
                <a:spcPts val="8105"/>
              </a:lnSpc>
            </a:pPr>
            <a:r>
              <a:rPr lang="en-US" sz="5789">
                <a:solidFill>
                  <a:srgbClr val="4D4D4D"/>
                </a:solidFill>
                <a:latin typeface="Lato"/>
              </a:rPr>
              <a:t>Roll no. 114:  Kashik Sredharan</a:t>
            </a:r>
          </a:p>
          <a:p>
            <a:pPr>
              <a:lnSpc>
                <a:spcPts val="8025"/>
              </a:lnSpc>
            </a:pPr>
            <a:r>
              <a:rPr lang="en-US" sz="5732">
                <a:solidFill>
                  <a:srgbClr val="4D4D4D"/>
                </a:solidFill>
                <a:latin typeface="Lato"/>
              </a:rPr>
              <a:t>Roll no. 121:  Radha Tumbre</a:t>
            </a:r>
          </a:p>
        </p:txBody>
      </p:sp>
      <p:sp>
        <p:nvSpPr>
          <p:cNvPr id="31" name="TextBox 31"/>
          <p:cNvSpPr txBox="1"/>
          <p:nvPr/>
        </p:nvSpPr>
        <p:spPr>
          <a:xfrm>
            <a:off x="3862908" y="538249"/>
            <a:ext cx="10310292" cy="1566544"/>
          </a:xfrm>
          <a:prstGeom prst="rect">
            <a:avLst/>
          </a:prstGeom>
        </p:spPr>
        <p:txBody>
          <a:bodyPr wrap="square" lIns="0" tIns="0" rIns="0" bIns="0" rtlCol="0" anchor="t">
            <a:spAutoFit/>
          </a:bodyPr>
          <a:lstStyle/>
          <a:p>
            <a:pPr algn="ctr">
              <a:lnSpc>
                <a:spcPts val="12880"/>
              </a:lnSpc>
            </a:pPr>
            <a:r>
              <a:rPr lang="en-US" sz="9200" dirty="0">
                <a:solidFill>
                  <a:srgbClr val="4D4D4D"/>
                </a:solidFill>
                <a:latin typeface="Canva Sans Bold"/>
              </a:rPr>
              <a:t>Group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337212" cy="3086100"/>
            <a:chOff x="0" y="0"/>
            <a:chExt cx="615562" cy="812800"/>
          </a:xfrm>
        </p:grpSpPr>
        <p:sp>
          <p:nvSpPr>
            <p:cNvPr id="3" name="Freeform 3"/>
            <p:cNvSpPr/>
            <p:nvPr/>
          </p:nvSpPr>
          <p:spPr>
            <a:xfrm>
              <a:off x="0" y="0"/>
              <a:ext cx="615562" cy="812800"/>
            </a:xfrm>
            <a:custGeom>
              <a:avLst/>
              <a:gdLst/>
              <a:ahLst/>
              <a:cxnLst/>
              <a:rect l="l" t="t" r="r" b="b"/>
              <a:pathLst>
                <a:path w="615562" h="812800">
                  <a:moveTo>
                    <a:pt x="0" y="0"/>
                  </a:moveTo>
                  <a:lnTo>
                    <a:pt x="615562" y="0"/>
                  </a:lnTo>
                  <a:lnTo>
                    <a:pt x="615562" y="812800"/>
                  </a:lnTo>
                  <a:lnTo>
                    <a:pt x="0" y="812800"/>
                  </a:lnTo>
                  <a:close/>
                </a:path>
              </a:pathLst>
            </a:custGeom>
            <a:solidFill>
              <a:srgbClr val="F9ECB8"/>
            </a:solidFill>
          </p:spPr>
        </p:sp>
        <p:sp>
          <p:nvSpPr>
            <p:cNvPr id="4" name="TextBox 4"/>
            <p:cNvSpPr txBox="1"/>
            <p:nvPr/>
          </p:nvSpPr>
          <p:spPr>
            <a:xfrm>
              <a:off x="0" y="-38100"/>
              <a:ext cx="615562"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570151" y="4135328"/>
            <a:ext cx="11147699" cy="4468016"/>
          </a:xfrm>
          <a:custGeom>
            <a:avLst/>
            <a:gdLst/>
            <a:ahLst/>
            <a:cxnLst/>
            <a:rect l="l" t="t" r="r" b="b"/>
            <a:pathLst>
              <a:path w="11147699" h="4468016">
                <a:moveTo>
                  <a:pt x="0" y="0"/>
                </a:moveTo>
                <a:lnTo>
                  <a:pt x="11147698" y="0"/>
                </a:lnTo>
                <a:lnTo>
                  <a:pt x="11147698" y="4468016"/>
                </a:lnTo>
                <a:lnTo>
                  <a:pt x="0" y="4468016"/>
                </a:lnTo>
                <a:lnTo>
                  <a:pt x="0" y="0"/>
                </a:lnTo>
                <a:close/>
              </a:path>
            </a:pathLst>
          </a:custGeom>
          <a:blipFill>
            <a:blip r:embed="rId2"/>
            <a:stretch>
              <a:fillRect/>
            </a:stretch>
          </a:blipFill>
        </p:spPr>
      </p:sp>
      <p:sp>
        <p:nvSpPr>
          <p:cNvPr id="6" name="TextBox 6"/>
          <p:cNvSpPr txBox="1"/>
          <p:nvPr/>
        </p:nvSpPr>
        <p:spPr>
          <a:xfrm>
            <a:off x="3105907" y="773113"/>
            <a:ext cx="12076186" cy="1377949"/>
          </a:xfrm>
          <a:prstGeom prst="rect">
            <a:avLst/>
          </a:prstGeom>
        </p:spPr>
        <p:txBody>
          <a:bodyPr lIns="0" tIns="0" rIns="0" bIns="0" rtlCol="0" anchor="t">
            <a:spAutoFit/>
          </a:bodyPr>
          <a:lstStyle/>
          <a:p>
            <a:pPr algn="ctr">
              <a:lnSpc>
                <a:spcPts val="11200"/>
              </a:lnSpc>
            </a:pPr>
            <a:r>
              <a:rPr lang="en-US" sz="8000" u="sng" spc="-160">
                <a:solidFill>
                  <a:srgbClr val="2E2E2E"/>
                </a:solidFill>
                <a:latin typeface="Lato Bold"/>
              </a:rPr>
              <a:t>DATASET</a:t>
            </a:r>
          </a:p>
        </p:txBody>
      </p:sp>
      <p:sp>
        <p:nvSpPr>
          <p:cNvPr id="7" name="TextBox 7"/>
          <p:cNvSpPr txBox="1"/>
          <p:nvPr/>
        </p:nvSpPr>
        <p:spPr>
          <a:xfrm>
            <a:off x="1835635" y="2817127"/>
            <a:ext cx="15082039" cy="894580"/>
          </a:xfrm>
          <a:prstGeom prst="rect">
            <a:avLst/>
          </a:prstGeom>
        </p:spPr>
        <p:txBody>
          <a:bodyPr lIns="0" tIns="0" rIns="0" bIns="0" rtlCol="0" anchor="t">
            <a:spAutoFit/>
          </a:bodyPr>
          <a:lstStyle/>
          <a:p>
            <a:pPr algn="ctr">
              <a:lnSpc>
                <a:spcPts val="7392"/>
              </a:lnSpc>
            </a:pPr>
            <a:r>
              <a:rPr lang="en-US" sz="5280">
                <a:solidFill>
                  <a:srgbClr val="4D4D4D"/>
                </a:solidFill>
                <a:latin typeface="Lato"/>
              </a:rPr>
              <a:t>Ethereum - Crypto Prices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905873" y="-4860259"/>
            <a:ext cx="285647" cy="10097393"/>
            <a:chOff x="0" y="0"/>
            <a:chExt cx="75232" cy="2659396"/>
          </a:xfrm>
        </p:grpSpPr>
        <p:sp>
          <p:nvSpPr>
            <p:cNvPr id="3" name="Freeform 3"/>
            <p:cNvSpPr/>
            <p:nvPr/>
          </p:nvSpPr>
          <p:spPr>
            <a:xfrm>
              <a:off x="0" y="0"/>
              <a:ext cx="75232" cy="2659396"/>
            </a:xfrm>
            <a:custGeom>
              <a:avLst/>
              <a:gdLst/>
              <a:ahLst/>
              <a:cxnLst/>
              <a:rect l="l" t="t" r="r" b="b"/>
              <a:pathLst>
                <a:path w="75232" h="2659396">
                  <a:moveTo>
                    <a:pt x="0" y="0"/>
                  </a:moveTo>
                  <a:lnTo>
                    <a:pt x="75232" y="0"/>
                  </a:lnTo>
                  <a:lnTo>
                    <a:pt x="75232" y="2659396"/>
                  </a:lnTo>
                  <a:lnTo>
                    <a:pt x="0" y="2659396"/>
                  </a:lnTo>
                  <a:close/>
                </a:path>
              </a:pathLst>
            </a:custGeom>
            <a:solidFill>
              <a:srgbClr val="FFC2CA"/>
            </a:solidFill>
          </p:spPr>
        </p:sp>
        <p:sp>
          <p:nvSpPr>
            <p:cNvPr id="4" name="TextBox 4"/>
            <p:cNvSpPr txBox="1"/>
            <p:nvPr/>
          </p:nvSpPr>
          <p:spPr>
            <a:xfrm>
              <a:off x="0" y="-38100"/>
              <a:ext cx="75232" cy="269749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14027066" y="-3929673"/>
            <a:ext cx="331261" cy="8190607"/>
            <a:chOff x="0" y="0"/>
            <a:chExt cx="87246" cy="2157197"/>
          </a:xfrm>
        </p:grpSpPr>
        <p:sp>
          <p:nvSpPr>
            <p:cNvPr id="6" name="Freeform 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7" name="TextBox 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5400000">
            <a:off x="17684664" y="9701172"/>
            <a:ext cx="348770" cy="857903"/>
            <a:chOff x="0" y="0"/>
            <a:chExt cx="91857" cy="225950"/>
          </a:xfrm>
        </p:grpSpPr>
        <p:sp>
          <p:nvSpPr>
            <p:cNvPr id="9" name="Freeform 9"/>
            <p:cNvSpPr/>
            <p:nvPr/>
          </p:nvSpPr>
          <p:spPr>
            <a:xfrm>
              <a:off x="0" y="0"/>
              <a:ext cx="91857" cy="225950"/>
            </a:xfrm>
            <a:custGeom>
              <a:avLst/>
              <a:gdLst/>
              <a:ahLst/>
              <a:cxnLst/>
              <a:rect l="l" t="t" r="r" b="b"/>
              <a:pathLst>
                <a:path w="91857" h="225950">
                  <a:moveTo>
                    <a:pt x="0" y="0"/>
                  </a:moveTo>
                  <a:lnTo>
                    <a:pt x="91857" y="0"/>
                  </a:lnTo>
                  <a:lnTo>
                    <a:pt x="91857" y="225950"/>
                  </a:lnTo>
                  <a:lnTo>
                    <a:pt x="0" y="225950"/>
                  </a:lnTo>
                  <a:close/>
                </a:path>
              </a:pathLst>
            </a:custGeom>
            <a:solidFill>
              <a:srgbClr val="A3FBE5"/>
            </a:solidFill>
          </p:spPr>
        </p:sp>
        <p:sp>
          <p:nvSpPr>
            <p:cNvPr id="10" name="TextBox 10"/>
            <p:cNvSpPr txBox="1"/>
            <p:nvPr/>
          </p:nvSpPr>
          <p:spPr>
            <a:xfrm>
              <a:off x="0" y="-38100"/>
              <a:ext cx="91857" cy="26405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5400000">
            <a:off x="1575759" y="8422821"/>
            <a:ext cx="288420" cy="3439938"/>
            <a:chOff x="0" y="0"/>
            <a:chExt cx="75963" cy="905992"/>
          </a:xfrm>
        </p:grpSpPr>
        <p:sp>
          <p:nvSpPr>
            <p:cNvPr id="12" name="Freeform 12"/>
            <p:cNvSpPr/>
            <p:nvPr/>
          </p:nvSpPr>
          <p:spPr>
            <a:xfrm>
              <a:off x="0" y="0"/>
              <a:ext cx="75963" cy="905992"/>
            </a:xfrm>
            <a:custGeom>
              <a:avLst/>
              <a:gdLst/>
              <a:ahLst/>
              <a:cxnLst/>
              <a:rect l="l" t="t" r="r" b="b"/>
              <a:pathLst>
                <a:path w="75963" h="905992">
                  <a:moveTo>
                    <a:pt x="0" y="0"/>
                  </a:moveTo>
                  <a:lnTo>
                    <a:pt x="75963" y="0"/>
                  </a:lnTo>
                  <a:lnTo>
                    <a:pt x="75963" y="905992"/>
                  </a:lnTo>
                  <a:lnTo>
                    <a:pt x="0" y="905992"/>
                  </a:lnTo>
                  <a:close/>
                </a:path>
              </a:pathLst>
            </a:custGeom>
            <a:solidFill>
              <a:srgbClr val="F9ECB8"/>
            </a:solidFill>
          </p:spPr>
        </p:sp>
        <p:sp>
          <p:nvSpPr>
            <p:cNvPr id="13" name="TextBox 13"/>
            <p:cNvSpPr txBox="1"/>
            <p:nvPr/>
          </p:nvSpPr>
          <p:spPr>
            <a:xfrm>
              <a:off x="0" y="-38100"/>
              <a:ext cx="75963" cy="944092"/>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0235886" y="3037756"/>
            <a:ext cx="331261" cy="14167228"/>
            <a:chOff x="0" y="0"/>
            <a:chExt cx="87246" cy="3731286"/>
          </a:xfrm>
        </p:grpSpPr>
        <p:sp>
          <p:nvSpPr>
            <p:cNvPr id="15" name="Freeform 15"/>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16" name="TextBox 16"/>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flipV="1">
            <a:off x="3648990" y="1330133"/>
            <a:ext cx="10990020" cy="0"/>
          </a:xfrm>
          <a:prstGeom prst="line">
            <a:avLst/>
          </a:prstGeom>
          <a:ln w="38100" cap="flat">
            <a:solidFill>
              <a:srgbClr val="000000"/>
            </a:solidFill>
            <a:prstDash val="solid"/>
            <a:headEnd type="none" w="sm" len="sm"/>
            <a:tailEnd type="none" w="sm" len="sm"/>
          </a:ln>
        </p:spPr>
      </p:sp>
      <p:graphicFrame>
        <p:nvGraphicFramePr>
          <p:cNvPr id="18" name="Table 18"/>
          <p:cNvGraphicFramePr>
            <a:graphicFrameLocks noGrp="1"/>
          </p:cNvGraphicFramePr>
          <p:nvPr/>
        </p:nvGraphicFramePr>
        <p:xfrm>
          <a:off x="582733" y="2637239"/>
          <a:ext cx="8827098" cy="6137666"/>
        </p:xfrm>
        <a:graphic>
          <a:graphicData uri="http://schemas.openxmlformats.org/drawingml/2006/table">
            <a:tbl>
              <a:tblPr/>
              <a:tblGrid>
                <a:gridCol w="2942366">
                  <a:extLst>
                    <a:ext uri="{9D8B030D-6E8A-4147-A177-3AD203B41FA5}">
                      <a16:colId xmlns:a16="http://schemas.microsoft.com/office/drawing/2014/main" val="20000"/>
                    </a:ext>
                  </a:extLst>
                </a:gridCol>
                <a:gridCol w="2942366">
                  <a:extLst>
                    <a:ext uri="{9D8B030D-6E8A-4147-A177-3AD203B41FA5}">
                      <a16:colId xmlns:a16="http://schemas.microsoft.com/office/drawing/2014/main" val="20001"/>
                    </a:ext>
                  </a:extLst>
                </a:gridCol>
                <a:gridCol w="2942366">
                  <a:extLst>
                    <a:ext uri="{9D8B030D-6E8A-4147-A177-3AD203B41FA5}">
                      <a16:colId xmlns:a16="http://schemas.microsoft.com/office/drawing/2014/main" val="20002"/>
                    </a:ext>
                  </a:extLst>
                </a:gridCol>
              </a:tblGrid>
              <a:tr h="2397260">
                <a:tc>
                  <a:txBody>
                    <a:bodyPr/>
                    <a:lstStyle/>
                    <a:p>
                      <a:pPr algn="ctr">
                        <a:lnSpc>
                          <a:spcPts val="2534"/>
                        </a:lnSpc>
                        <a:defRPr/>
                      </a:pPr>
                      <a:r>
                        <a:rPr lang="en-US" sz="1810">
                          <a:solidFill>
                            <a:srgbClr val="000000"/>
                          </a:solidFill>
                          <a:latin typeface="Canva Sans Bold"/>
                        </a:rPr>
                        <a:t>MODEL </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534"/>
                        </a:lnSpc>
                        <a:defRPr/>
                      </a:pPr>
                      <a:r>
                        <a:rPr lang="en-US" sz="1810">
                          <a:solidFill>
                            <a:srgbClr val="000000"/>
                          </a:solidFill>
                          <a:latin typeface="Canva Sans Bold"/>
                        </a:rPr>
                        <a:t>MEAN SQUARED ERROR (MSE) - TRAIN </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534"/>
                        </a:lnSpc>
                        <a:defRPr/>
                      </a:pPr>
                      <a:r>
                        <a:rPr lang="en-US" sz="1810">
                          <a:solidFill>
                            <a:srgbClr val="000000"/>
                          </a:solidFill>
                          <a:latin typeface="Canva Sans Bold"/>
                        </a:rPr>
                        <a:t>MEAN SQUARED ERROR (MSE) - TEST</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1870203">
                <a:tc>
                  <a:txBody>
                    <a:bodyPr/>
                    <a:lstStyle/>
                    <a:p>
                      <a:pPr algn="ctr">
                        <a:lnSpc>
                          <a:spcPts val="2534"/>
                        </a:lnSpc>
                        <a:defRPr/>
                      </a:pPr>
                      <a:r>
                        <a:rPr lang="en-US" sz="1810">
                          <a:solidFill>
                            <a:srgbClr val="000000"/>
                          </a:solidFill>
                          <a:latin typeface="Canva Sans Bold"/>
                        </a:rPr>
                        <a:t>Polynomial Regression - Custom</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534"/>
                        </a:lnSpc>
                        <a:defRPr/>
                      </a:pPr>
                      <a:r>
                        <a:rPr lang="en-US" sz="1810">
                          <a:solidFill>
                            <a:srgbClr val="000000"/>
                          </a:solidFill>
                          <a:latin typeface="Canva Sans Bold"/>
                        </a:rPr>
                        <a:t>1.76536e+17</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534"/>
                        </a:lnSpc>
                        <a:defRPr/>
                      </a:pPr>
                      <a:r>
                        <a:rPr lang="en-US" sz="1810">
                          <a:solidFill>
                            <a:srgbClr val="000000"/>
                          </a:solidFill>
                          <a:latin typeface="Canva Sans Bold"/>
                        </a:rPr>
                        <a:t>1.76536e+17</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1870203">
                <a:tc>
                  <a:txBody>
                    <a:bodyPr/>
                    <a:lstStyle/>
                    <a:p>
                      <a:pPr algn="ctr">
                        <a:lnSpc>
                          <a:spcPts val="2534"/>
                        </a:lnSpc>
                        <a:defRPr/>
                      </a:pPr>
                      <a:r>
                        <a:rPr lang="en-US" sz="1810">
                          <a:solidFill>
                            <a:srgbClr val="000000"/>
                          </a:solidFill>
                          <a:latin typeface="Canva Sans Bold"/>
                        </a:rPr>
                        <a:t>Polynomial Regression - Pytorch</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534"/>
                        </a:lnSpc>
                        <a:defRPr/>
                      </a:pPr>
                      <a:r>
                        <a:rPr lang="en-US" sz="1810">
                          <a:solidFill>
                            <a:srgbClr val="000000"/>
                          </a:solidFill>
                          <a:latin typeface="Canva Sans Bold"/>
                        </a:rPr>
                        <a:t>4069.90</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534"/>
                        </a:lnSpc>
                        <a:defRPr/>
                      </a:pPr>
                      <a:r>
                        <a:rPr lang="en-US" sz="1810">
                          <a:solidFill>
                            <a:srgbClr val="000000"/>
                          </a:solidFill>
                          <a:latin typeface="Canva Sans Bold"/>
                        </a:rPr>
                        <a:t>1986.77</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bl>
          </a:graphicData>
        </a:graphic>
      </p:graphicFrame>
      <p:graphicFrame>
        <p:nvGraphicFramePr>
          <p:cNvPr id="19" name="Table 19"/>
          <p:cNvGraphicFramePr>
            <a:graphicFrameLocks noGrp="1"/>
          </p:cNvGraphicFramePr>
          <p:nvPr/>
        </p:nvGraphicFramePr>
        <p:xfrm>
          <a:off x="9599726" y="2637239"/>
          <a:ext cx="7659574" cy="6148593"/>
        </p:xfrm>
        <a:graphic>
          <a:graphicData uri="http://schemas.openxmlformats.org/drawingml/2006/table">
            <a:tbl>
              <a:tblPr/>
              <a:tblGrid>
                <a:gridCol w="3234865">
                  <a:extLst>
                    <a:ext uri="{9D8B030D-6E8A-4147-A177-3AD203B41FA5}">
                      <a16:colId xmlns:a16="http://schemas.microsoft.com/office/drawing/2014/main" val="20000"/>
                    </a:ext>
                  </a:extLst>
                </a:gridCol>
                <a:gridCol w="4424709">
                  <a:extLst>
                    <a:ext uri="{9D8B030D-6E8A-4147-A177-3AD203B41FA5}">
                      <a16:colId xmlns:a16="http://schemas.microsoft.com/office/drawing/2014/main" val="20001"/>
                    </a:ext>
                  </a:extLst>
                </a:gridCol>
              </a:tblGrid>
              <a:tr h="2407712">
                <a:tc>
                  <a:txBody>
                    <a:bodyPr/>
                    <a:lstStyle/>
                    <a:p>
                      <a:pPr algn="ctr">
                        <a:lnSpc>
                          <a:spcPts val="2534"/>
                        </a:lnSpc>
                        <a:defRPr/>
                      </a:pPr>
                      <a:r>
                        <a:rPr lang="en-US" sz="1810">
                          <a:solidFill>
                            <a:srgbClr val="000000"/>
                          </a:solidFill>
                          <a:latin typeface="Canva Sans Bold"/>
                        </a:rPr>
                        <a:t>R - SQUARED (R2) SCORE - TRAIN </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534"/>
                        </a:lnSpc>
                        <a:defRPr/>
                      </a:pPr>
                      <a:r>
                        <a:rPr lang="en-US" sz="1810">
                          <a:solidFill>
                            <a:srgbClr val="000000"/>
                          </a:solidFill>
                          <a:latin typeface="Canva Sans Bold"/>
                        </a:rPr>
                        <a:t>R - SQUARED (R2) SCORE - TEST </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1743351">
                <a:tc>
                  <a:txBody>
                    <a:bodyPr/>
                    <a:lstStyle/>
                    <a:p>
                      <a:pPr algn="ctr">
                        <a:lnSpc>
                          <a:spcPts val="2534"/>
                        </a:lnSpc>
                        <a:defRPr/>
                      </a:pPr>
                      <a:r>
                        <a:rPr lang="en-US" sz="1810">
                          <a:solidFill>
                            <a:srgbClr val="000000"/>
                          </a:solidFill>
                          <a:latin typeface="Canva Sans Bold"/>
                        </a:rPr>
                        <a:t>0.996369</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534"/>
                        </a:lnSpc>
                        <a:defRPr/>
                      </a:pPr>
                      <a:r>
                        <a:rPr lang="en-US" sz="1810">
                          <a:solidFill>
                            <a:srgbClr val="000000"/>
                          </a:solidFill>
                          <a:latin typeface="Canva Sans Bold"/>
                        </a:rPr>
                        <a:t>0.971427</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1997530">
                <a:tc>
                  <a:txBody>
                    <a:bodyPr/>
                    <a:lstStyle/>
                    <a:p>
                      <a:pPr algn="ctr">
                        <a:lnSpc>
                          <a:spcPts val="2534"/>
                        </a:lnSpc>
                        <a:defRPr/>
                      </a:pPr>
                      <a:r>
                        <a:rPr lang="en-US" sz="1810">
                          <a:solidFill>
                            <a:srgbClr val="000000"/>
                          </a:solidFill>
                          <a:latin typeface="Canva Sans Bold"/>
                        </a:rPr>
                        <a:t>0.996961</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534"/>
                        </a:lnSpc>
                        <a:defRPr/>
                      </a:pPr>
                      <a:r>
                        <a:rPr lang="en-US" sz="1810">
                          <a:solidFill>
                            <a:srgbClr val="000000"/>
                          </a:solidFill>
                          <a:latin typeface="Canva Sans Bold"/>
                        </a:rPr>
                        <a:t>0.980381</a:t>
                      </a:r>
                      <a:endParaRPr lang="en-US" sz="1100"/>
                    </a:p>
                  </a:txBody>
                  <a:tcPr marL="229872" marR="229872" marT="229872" marB="229872"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bl>
          </a:graphicData>
        </a:graphic>
      </p:graphicFrame>
      <p:sp>
        <p:nvSpPr>
          <p:cNvPr id="20" name="TextBox 20"/>
          <p:cNvSpPr txBox="1"/>
          <p:nvPr/>
        </p:nvSpPr>
        <p:spPr>
          <a:xfrm>
            <a:off x="3392941" y="371475"/>
            <a:ext cx="12033784" cy="939608"/>
          </a:xfrm>
          <a:prstGeom prst="rect">
            <a:avLst/>
          </a:prstGeom>
        </p:spPr>
        <p:txBody>
          <a:bodyPr lIns="0" tIns="0" rIns="0" bIns="0" rtlCol="0" anchor="t">
            <a:spAutoFit/>
          </a:bodyPr>
          <a:lstStyle/>
          <a:p>
            <a:pPr algn="ctr">
              <a:lnSpc>
                <a:spcPts val="7707"/>
              </a:lnSpc>
            </a:pPr>
            <a:r>
              <a:rPr lang="en-US" sz="5505">
                <a:solidFill>
                  <a:srgbClr val="000000"/>
                </a:solidFill>
                <a:latin typeface="Canva Sans Bold"/>
              </a:rPr>
              <a:t>Predicted Ouput VS Actual Ouput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AutoShape 29"/>
          <p:cNvSpPr/>
          <p:nvPr/>
        </p:nvSpPr>
        <p:spPr>
          <a:xfrm flipV="1">
            <a:off x="3439938" y="2104793"/>
            <a:ext cx="10990020" cy="0"/>
          </a:xfrm>
          <a:prstGeom prst="line">
            <a:avLst/>
          </a:prstGeom>
          <a:ln w="38100" cap="flat">
            <a:solidFill>
              <a:srgbClr val="000000"/>
            </a:solidFill>
            <a:prstDash val="solid"/>
            <a:headEnd type="none" w="sm" len="sm"/>
            <a:tailEnd type="none" w="sm" len="sm"/>
          </a:ln>
        </p:spPr>
      </p:sp>
      <p:sp>
        <p:nvSpPr>
          <p:cNvPr id="30" name="TextBox 30"/>
          <p:cNvSpPr txBox="1"/>
          <p:nvPr/>
        </p:nvSpPr>
        <p:spPr>
          <a:xfrm>
            <a:off x="1926381" y="923925"/>
            <a:ext cx="14435239" cy="939608"/>
          </a:xfrm>
          <a:prstGeom prst="rect">
            <a:avLst/>
          </a:prstGeom>
        </p:spPr>
        <p:txBody>
          <a:bodyPr lIns="0" tIns="0" rIns="0" bIns="0" rtlCol="0" anchor="t">
            <a:spAutoFit/>
          </a:bodyPr>
          <a:lstStyle/>
          <a:p>
            <a:pPr algn="ctr">
              <a:lnSpc>
                <a:spcPts val="7707"/>
              </a:lnSpc>
            </a:pPr>
            <a:r>
              <a:rPr lang="en-US" sz="5505">
                <a:solidFill>
                  <a:srgbClr val="000000"/>
                </a:solidFill>
                <a:latin typeface="Canva Sans Bold"/>
              </a:rPr>
              <a:t>How are Crypto Currencies obtained ? </a:t>
            </a:r>
          </a:p>
        </p:txBody>
      </p:sp>
      <p:sp>
        <p:nvSpPr>
          <p:cNvPr id="31" name="TextBox 31"/>
          <p:cNvSpPr txBox="1"/>
          <p:nvPr/>
        </p:nvSpPr>
        <p:spPr>
          <a:xfrm>
            <a:off x="1028700" y="2371471"/>
            <a:ext cx="16305534" cy="1878137"/>
          </a:xfrm>
          <a:prstGeom prst="rect">
            <a:avLst/>
          </a:prstGeom>
        </p:spPr>
        <p:txBody>
          <a:bodyPr lIns="0" tIns="0" rIns="0" bIns="0" rtlCol="0" anchor="t">
            <a:spAutoFit/>
          </a:bodyPr>
          <a:lstStyle/>
          <a:p>
            <a:pPr>
              <a:lnSpc>
                <a:spcPts val="3723"/>
              </a:lnSpc>
            </a:pPr>
            <a:r>
              <a:rPr lang="en-US" sz="2659">
                <a:solidFill>
                  <a:srgbClr val="000000"/>
                </a:solidFill>
                <a:latin typeface="Canva Sans"/>
              </a:rPr>
              <a:t>Cryptocurrencies are digital or virtual currencies that use cryptography for security and operate on decentralized networks based on blockchain technology. The process of creating new units of a cryptocurrency is called "mining" for most cryptocurrencies, but some cryptocurrencies have alternative methods of issuance.</a:t>
            </a:r>
          </a:p>
        </p:txBody>
      </p:sp>
      <p:grpSp>
        <p:nvGrpSpPr>
          <p:cNvPr id="32" name="Group 32"/>
          <p:cNvGrpSpPr/>
          <p:nvPr/>
        </p:nvGrpSpPr>
        <p:grpSpPr>
          <a:xfrm>
            <a:off x="795326" y="4606483"/>
            <a:ext cx="5045153" cy="5045153"/>
            <a:chOff x="0" y="0"/>
            <a:chExt cx="812800" cy="812800"/>
          </a:xfrm>
        </p:grpSpPr>
        <p:sp>
          <p:nvSpPr>
            <p:cNvPr id="33" name="Freeform 33"/>
            <p:cNvSpPr/>
            <p:nvPr/>
          </p:nvSpPr>
          <p:spPr>
            <a:xfrm>
              <a:off x="0" y="0"/>
              <a:ext cx="812800" cy="812800"/>
            </a:xfrm>
            <a:custGeom>
              <a:avLst/>
              <a:gdLst/>
              <a:ahLst/>
              <a:cxnLst/>
              <a:rect l="l" t="t" r="r" b="b"/>
              <a:pathLst>
                <a:path w="812800" h="812800">
                  <a:moveTo>
                    <a:pt x="127000" y="0"/>
                  </a:moveTo>
                  <a:lnTo>
                    <a:pt x="685800" y="0"/>
                  </a:lnTo>
                  <a:cubicBezTo>
                    <a:pt x="755940" y="0"/>
                    <a:pt x="812800" y="56860"/>
                    <a:pt x="812800" y="127000"/>
                  </a:cubicBezTo>
                  <a:lnTo>
                    <a:pt x="812800" y="685800"/>
                  </a:lnTo>
                  <a:cubicBezTo>
                    <a:pt x="812800" y="755940"/>
                    <a:pt x="755940" y="812800"/>
                    <a:pt x="685800" y="812800"/>
                  </a:cubicBezTo>
                  <a:lnTo>
                    <a:pt x="127000" y="812800"/>
                  </a:lnTo>
                  <a:cubicBezTo>
                    <a:pt x="56860" y="812800"/>
                    <a:pt x="0" y="755940"/>
                    <a:pt x="0" y="685800"/>
                  </a:cubicBezTo>
                  <a:lnTo>
                    <a:pt x="0" y="127000"/>
                  </a:lnTo>
                  <a:cubicBezTo>
                    <a:pt x="0" y="56860"/>
                    <a:pt x="56860" y="0"/>
                    <a:pt x="127000" y="0"/>
                  </a:cubicBezTo>
                  <a:close/>
                </a:path>
              </a:pathLst>
            </a:custGeom>
            <a:solidFill>
              <a:srgbClr val="F9ECB8"/>
            </a:solidFill>
          </p:spPr>
        </p:sp>
        <p:sp>
          <p:nvSpPr>
            <p:cNvPr id="34" name="TextBox 3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5" name="TextBox 35"/>
          <p:cNvSpPr txBox="1"/>
          <p:nvPr/>
        </p:nvSpPr>
        <p:spPr>
          <a:xfrm>
            <a:off x="2029828" y="4511233"/>
            <a:ext cx="2194560"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Mining</a:t>
            </a:r>
          </a:p>
        </p:txBody>
      </p:sp>
      <p:sp>
        <p:nvSpPr>
          <p:cNvPr id="36" name="TextBox 36"/>
          <p:cNvSpPr txBox="1"/>
          <p:nvPr/>
        </p:nvSpPr>
        <p:spPr>
          <a:xfrm>
            <a:off x="1038288" y="5545839"/>
            <a:ext cx="4559230" cy="3426822"/>
          </a:xfrm>
          <a:prstGeom prst="rect">
            <a:avLst/>
          </a:prstGeom>
        </p:spPr>
        <p:txBody>
          <a:bodyPr lIns="0" tIns="0" rIns="0" bIns="0" rtlCol="0" anchor="t">
            <a:spAutoFit/>
          </a:bodyPr>
          <a:lstStyle/>
          <a:p>
            <a:pPr>
              <a:lnSpc>
                <a:spcPts val="2745"/>
              </a:lnSpc>
            </a:pPr>
            <a:r>
              <a:rPr lang="en-US" sz="1960">
                <a:solidFill>
                  <a:srgbClr val="000000"/>
                </a:solidFill>
                <a:latin typeface="Canva Sans Bold"/>
              </a:rPr>
              <a:t> Mining is the process by which transactions are verified and added to the public ledger known as the blockchain. Miners use powerful computers to solve complex mathematical puzzles that validate and secure transactions. As a reward for their efforts, miners are awarded newly created units of the cryptocurrency they are mining.</a:t>
            </a:r>
          </a:p>
        </p:txBody>
      </p:sp>
      <p:grpSp>
        <p:nvGrpSpPr>
          <p:cNvPr id="37" name="Group 37"/>
          <p:cNvGrpSpPr/>
          <p:nvPr/>
        </p:nvGrpSpPr>
        <p:grpSpPr>
          <a:xfrm>
            <a:off x="6621423" y="4606483"/>
            <a:ext cx="5045153" cy="5045153"/>
            <a:chOff x="0" y="0"/>
            <a:chExt cx="812800" cy="812800"/>
          </a:xfrm>
        </p:grpSpPr>
        <p:sp>
          <p:nvSpPr>
            <p:cNvPr id="38" name="Freeform 38"/>
            <p:cNvSpPr/>
            <p:nvPr/>
          </p:nvSpPr>
          <p:spPr>
            <a:xfrm>
              <a:off x="0" y="0"/>
              <a:ext cx="812800" cy="812800"/>
            </a:xfrm>
            <a:custGeom>
              <a:avLst/>
              <a:gdLst/>
              <a:ahLst/>
              <a:cxnLst/>
              <a:rect l="l" t="t" r="r" b="b"/>
              <a:pathLst>
                <a:path w="812800" h="812800">
                  <a:moveTo>
                    <a:pt x="127366" y="0"/>
                  </a:moveTo>
                  <a:lnTo>
                    <a:pt x="685434" y="0"/>
                  </a:lnTo>
                  <a:cubicBezTo>
                    <a:pt x="755776" y="0"/>
                    <a:pt x="812800" y="57024"/>
                    <a:pt x="812800" y="127366"/>
                  </a:cubicBezTo>
                  <a:lnTo>
                    <a:pt x="812800" y="685434"/>
                  </a:lnTo>
                  <a:cubicBezTo>
                    <a:pt x="812800" y="755776"/>
                    <a:pt x="755776" y="812800"/>
                    <a:pt x="685434" y="812800"/>
                  </a:cubicBezTo>
                  <a:lnTo>
                    <a:pt x="127366" y="812800"/>
                  </a:lnTo>
                  <a:cubicBezTo>
                    <a:pt x="57024" y="812800"/>
                    <a:pt x="0" y="755776"/>
                    <a:pt x="0" y="685434"/>
                  </a:cubicBezTo>
                  <a:lnTo>
                    <a:pt x="0" y="127366"/>
                  </a:lnTo>
                  <a:cubicBezTo>
                    <a:pt x="0" y="57024"/>
                    <a:pt x="57024" y="0"/>
                    <a:pt x="127366" y="0"/>
                  </a:cubicBezTo>
                  <a:close/>
                </a:path>
              </a:pathLst>
            </a:custGeom>
            <a:solidFill>
              <a:srgbClr val="A3FBE5"/>
            </a:solidFill>
          </p:spPr>
        </p:sp>
        <p:sp>
          <p:nvSpPr>
            <p:cNvPr id="39" name="TextBox 3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7065234" y="4581000"/>
            <a:ext cx="4157531" cy="817328"/>
          </a:xfrm>
          <a:prstGeom prst="rect">
            <a:avLst/>
          </a:prstGeom>
        </p:spPr>
        <p:txBody>
          <a:bodyPr lIns="0" tIns="0" rIns="0" bIns="0" rtlCol="0" anchor="t">
            <a:spAutoFit/>
          </a:bodyPr>
          <a:lstStyle/>
          <a:p>
            <a:pPr algn="ctr">
              <a:lnSpc>
                <a:spcPts val="6638"/>
              </a:lnSpc>
            </a:pPr>
            <a:r>
              <a:rPr lang="en-US" sz="4741">
                <a:solidFill>
                  <a:srgbClr val="000000"/>
                </a:solidFill>
                <a:latin typeface="Canva Sans Bold"/>
              </a:rPr>
              <a:t>Proof of Work </a:t>
            </a:r>
          </a:p>
        </p:txBody>
      </p:sp>
      <p:sp>
        <p:nvSpPr>
          <p:cNvPr id="41" name="TextBox 41"/>
          <p:cNvSpPr txBox="1"/>
          <p:nvPr/>
        </p:nvSpPr>
        <p:spPr>
          <a:xfrm>
            <a:off x="6864385" y="5563286"/>
            <a:ext cx="4559230" cy="3083922"/>
          </a:xfrm>
          <a:prstGeom prst="rect">
            <a:avLst/>
          </a:prstGeom>
        </p:spPr>
        <p:txBody>
          <a:bodyPr lIns="0" tIns="0" rIns="0" bIns="0" rtlCol="0" anchor="t">
            <a:spAutoFit/>
          </a:bodyPr>
          <a:lstStyle/>
          <a:p>
            <a:pPr>
              <a:lnSpc>
                <a:spcPts val="2745"/>
              </a:lnSpc>
            </a:pPr>
            <a:r>
              <a:rPr lang="en-US" sz="1960">
                <a:solidFill>
                  <a:srgbClr val="000000"/>
                </a:solidFill>
                <a:latin typeface="Canva Sans Bold"/>
              </a:rPr>
              <a:t>The most common consensus mechanism used in cryptocurrency mining is Proof of Work. In PoW, miners compete to solve cryptographic puzzles, and the first one to solve the puzzle gets to add the next block of transactions to the blockchain and receives the block reward.</a:t>
            </a:r>
          </a:p>
        </p:txBody>
      </p:sp>
      <p:grpSp>
        <p:nvGrpSpPr>
          <p:cNvPr id="42" name="Group 42"/>
          <p:cNvGrpSpPr/>
          <p:nvPr/>
        </p:nvGrpSpPr>
        <p:grpSpPr>
          <a:xfrm>
            <a:off x="12289081" y="4606483"/>
            <a:ext cx="5045153" cy="5045153"/>
            <a:chOff x="0" y="0"/>
            <a:chExt cx="812800" cy="812800"/>
          </a:xfrm>
        </p:grpSpPr>
        <p:sp>
          <p:nvSpPr>
            <p:cNvPr id="43" name="Freeform 43"/>
            <p:cNvSpPr/>
            <p:nvPr/>
          </p:nvSpPr>
          <p:spPr>
            <a:xfrm>
              <a:off x="0" y="0"/>
              <a:ext cx="812800" cy="812800"/>
            </a:xfrm>
            <a:custGeom>
              <a:avLst/>
              <a:gdLst/>
              <a:ahLst/>
              <a:cxnLst/>
              <a:rect l="l" t="t" r="r" b="b"/>
              <a:pathLst>
                <a:path w="812800" h="812800">
                  <a:moveTo>
                    <a:pt x="127366" y="0"/>
                  </a:moveTo>
                  <a:lnTo>
                    <a:pt x="685434" y="0"/>
                  </a:lnTo>
                  <a:cubicBezTo>
                    <a:pt x="755776" y="0"/>
                    <a:pt x="812800" y="57024"/>
                    <a:pt x="812800" y="127366"/>
                  </a:cubicBezTo>
                  <a:lnTo>
                    <a:pt x="812800" y="685434"/>
                  </a:lnTo>
                  <a:cubicBezTo>
                    <a:pt x="812800" y="755776"/>
                    <a:pt x="755776" y="812800"/>
                    <a:pt x="685434" y="812800"/>
                  </a:cubicBezTo>
                  <a:lnTo>
                    <a:pt x="127366" y="812800"/>
                  </a:lnTo>
                  <a:cubicBezTo>
                    <a:pt x="57024" y="812800"/>
                    <a:pt x="0" y="755776"/>
                    <a:pt x="0" y="685434"/>
                  </a:cubicBezTo>
                  <a:lnTo>
                    <a:pt x="0" y="127366"/>
                  </a:lnTo>
                  <a:cubicBezTo>
                    <a:pt x="0" y="57024"/>
                    <a:pt x="57024" y="0"/>
                    <a:pt x="127366" y="0"/>
                  </a:cubicBezTo>
                  <a:close/>
                </a:path>
              </a:pathLst>
            </a:custGeom>
            <a:solidFill>
              <a:srgbClr val="BCAAD0"/>
            </a:solidFill>
          </p:spPr>
        </p:sp>
        <p:sp>
          <p:nvSpPr>
            <p:cNvPr id="44" name="TextBox 4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5" name="TextBox 45"/>
          <p:cNvSpPr txBox="1"/>
          <p:nvPr/>
        </p:nvSpPr>
        <p:spPr>
          <a:xfrm>
            <a:off x="12532043" y="4581000"/>
            <a:ext cx="4157531" cy="817328"/>
          </a:xfrm>
          <a:prstGeom prst="rect">
            <a:avLst/>
          </a:prstGeom>
        </p:spPr>
        <p:txBody>
          <a:bodyPr lIns="0" tIns="0" rIns="0" bIns="0" rtlCol="0" anchor="t">
            <a:spAutoFit/>
          </a:bodyPr>
          <a:lstStyle/>
          <a:p>
            <a:pPr algn="ctr">
              <a:lnSpc>
                <a:spcPts val="6638"/>
              </a:lnSpc>
            </a:pPr>
            <a:r>
              <a:rPr lang="en-US" sz="4741">
                <a:solidFill>
                  <a:srgbClr val="000000"/>
                </a:solidFill>
                <a:latin typeface="Canva Sans Bold"/>
              </a:rPr>
              <a:t>Forking</a:t>
            </a:r>
          </a:p>
        </p:txBody>
      </p:sp>
      <p:sp>
        <p:nvSpPr>
          <p:cNvPr id="46" name="TextBox 46"/>
          <p:cNvSpPr txBox="1"/>
          <p:nvPr/>
        </p:nvSpPr>
        <p:spPr>
          <a:xfrm>
            <a:off x="12532043" y="5563286"/>
            <a:ext cx="4559230" cy="3083922"/>
          </a:xfrm>
          <a:prstGeom prst="rect">
            <a:avLst/>
          </a:prstGeom>
        </p:spPr>
        <p:txBody>
          <a:bodyPr lIns="0" tIns="0" rIns="0" bIns="0" rtlCol="0" anchor="t">
            <a:spAutoFit/>
          </a:bodyPr>
          <a:lstStyle/>
          <a:p>
            <a:pPr>
              <a:lnSpc>
                <a:spcPts val="2745"/>
              </a:lnSpc>
            </a:pPr>
            <a:r>
              <a:rPr lang="en-US" sz="1960">
                <a:solidFill>
                  <a:srgbClr val="000000"/>
                </a:solidFill>
                <a:latin typeface="Canva Sans Bold"/>
              </a:rPr>
              <a:t> Forking is another way new cryptocurrencies are created. When a cryptocurrency undergoes a significant change to its protocol, it can result in a fork. If the community disagrees with the changes, they may decide to continue using the original blockchain, resulting in a new cryptocurrency.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043934" y="-4722198"/>
            <a:ext cx="331261" cy="9775657"/>
            <a:chOff x="0" y="0"/>
            <a:chExt cx="87246" cy="2574659"/>
          </a:xfrm>
        </p:grpSpPr>
        <p:sp>
          <p:nvSpPr>
            <p:cNvPr id="3" name="Freeform 3"/>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4" name="TextBox 4"/>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14027066" y="-3929673"/>
            <a:ext cx="331261" cy="8190607"/>
            <a:chOff x="0" y="0"/>
            <a:chExt cx="87246" cy="2157197"/>
          </a:xfrm>
        </p:grpSpPr>
        <p:sp>
          <p:nvSpPr>
            <p:cNvPr id="6" name="Freeform 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7" name="TextBox 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5400000">
            <a:off x="17610603" y="9775233"/>
            <a:ext cx="331261" cy="692272"/>
            <a:chOff x="0" y="0"/>
            <a:chExt cx="87246" cy="182327"/>
          </a:xfrm>
        </p:grpSpPr>
        <p:sp>
          <p:nvSpPr>
            <p:cNvPr id="9" name="Freeform 9"/>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10" name="TextBox 10"/>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5400000">
            <a:off x="1637154" y="8484216"/>
            <a:ext cx="331261" cy="3274307"/>
            <a:chOff x="0" y="0"/>
            <a:chExt cx="87246" cy="862369"/>
          </a:xfrm>
        </p:grpSpPr>
        <p:sp>
          <p:nvSpPr>
            <p:cNvPr id="12" name="Freeform 12"/>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13" name="TextBox 13"/>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0235886" y="3037756"/>
            <a:ext cx="331261" cy="14167228"/>
            <a:chOff x="0" y="0"/>
            <a:chExt cx="87246" cy="3731286"/>
          </a:xfrm>
        </p:grpSpPr>
        <p:sp>
          <p:nvSpPr>
            <p:cNvPr id="15" name="Freeform 15"/>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16" name="TextBox 16"/>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flipV="1">
            <a:off x="3648990" y="1330133"/>
            <a:ext cx="10990020" cy="0"/>
          </a:xfrm>
          <a:prstGeom prst="line">
            <a:avLst/>
          </a:prstGeom>
          <a:ln w="38100" cap="flat">
            <a:solidFill>
              <a:srgbClr val="000000"/>
            </a:solidFill>
            <a:prstDash val="solid"/>
            <a:headEnd type="none" w="sm" len="sm"/>
            <a:tailEnd type="none" w="sm" len="sm"/>
          </a:ln>
        </p:spPr>
      </p:sp>
      <p:grpSp>
        <p:nvGrpSpPr>
          <p:cNvPr id="18" name="Group 18"/>
          <p:cNvGrpSpPr/>
          <p:nvPr/>
        </p:nvGrpSpPr>
        <p:grpSpPr>
          <a:xfrm>
            <a:off x="1274721" y="5528530"/>
            <a:ext cx="5863098" cy="3474424"/>
            <a:chOff x="0" y="0"/>
            <a:chExt cx="944575" cy="559747"/>
          </a:xfrm>
        </p:grpSpPr>
        <p:sp>
          <p:nvSpPr>
            <p:cNvPr id="19" name="Freeform 19"/>
            <p:cNvSpPr/>
            <p:nvPr/>
          </p:nvSpPr>
          <p:spPr>
            <a:xfrm>
              <a:off x="0" y="0"/>
              <a:ext cx="944575" cy="559748"/>
            </a:xfrm>
            <a:custGeom>
              <a:avLst/>
              <a:gdLst/>
              <a:ahLst/>
              <a:cxnLst/>
              <a:rect l="l" t="t" r="r" b="b"/>
              <a:pathLst>
                <a:path w="944575" h="559748">
                  <a:moveTo>
                    <a:pt x="109283" y="0"/>
                  </a:moveTo>
                  <a:lnTo>
                    <a:pt x="835292" y="0"/>
                  </a:lnTo>
                  <a:cubicBezTo>
                    <a:pt x="864276" y="0"/>
                    <a:pt x="892072" y="11514"/>
                    <a:pt x="912567" y="32008"/>
                  </a:cubicBezTo>
                  <a:cubicBezTo>
                    <a:pt x="933061" y="52503"/>
                    <a:pt x="944575" y="80299"/>
                    <a:pt x="944575" y="109283"/>
                  </a:cubicBezTo>
                  <a:lnTo>
                    <a:pt x="944575" y="450465"/>
                  </a:lnTo>
                  <a:cubicBezTo>
                    <a:pt x="944575" y="479448"/>
                    <a:pt x="933061" y="507245"/>
                    <a:pt x="912567" y="527739"/>
                  </a:cubicBezTo>
                  <a:cubicBezTo>
                    <a:pt x="892072" y="548234"/>
                    <a:pt x="864276" y="559748"/>
                    <a:pt x="835292" y="559748"/>
                  </a:cubicBezTo>
                  <a:lnTo>
                    <a:pt x="109283" y="559748"/>
                  </a:lnTo>
                  <a:cubicBezTo>
                    <a:pt x="80299" y="559748"/>
                    <a:pt x="52503" y="548234"/>
                    <a:pt x="32008" y="527739"/>
                  </a:cubicBezTo>
                  <a:cubicBezTo>
                    <a:pt x="11514" y="507245"/>
                    <a:pt x="0" y="479448"/>
                    <a:pt x="0" y="450465"/>
                  </a:cubicBezTo>
                  <a:lnTo>
                    <a:pt x="0" y="109283"/>
                  </a:lnTo>
                  <a:cubicBezTo>
                    <a:pt x="0" y="80299"/>
                    <a:pt x="11514" y="52503"/>
                    <a:pt x="32008" y="32008"/>
                  </a:cubicBezTo>
                  <a:cubicBezTo>
                    <a:pt x="52503" y="11514"/>
                    <a:pt x="80299" y="0"/>
                    <a:pt x="109283" y="0"/>
                  </a:cubicBezTo>
                  <a:close/>
                </a:path>
              </a:pathLst>
            </a:custGeom>
            <a:solidFill>
              <a:srgbClr val="F9ECB8"/>
            </a:solidFill>
          </p:spPr>
        </p:sp>
        <p:sp>
          <p:nvSpPr>
            <p:cNvPr id="20" name="TextBox 20"/>
            <p:cNvSpPr txBox="1"/>
            <p:nvPr/>
          </p:nvSpPr>
          <p:spPr>
            <a:xfrm>
              <a:off x="0" y="-38100"/>
              <a:ext cx="944575" cy="597847"/>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11257855" y="5528530"/>
            <a:ext cx="6001445" cy="3474424"/>
            <a:chOff x="0" y="0"/>
            <a:chExt cx="966863" cy="559747"/>
          </a:xfrm>
        </p:grpSpPr>
        <p:sp>
          <p:nvSpPr>
            <p:cNvPr id="22" name="Freeform 22"/>
            <p:cNvSpPr/>
            <p:nvPr/>
          </p:nvSpPr>
          <p:spPr>
            <a:xfrm>
              <a:off x="0" y="0"/>
              <a:ext cx="966863" cy="559748"/>
            </a:xfrm>
            <a:custGeom>
              <a:avLst/>
              <a:gdLst/>
              <a:ahLst/>
              <a:cxnLst/>
              <a:rect l="l" t="t" r="r" b="b"/>
              <a:pathLst>
                <a:path w="966863" h="559748">
                  <a:moveTo>
                    <a:pt x="107071" y="0"/>
                  </a:moveTo>
                  <a:lnTo>
                    <a:pt x="859793" y="0"/>
                  </a:lnTo>
                  <a:cubicBezTo>
                    <a:pt x="888190" y="0"/>
                    <a:pt x="915423" y="11281"/>
                    <a:pt x="935503" y="31360"/>
                  </a:cubicBezTo>
                  <a:cubicBezTo>
                    <a:pt x="955583" y="51440"/>
                    <a:pt x="966863" y="78674"/>
                    <a:pt x="966863" y="107071"/>
                  </a:cubicBezTo>
                  <a:lnTo>
                    <a:pt x="966863" y="452677"/>
                  </a:lnTo>
                  <a:cubicBezTo>
                    <a:pt x="966863" y="481074"/>
                    <a:pt x="955583" y="508308"/>
                    <a:pt x="935503" y="528387"/>
                  </a:cubicBezTo>
                  <a:cubicBezTo>
                    <a:pt x="915423" y="548467"/>
                    <a:pt x="888190" y="559748"/>
                    <a:pt x="859793" y="559748"/>
                  </a:cubicBezTo>
                  <a:lnTo>
                    <a:pt x="107071" y="559748"/>
                  </a:lnTo>
                  <a:cubicBezTo>
                    <a:pt x="78674" y="559748"/>
                    <a:pt x="51440" y="548467"/>
                    <a:pt x="31360" y="528387"/>
                  </a:cubicBezTo>
                  <a:cubicBezTo>
                    <a:pt x="11281" y="508308"/>
                    <a:pt x="0" y="481074"/>
                    <a:pt x="0" y="452677"/>
                  </a:cubicBezTo>
                  <a:lnTo>
                    <a:pt x="0" y="107071"/>
                  </a:lnTo>
                  <a:cubicBezTo>
                    <a:pt x="0" y="78674"/>
                    <a:pt x="11281" y="51440"/>
                    <a:pt x="31360" y="31360"/>
                  </a:cubicBezTo>
                  <a:cubicBezTo>
                    <a:pt x="51440" y="11281"/>
                    <a:pt x="78674" y="0"/>
                    <a:pt x="107071" y="0"/>
                  </a:cubicBezTo>
                  <a:close/>
                </a:path>
              </a:pathLst>
            </a:custGeom>
            <a:solidFill>
              <a:srgbClr val="A3FBE5"/>
            </a:solidFill>
          </p:spPr>
        </p:sp>
        <p:sp>
          <p:nvSpPr>
            <p:cNvPr id="23" name="TextBox 23"/>
            <p:cNvSpPr txBox="1"/>
            <p:nvPr/>
          </p:nvSpPr>
          <p:spPr>
            <a:xfrm>
              <a:off x="0" y="-38100"/>
              <a:ext cx="966863" cy="59784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a:off x="1274721" y="1641951"/>
            <a:ext cx="5863098" cy="3424528"/>
            <a:chOff x="0" y="0"/>
            <a:chExt cx="944575" cy="551709"/>
          </a:xfrm>
        </p:grpSpPr>
        <p:sp>
          <p:nvSpPr>
            <p:cNvPr id="25" name="Freeform 25"/>
            <p:cNvSpPr/>
            <p:nvPr/>
          </p:nvSpPr>
          <p:spPr>
            <a:xfrm>
              <a:off x="0" y="0"/>
              <a:ext cx="944575" cy="551709"/>
            </a:xfrm>
            <a:custGeom>
              <a:avLst/>
              <a:gdLst/>
              <a:ahLst/>
              <a:cxnLst/>
              <a:rect l="l" t="t" r="r" b="b"/>
              <a:pathLst>
                <a:path w="944575" h="551709">
                  <a:moveTo>
                    <a:pt x="109597" y="0"/>
                  </a:moveTo>
                  <a:lnTo>
                    <a:pt x="834978" y="0"/>
                  </a:lnTo>
                  <a:cubicBezTo>
                    <a:pt x="895507" y="0"/>
                    <a:pt x="944575" y="49068"/>
                    <a:pt x="944575" y="109597"/>
                  </a:cubicBezTo>
                  <a:lnTo>
                    <a:pt x="944575" y="442112"/>
                  </a:lnTo>
                  <a:cubicBezTo>
                    <a:pt x="944575" y="471179"/>
                    <a:pt x="933028" y="499055"/>
                    <a:pt x="912475" y="519609"/>
                  </a:cubicBezTo>
                  <a:cubicBezTo>
                    <a:pt x="891921" y="540162"/>
                    <a:pt x="864045" y="551709"/>
                    <a:pt x="834978" y="551709"/>
                  </a:cubicBezTo>
                  <a:lnTo>
                    <a:pt x="109597" y="551709"/>
                  </a:lnTo>
                  <a:cubicBezTo>
                    <a:pt x="49068" y="551709"/>
                    <a:pt x="0" y="502641"/>
                    <a:pt x="0" y="442112"/>
                  </a:cubicBezTo>
                  <a:lnTo>
                    <a:pt x="0" y="109597"/>
                  </a:lnTo>
                  <a:cubicBezTo>
                    <a:pt x="0" y="49068"/>
                    <a:pt x="49068" y="0"/>
                    <a:pt x="109597" y="0"/>
                  </a:cubicBezTo>
                  <a:close/>
                </a:path>
              </a:pathLst>
            </a:custGeom>
            <a:solidFill>
              <a:srgbClr val="FFC2CA"/>
            </a:solidFill>
          </p:spPr>
        </p:sp>
        <p:sp>
          <p:nvSpPr>
            <p:cNvPr id="26" name="TextBox 26"/>
            <p:cNvSpPr txBox="1"/>
            <p:nvPr/>
          </p:nvSpPr>
          <p:spPr>
            <a:xfrm>
              <a:off x="0" y="-38100"/>
              <a:ext cx="944575" cy="58980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a:off x="11257855" y="1641951"/>
            <a:ext cx="6001445" cy="3424528"/>
            <a:chOff x="0" y="0"/>
            <a:chExt cx="966863" cy="551709"/>
          </a:xfrm>
        </p:grpSpPr>
        <p:sp>
          <p:nvSpPr>
            <p:cNvPr id="28" name="Freeform 28"/>
            <p:cNvSpPr/>
            <p:nvPr/>
          </p:nvSpPr>
          <p:spPr>
            <a:xfrm>
              <a:off x="0" y="0"/>
              <a:ext cx="966863" cy="551709"/>
            </a:xfrm>
            <a:custGeom>
              <a:avLst/>
              <a:gdLst/>
              <a:ahLst/>
              <a:cxnLst/>
              <a:rect l="l" t="t" r="r" b="b"/>
              <a:pathLst>
                <a:path w="966863" h="551709">
                  <a:moveTo>
                    <a:pt x="107071" y="0"/>
                  </a:moveTo>
                  <a:lnTo>
                    <a:pt x="859793" y="0"/>
                  </a:lnTo>
                  <a:cubicBezTo>
                    <a:pt x="888190" y="0"/>
                    <a:pt x="915423" y="11281"/>
                    <a:pt x="935503" y="31360"/>
                  </a:cubicBezTo>
                  <a:cubicBezTo>
                    <a:pt x="955583" y="51440"/>
                    <a:pt x="966863" y="78674"/>
                    <a:pt x="966863" y="107071"/>
                  </a:cubicBezTo>
                  <a:lnTo>
                    <a:pt x="966863" y="444638"/>
                  </a:lnTo>
                  <a:cubicBezTo>
                    <a:pt x="966863" y="473035"/>
                    <a:pt x="955583" y="500269"/>
                    <a:pt x="935503" y="520349"/>
                  </a:cubicBezTo>
                  <a:cubicBezTo>
                    <a:pt x="915423" y="540428"/>
                    <a:pt x="888190" y="551709"/>
                    <a:pt x="859793" y="551709"/>
                  </a:cubicBezTo>
                  <a:lnTo>
                    <a:pt x="107071" y="551709"/>
                  </a:lnTo>
                  <a:cubicBezTo>
                    <a:pt x="78674" y="551709"/>
                    <a:pt x="51440" y="540428"/>
                    <a:pt x="31360" y="520349"/>
                  </a:cubicBezTo>
                  <a:cubicBezTo>
                    <a:pt x="11281" y="500269"/>
                    <a:pt x="0" y="473035"/>
                    <a:pt x="0" y="444638"/>
                  </a:cubicBezTo>
                  <a:lnTo>
                    <a:pt x="0" y="107071"/>
                  </a:lnTo>
                  <a:cubicBezTo>
                    <a:pt x="0" y="78674"/>
                    <a:pt x="11281" y="51440"/>
                    <a:pt x="31360" y="31360"/>
                  </a:cubicBezTo>
                  <a:cubicBezTo>
                    <a:pt x="51440" y="11281"/>
                    <a:pt x="78674" y="0"/>
                    <a:pt x="107071" y="0"/>
                  </a:cubicBezTo>
                  <a:close/>
                </a:path>
              </a:pathLst>
            </a:custGeom>
            <a:solidFill>
              <a:srgbClr val="FFC2CA"/>
            </a:solidFill>
          </p:spPr>
        </p:sp>
        <p:sp>
          <p:nvSpPr>
            <p:cNvPr id="29" name="TextBox 29"/>
            <p:cNvSpPr txBox="1"/>
            <p:nvPr/>
          </p:nvSpPr>
          <p:spPr>
            <a:xfrm>
              <a:off x="0" y="-38100"/>
              <a:ext cx="966863" cy="589809"/>
            </a:xfrm>
            <a:prstGeom prst="rect">
              <a:avLst/>
            </a:prstGeom>
          </p:spPr>
          <p:txBody>
            <a:bodyPr lIns="50800" tIns="50800" rIns="50800" bIns="50800" rtlCol="0" anchor="ctr"/>
            <a:lstStyle/>
            <a:p>
              <a:pPr algn="ctr">
                <a:lnSpc>
                  <a:spcPts val="2659"/>
                </a:lnSpc>
                <a:spcBef>
                  <a:spcPct val="0"/>
                </a:spcBef>
              </a:pPr>
              <a:endParaRPr/>
            </a:p>
          </p:txBody>
        </p:sp>
      </p:grpSp>
      <p:sp>
        <p:nvSpPr>
          <p:cNvPr id="30" name="Freeform 30"/>
          <p:cNvSpPr/>
          <p:nvPr/>
        </p:nvSpPr>
        <p:spPr>
          <a:xfrm>
            <a:off x="7137818" y="3579754"/>
            <a:ext cx="4120037" cy="4191690"/>
          </a:xfrm>
          <a:custGeom>
            <a:avLst/>
            <a:gdLst/>
            <a:ahLst/>
            <a:cxnLst/>
            <a:rect l="l" t="t" r="r" b="b"/>
            <a:pathLst>
              <a:path w="4120037" h="4191690">
                <a:moveTo>
                  <a:pt x="0" y="0"/>
                </a:moveTo>
                <a:lnTo>
                  <a:pt x="4120037" y="0"/>
                </a:lnTo>
                <a:lnTo>
                  <a:pt x="4120037" y="4191690"/>
                </a:lnTo>
                <a:lnTo>
                  <a:pt x="0" y="4191690"/>
                </a:lnTo>
                <a:lnTo>
                  <a:pt x="0" y="0"/>
                </a:lnTo>
                <a:close/>
              </a:path>
            </a:pathLst>
          </a:custGeom>
          <a:blipFill>
            <a:blip r:embed="rId2"/>
            <a:stretch>
              <a:fillRect/>
            </a:stretch>
          </a:blipFill>
        </p:spPr>
      </p:sp>
      <p:sp>
        <p:nvSpPr>
          <p:cNvPr id="31" name="TextBox 31"/>
          <p:cNvSpPr txBox="1"/>
          <p:nvPr/>
        </p:nvSpPr>
        <p:spPr>
          <a:xfrm>
            <a:off x="3392941" y="371475"/>
            <a:ext cx="12033784" cy="939608"/>
          </a:xfrm>
          <a:prstGeom prst="rect">
            <a:avLst/>
          </a:prstGeom>
        </p:spPr>
        <p:txBody>
          <a:bodyPr lIns="0" tIns="0" rIns="0" bIns="0" rtlCol="0" anchor="t">
            <a:spAutoFit/>
          </a:bodyPr>
          <a:lstStyle/>
          <a:p>
            <a:pPr algn="ctr">
              <a:lnSpc>
                <a:spcPts val="7707"/>
              </a:lnSpc>
            </a:pPr>
            <a:r>
              <a:rPr lang="en-US" sz="5505">
                <a:solidFill>
                  <a:srgbClr val="000000"/>
                </a:solidFill>
                <a:latin typeface="Canva Sans Bold"/>
              </a:rPr>
              <a:t>What affect Crypto values ? </a:t>
            </a:r>
          </a:p>
        </p:txBody>
      </p:sp>
      <p:sp>
        <p:nvSpPr>
          <p:cNvPr id="32" name="TextBox 32"/>
          <p:cNvSpPr txBox="1"/>
          <p:nvPr/>
        </p:nvSpPr>
        <p:spPr>
          <a:xfrm>
            <a:off x="1490255" y="2269141"/>
            <a:ext cx="4559230" cy="2398122"/>
          </a:xfrm>
          <a:prstGeom prst="rect">
            <a:avLst/>
          </a:prstGeom>
        </p:spPr>
        <p:txBody>
          <a:bodyPr lIns="0" tIns="0" rIns="0" bIns="0" rtlCol="0" anchor="t">
            <a:spAutoFit/>
          </a:bodyPr>
          <a:lstStyle/>
          <a:p>
            <a:pPr>
              <a:lnSpc>
                <a:spcPts val="2745"/>
              </a:lnSpc>
            </a:pPr>
            <a:r>
              <a:rPr lang="en-US" sz="1960">
                <a:solidFill>
                  <a:srgbClr val="000000"/>
                </a:solidFill>
                <a:latin typeface="Canva Sans Bold"/>
              </a:rPr>
              <a:t>Cryptocurrency markets are highly speculative, and investor sentiment plays a significant role in determining prices. News, rumors, and social media trends can all affect market sentiment and subsequently impact cryptocurrency prices.</a:t>
            </a:r>
          </a:p>
        </p:txBody>
      </p:sp>
      <p:sp>
        <p:nvSpPr>
          <p:cNvPr id="33" name="TextBox 33"/>
          <p:cNvSpPr txBox="1"/>
          <p:nvPr/>
        </p:nvSpPr>
        <p:spPr>
          <a:xfrm>
            <a:off x="1780561" y="5566077"/>
            <a:ext cx="4728689" cy="431048"/>
          </a:xfrm>
          <a:prstGeom prst="rect">
            <a:avLst/>
          </a:prstGeom>
        </p:spPr>
        <p:txBody>
          <a:bodyPr lIns="0" tIns="0" rIns="0" bIns="0" rtlCol="0" anchor="t">
            <a:spAutoFit/>
          </a:bodyPr>
          <a:lstStyle/>
          <a:p>
            <a:pPr>
              <a:lnSpc>
                <a:spcPts val="3541"/>
              </a:lnSpc>
            </a:pPr>
            <a:r>
              <a:rPr lang="en-US" sz="2529">
                <a:solidFill>
                  <a:srgbClr val="000000"/>
                </a:solidFill>
                <a:latin typeface="Canva Sans Bold"/>
              </a:rPr>
              <a:t>Market  Demand and Supply</a:t>
            </a:r>
          </a:p>
        </p:txBody>
      </p:sp>
      <p:sp>
        <p:nvSpPr>
          <p:cNvPr id="34" name="TextBox 34"/>
          <p:cNvSpPr txBox="1"/>
          <p:nvPr/>
        </p:nvSpPr>
        <p:spPr>
          <a:xfrm>
            <a:off x="12217701" y="5566077"/>
            <a:ext cx="3949992" cy="431048"/>
          </a:xfrm>
          <a:prstGeom prst="rect">
            <a:avLst/>
          </a:prstGeom>
        </p:spPr>
        <p:txBody>
          <a:bodyPr lIns="0" tIns="0" rIns="0" bIns="0" rtlCol="0" anchor="t">
            <a:spAutoFit/>
          </a:bodyPr>
          <a:lstStyle/>
          <a:p>
            <a:pPr>
              <a:lnSpc>
                <a:spcPts val="3541"/>
              </a:lnSpc>
            </a:pPr>
            <a:r>
              <a:rPr lang="en-US" sz="2529">
                <a:solidFill>
                  <a:srgbClr val="000000"/>
                </a:solidFill>
                <a:latin typeface="Canva Sans Bold"/>
              </a:rPr>
              <a:t>Utility and Adoption</a:t>
            </a:r>
          </a:p>
        </p:txBody>
      </p:sp>
      <p:sp>
        <p:nvSpPr>
          <p:cNvPr id="35" name="TextBox 35"/>
          <p:cNvSpPr txBox="1"/>
          <p:nvPr/>
        </p:nvSpPr>
        <p:spPr>
          <a:xfrm>
            <a:off x="2494827" y="1742843"/>
            <a:ext cx="3554658" cy="431048"/>
          </a:xfrm>
          <a:prstGeom prst="rect">
            <a:avLst/>
          </a:prstGeom>
        </p:spPr>
        <p:txBody>
          <a:bodyPr lIns="0" tIns="0" rIns="0" bIns="0" rtlCol="0" anchor="t">
            <a:spAutoFit/>
          </a:bodyPr>
          <a:lstStyle/>
          <a:p>
            <a:pPr>
              <a:lnSpc>
                <a:spcPts val="3541"/>
              </a:lnSpc>
            </a:pPr>
            <a:r>
              <a:rPr lang="en-US" sz="2529">
                <a:solidFill>
                  <a:srgbClr val="000000"/>
                </a:solidFill>
                <a:latin typeface="Canva Sans Bold"/>
              </a:rPr>
              <a:t>Market Sentiment</a:t>
            </a:r>
          </a:p>
        </p:txBody>
      </p:sp>
      <p:sp>
        <p:nvSpPr>
          <p:cNvPr id="36" name="TextBox 36"/>
          <p:cNvSpPr txBox="1"/>
          <p:nvPr/>
        </p:nvSpPr>
        <p:spPr>
          <a:xfrm>
            <a:off x="1527641" y="6254301"/>
            <a:ext cx="5234530" cy="2221526"/>
          </a:xfrm>
          <a:prstGeom prst="rect">
            <a:avLst/>
          </a:prstGeom>
        </p:spPr>
        <p:txBody>
          <a:bodyPr lIns="0" tIns="0" rIns="0" bIns="0" rtlCol="0" anchor="t">
            <a:spAutoFit/>
          </a:bodyPr>
          <a:lstStyle/>
          <a:p>
            <a:pPr>
              <a:lnSpc>
                <a:spcPts val="2985"/>
              </a:lnSpc>
            </a:pPr>
            <a:r>
              <a:rPr lang="en-US" sz="2132">
                <a:solidFill>
                  <a:srgbClr val="000000"/>
                </a:solidFill>
                <a:latin typeface="Canva Sans Bold"/>
              </a:rPr>
              <a:t> Like any other asset, the value of a cryptocurrency is influenced by supply and demand dynamics. If there's a high demand for a particular cryptocurrency and the supply is limited, its value is likely to increase.</a:t>
            </a:r>
          </a:p>
        </p:txBody>
      </p:sp>
      <p:sp>
        <p:nvSpPr>
          <p:cNvPr id="37" name="TextBox 37"/>
          <p:cNvSpPr txBox="1"/>
          <p:nvPr/>
        </p:nvSpPr>
        <p:spPr>
          <a:xfrm>
            <a:off x="11584300" y="6271370"/>
            <a:ext cx="5216793" cy="2196912"/>
          </a:xfrm>
          <a:prstGeom prst="rect">
            <a:avLst/>
          </a:prstGeom>
        </p:spPr>
        <p:txBody>
          <a:bodyPr lIns="0" tIns="0" rIns="0" bIns="0" rtlCol="0" anchor="t">
            <a:spAutoFit/>
          </a:bodyPr>
          <a:lstStyle/>
          <a:p>
            <a:pPr>
              <a:lnSpc>
                <a:spcPts val="2532"/>
              </a:lnSpc>
            </a:pPr>
            <a:r>
              <a:rPr lang="en-US" sz="1808">
                <a:solidFill>
                  <a:srgbClr val="000000"/>
                </a:solidFill>
                <a:latin typeface="Canva Sans Bold"/>
              </a:rPr>
              <a:t>The utility of a cryptocurrency, including its use cases and adoption by businesses and individuals, can greatly impact its value. Cryptocurrencies that offer unique solutions to real-world problems or gain widespread acceptance are likely to see increased demand and value.</a:t>
            </a:r>
          </a:p>
        </p:txBody>
      </p:sp>
      <p:sp>
        <p:nvSpPr>
          <p:cNvPr id="38" name="TextBox 38"/>
          <p:cNvSpPr txBox="1"/>
          <p:nvPr/>
        </p:nvSpPr>
        <p:spPr>
          <a:xfrm>
            <a:off x="11584300" y="2349343"/>
            <a:ext cx="5429292" cy="2317921"/>
          </a:xfrm>
          <a:prstGeom prst="rect">
            <a:avLst/>
          </a:prstGeom>
        </p:spPr>
        <p:txBody>
          <a:bodyPr lIns="0" tIns="0" rIns="0" bIns="0" rtlCol="0" anchor="t">
            <a:spAutoFit/>
          </a:bodyPr>
          <a:lstStyle/>
          <a:p>
            <a:pPr>
              <a:lnSpc>
                <a:spcPts val="2662"/>
              </a:lnSpc>
            </a:pPr>
            <a:r>
              <a:rPr lang="en-US" sz="1901">
                <a:solidFill>
                  <a:srgbClr val="000000"/>
                </a:solidFill>
                <a:latin typeface="Canva Sans Bold"/>
              </a:rPr>
              <a:t> Advances in blockchain technology and improvements in the underlying infrastructure of cryptocurrencies can influence their value. Upgrades that enhance security, scalability, and transaction speed can make a cryptocurrency more attractive to investors.</a:t>
            </a:r>
          </a:p>
        </p:txBody>
      </p:sp>
      <p:sp>
        <p:nvSpPr>
          <p:cNvPr id="39" name="TextBox 39"/>
          <p:cNvSpPr txBox="1"/>
          <p:nvPr/>
        </p:nvSpPr>
        <p:spPr>
          <a:xfrm>
            <a:off x="11908629" y="1778590"/>
            <a:ext cx="4568134" cy="436417"/>
          </a:xfrm>
          <a:prstGeom prst="rect">
            <a:avLst/>
          </a:prstGeom>
        </p:spPr>
        <p:txBody>
          <a:bodyPr lIns="0" tIns="0" rIns="0" bIns="0" rtlCol="0" anchor="t">
            <a:spAutoFit/>
          </a:bodyPr>
          <a:lstStyle/>
          <a:p>
            <a:pPr>
              <a:lnSpc>
                <a:spcPts val="3503"/>
              </a:lnSpc>
            </a:pPr>
            <a:r>
              <a:rPr lang="en-US" sz="2502">
                <a:solidFill>
                  <a:srgbClr val="000000"/>
                </a:solidFill>
                <a:latin typeface="Canva Sans Bold"/>
              </a:rPr>
              <a:t>Technological Developments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000500" y="-4000500"/>
            <a:ext cx="10287000" cy="18288000"/>
            <a:chOff x="0" y="0"/>
            <a:chExt cx="2709333" cy="4816593"/>
          </a:xfrm>
        </p:grpSpPr>
        <p:sp>
          <p:nvSpPr>
            <p:cNvPr id="3" name="Freeform 3"/>
            <p:cNvSpPr/>
            <p:nvPr/>
          </p:nvSpPr>
          <p:spPr>
            <a:xfrm>
              <a:off x="0" y="0"/>
              <a:ext cx="2709333" cy="4816592"/>
            </a:xfrm>
            <a:custGeom>
              <a:avLst/>
              <a:gdLst/>
              <a:ahLst/>
              <a:cxnLst/>
              <a:rect l="l" t="t" r="r" b="b"/>
              <a:pathLst>
                <a:path w="2709333" h="4816592">
                  <a:moveTo>
                    <a:pt x="0" y="0"/>
                  </a:moveTo>
                  <a:lnTo>
                    <a:pt x="2709333" y="0"/>
                  </a:lnTo>
                  <a:lnTo>
                    <a:pt x="2709333" y="4816592"/>
                  </a:lnTo>
                  <a:lnTo>
                    <a:pt x="0" y="4816592"/>
                  </a:lnTo>
                  <a:close/>
                </a:path>
              </a:pathLst>
            </a:custGeom>
            <a:solidFill>
              <a:srgbClr val="F9ECB8"/>
            </a:solidFill>
          </p:spPr>
        </p:sp>
        <p:sp>
          <p:nvSpPr>
            <p:cNvPr id="4" name="TextBox 4"/>
            <p:cNvSpPr txBox="1"/>
            <p:nvPr/>
          </p:nvSpPr>
          <p:spPr>
            <a:xfrm>
              <a:off x="0" y="-38100"/>
              <a:ext cx="2709333" cy="485469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7132652" y="-5542325"/>
            <a:ext cx="4022697" cy="18288000"/>
            <a:chOff x="0" y="0"/>
            <a:chExt cx="1059476" cy="4816593"/>
          </a:xfrm>
        </p:grpSpPr>
        <p:sp>
          <p:nvSpPr>
            <p:cNvPr id="6" name="Freeform 6"/>
            <p:cNvSpPr/>
            <p:nvPr/>
          </p:nvSpPr>
          <p:spPr>
            <a:xfrm>
              <a:off x="0" y="0"/>
              <a:ext cx="1059476" cy="4816592"/>
            </a:xfrm>
            <a:custGeom>
              <a:avLst/>
              <a:gdLst/>
              <a:ahLst/>
              <a:cxnLst/>
              <a:rect l="l" t="t" r="r" b="b"/>
              <a:pathLst>
                <a:path w="1059476" h="4816592">
                  <a:moveTo>
                    <a:pt x="0" y="0"/>
                  </a:moveTo>
                  <a:lnTo>
                    <a:pt x="1059476" y="0"/>
                  </a:lnTo>
                  <a:lnTo>
                    <a:pt x="1059476" y="4816592"/>
                  </a:lnTo>
                  <a:lnTo>
                    <a:pt x="0" y="4816592"/>
                  </a:lnTo>
                  <a:close/>
                </a:path>
              </a:pathLst>
            </a:custGeom>
            <a:solidFill>
              <a:srgbClr val="FFC2CA"/>
            </a:solidFill>
          </p:spPr>
        </p:sp>
        <p:sp>
          <p:nvSpPr>
            <p:cNvPr id="7" name="TextBox 7"/>
            <p:cNvSpPr txBox="1"/>
            <p:nvPr/>
          </p:nvSpPr>
          <p:spPr>
            <a:xfrm>
              <a:off x="0" y="-38100"/>
              <a:ext cx="1059476" cy="485469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575644" y="1902533"/>
            <a:ext cx="3520275" cy="3119067"/>
          </a:xfrm>
          <a:custGeom>
            <a:avLst/>
            <a:gdLst/>
            <a:ahLst/>
            <a:cxnLst/>
            <a:rect l="l" t="t" r="r" b="b"/>
            <a:pathLst>
              <a:path w="3520275" h="3119067">
                <a:moveTo>
                  <a:pt x="0" y="0"/>
                </a:moveTo>
                <a:lnTo>
                  <a:pt x="3520275" y="0"/>
                </a:lnTo>
                <a:lnTo>
                  <a:pt x="3520275" y="3119067"/>
                </a:lnTo>
                <a:lnTo>
                  <a:pt x="0" y="3119067"/>
                </a:lnTo>
                <a:lnTo>
                  <a:pt x="0" y="0"/>
                </a:lnTo>
                <a:close/>
              </a:path>
            </a:pathLst>
          </a:custGeom>
          <a:blipFill>
            <a:blip r:embed="rId2"/>
            <a:stretch>
              <a:fillRect/>
            </a:stretch>
          </a:blipFill>
        </p:spPr>
      </p:sp>
      <p:sp>
        <p:nvSpPr>
          <p:cNvPr id="9" name="TextBox 9"/>
          <p:cNvSpPr txBox="1"/>
          <p:nvPr/>
        </p:nvSpPr>
        <p:spPr>
          <a:xfrm>
            <a:off x="324402" y="1706115"/>
            <a:ext cx="13895091" cy="4833758"/>
          </a:xfrm>
          <a:prstGeom prst="rect">
            <a:avLst/>
          </a:prstGeom>
        </p:spPr>
        <p:txBody>
          <a:bodyPr lIns="0" tIns="0" rIns="0" bIns="0" rtlCol="0" anchor="t">
            <a:spAutoFit/>
          </a:bodyPr>
          <a:lstStyle/>
          <a:p>
            <a:pPr algn="just">
              <a:lnSpc>
                <a:spcPts val="4854"/>
              </a:lnSpc>
            </a:pPr>
            <a:r>
              <a:rPr lang="en-US" sz="3034">
                <a:solidFill>
                  <a:srgbClr val="000000"/>
                </a:solidFill>
                <a:latin typeface="Lato Bold"/>
              </a:rPr>
              <a:t>Using polynomial regression in predicting cryptocurrency values involves applying a non-linear regression technique to analyze historical data and forecast future price movements of cryptocurrencies. Unlike linear regression, polynomial regression can capture more complex relationships between variables, making it suitable for modeling the volatile and often non-linear nature of cryptocurrency markets.</a:t>
            </a:r>
          </a:p>
          <a:p>
            <a:pPr algn="just">
              <a:lnSpc>
                <a:spcPts val="4854"/>
              </a:lnSpc>
            </a:pPr>
            <a:endParaRPr lang="en-US" sz="3034">
              <a:solidFill>
                <a:srgbClr val="000000"/>
              </a:solidFill>
              <a:latin typeface="Lato Bold"/>
            </a:endParaRPr>
          </a:p>
          <a:p>
            <a:pPr algn="just">
              <a:lnSpc>
                <a:spcPts val="4854"/>
              </a:lnSpc>
            </a:pPr>
            <a:endParaRPr lang="en-US" sz="3034">
              <a:solidFill>
                <a:srgbClr val="000000"/>
              </a:solidFill>
              <a:latin typeface="Lato Bold"/>
            </a:endParaRPr>
          </a:p>
        </p:txBody>
      </p:sp>
      <p:sp>
        <p:nvSpPr>
          <p:cNvPr id="10" name="Freeform 10"/>
          <p:cNvSpPr/>
          <p:nvPr/>
        </p:nvSpPr>
        <p:spPr>
          <a:xfrm>
            <a:off x="324402" y="6049540"/>
            <a:ext cx="3824040" cy="3265982"/>
          </a:xfrm>
          <a:custGeom>
            <a:avLst/>
            <a:gdLst/>
            <a:ahLst/>
            <a:cxnLst/>
            <a:rect l="l" t="t" r="r" b="b"/>
            <a:pathLst>
              <a:path w="3824040" h="3265982">
                <a:moveTo>
                  <a:pt x="0" y="0"/>
                </a:moveTo>
                <a:lnTo>
                  <a:pt x="3824040" y="0"/>
                </a:lnTo>
                <a:lnTo>
                  <a:pt x="3824040" y="3265981"/>
                </a:lnTo>
                <a:lnTo>
                  <a:pt x="0" y="3265981"/>
                </a:lnTo>
                <a:lnTo>
                  <a:pt x="0" y="0"/>
                </a:lnTo>
                <a:close/>
              </a:path>
            </a:pathLst>
          </a:custGeom>
          <a:blipFill>
            <a:blip r:embed="rId3"/>
            <a:stretch>
              <a:fillRect l="-16148" r="-16148"/>
            </a:stretch>
          </a:blipFill>
        </p:spPr>
      </p:sp>
      <p:sp>
        <p:nvSpPr>
          <p:cNvPr id="11" name="TextBox 11"/>
          <p:cNvSpPr txBox="1"/>
          <p:nvPr/>
        </p:nvSpPr>
        <p:spPr>
          <a:xfrm>
            <a:off x="324402" y="321570"/>
            <a:ext cx="17612975" cy="906220"/>
          </a:xfrm>
          <a:prstGeom prst="rect">
            <a:avLst/>
          </a:prstGeom>
        </p:spPr>
        <p:txBody>
          <a:bodyPr lIns="0" tIns="0" rIns="0" bIns="0" rtlCol="0" anchor="t">
            <a:spAutoFit/>
          </a:bodyPr>
          <a:lstStyle/>
          <a:p>
            <a:pPr>
              <a:lnSpc>
                <a:spcPts val="7275"/>
              </a:lnSpc>
            </a:pPr>
            <a:r>
              <a:rPr lang="en-US" sz="5197" spc="-103">
                <a:solidFill>
                  <a:srgbClr val="5E17EB"/>
                </a:solidFill>
                <a:latin typeface="Archivo Black"/>
              </a:rPr>
              <a:t>Polynomial Regression in Crypto Price Prediction</a:t>
            </a:r>
          </a:p>
        </p:txBody>
      </p:sp>
      <p:sp>
        <p:nvSpPr>
          <p:cNvPr id="12" name="TextBox 12"/>
          <p:cNvSpPr txBox="1"/>
          <p:nvPr/>
        </p:nvSpPr>
        <p:spPr>
          <a:xfrm>
            <a:off x="4556817" y="5925715"/>
            <a:ext cx="13145111" cy="3681615"/>
          </a:xfrm>
          <a:prstGeom prst="rect">
            <a:avLst/>
          </a:prstGeom>
        </p:spPr>
        <p:txBody>
          <a:bodyPr lIns="0" tIns="0" rIns="0" bIns="0" rtlCol="0" anchor="t">
            <a:spAutoFit/>
          </a:bodyPr>
          <a:lstStyle/>
          <a:p>
            <a:pPr algn="just">
              <a:lnSpc>
                <a:spcPts val="4943"/>
              </a:lnSpc>
            </a:pPr>
            <a:r>
              <a:rPr lang="en-US" sz="3089">
                <a:solidFill>
                  <a:srgbClr val="000000"/>
                </a:solidFill>
                <a:latin typeface="Lato Bold"/>
              </a:rPr>
              <a:t>By fitting a polynomial function to historical price data, polynomial regression attempts to identify patterns and trends that may not be apparent with simpler models. This allows analysts and traders to make more informed predictions about potential price movements, support and resistance levels, as well as overall market trends.</a:t>
            </a:r>
          </a:p>
          <a:p>
            <a:pPr algn="just">
              <a:lnSpc>
                <a:spcPts val="4943"/>
              </a:lnSpc>
            </a:pPr>
            <a:endParaRPr lang="en-US" sz="3089">
              <a:solidFill>
                <a:srgbClr val="000000"/>
              </a:solidFill>
              <a:latin typeface="Lato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337212" cy="3086100"/>
            <a:chOff x="0" y="0"/>
            <a:chExt cx="615562" cy="812800"/>
          </a:xfrm>
        </p:grpSpPr>
        <p:sp>
          <p:nvSpPr>
            <p:cNvPr id="3" name="Freeform 3"/>
            <p:cNvSpPr/>
            <p:nvPr/>
          </p:nvSpPr>
          <p:spPr>
            <a:xfrm>
              <a:off x="0" y="0"/>
              <a:ext cx="615562" cy="812800"/>
            </a:xfrm>
            <a:custGeom>
              <a:avLst/>
              <a:gdLst/>
              <a:ahLst/>
              <a:cxnLst/>
              <a:rect l="l" t="t" r="r" b="b"/>
              <a:pathLst>
                <a:path w="615562" h="812800">
                  <a:moveTo>
                    <a:pt x="0" y="0"/>
                  </a:moveTo>
                  <a:lnTo>
                    <a:pt x="615562" y="0"/>
                  </a:lnTo>
                  <a:lnTo>
                    <a:pt x="615562" y="812800"/>
                  </a:lnTo>
                  <a:lnTo>
                    <a:pt x="0" y="812800"/>
                  </a:lnTo>
                  <a:close/>
                </a:path>
              </a:pathLst>
            </a:custGeom>
            <a:solidFill>
              <a:srgbClr val="F9ECB8"/>
            </a:solidFill>
          </p:spPr>
        </p:sp>
        <p:sp>
          <p:nvSpPr>
            <p:cNvPr id="4" name="TextBox 4"/>
            <p:cNvSpPr txBox="1"/>
            <p:nvPr/>
          </p:nvSpPr>
          <p:spPr>
            <a:xfrm>
              <a:off x="0" y="-38100"/>
              <a:ext cx="615562"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115856" y="4227960"/>
            <a:ext cx="1172144" cy="6059040"/>
            <a:chOff x="0" y="0"/>
            <a:chExt cx="308713" cy="1595797"/>
          </a:xfrm>
        </p:grpSpPr>
        <p:sp>
          <p:nvSpPr>
            <p:cNvPr id="6" name="Freeform 6"/>
            <p:cNvSpPr/>
            <p:nvPr/>
          </p:nvSpPr>
          <p:spPr>
            <a:xfrm>
              <a:off x="0" y="0"/>
              <a:ext cx="308713" cy="1595797"/>
            </a:xfrm>
            <a:custGeom>
              <a:avLst/>
              <a:gdLst/>
              <a:ahLst/>
              <a:cxnLst/>
              <a:rect l="l" t="t" r="r" b="b"/>
              <a:pathLst>
                <a:path w="308713" h="1595797">
                  <a:moveTo>
                    <a:pt x="0" y="0"/>
                  </a:moveTo>
                  <a:lnTo>
                    <a:pt x="308713" y="0"/>
                  </a:lnTo>
                  <a:lnTo>
                    <a:pt x="308713" y="1595797"/>
                  </a:lnTo>
                  <a:lnTo>
                    <a:pt x="0" y="1595797"/>
                  </a:lnTo>
                  <a:close/>
                </a:path>
              </a:pathLst>
            </a:custGeom>
            <a:solidFill>
              <a:srgbClr val="FFC2CA"/>
            </a:solidFill>
          </p:spPr>
        </p:sp>
        <p:sp>
          <p:nvSpPr>
            <p:cNvPr id="7" name="TextBox 7"/>
            <p:cNvSpPr txBox="1"/>
            <p:nvPr/>
          </p:nvSpPr>
          <p:spPr>
            <a:xfrm>
              <a:off x="0" y="-38100"/>
              <a:ext cx="308713" cy="163389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521982" y="515944"/>
            <a:ext cx="8404142" cy="1129145"/>
          </a:xfrm>
          <a:prstGeom prst="rect">
            <a:avLst/>
          </a:prstGeom>
        </p:spPr>
        <p:txBody>
          <a:bodyPr lIns="0" tIns="0" rIns="0" bIns="0" rtlCol="0" anchor="t">
            <a:spAutoFit/>
          </a:bodyPr>
          <a:lstStyle/>
          <a:p>
            <a:pPr>
              <a:lnSpc>
                <a:spcPts val="9163"/>
              </a:lnSpc>
            </a:pPr>
            <a:r>
              <a:rPr lang="en-US" sz="6545" u="sng" spc="-130">
                <a:solidFill>
                  <a:srgbClr val="2E2E2E"/>
                </a:solidFill>
                <a:latin typeface="Lato Bold"/>
              </a:rPr>
              <a:t>Polynomial Regression </a:t>
            </a:r>
          </a:p>
        </p:txBody>
      </p:sp>
      <p:sp>
        <p:nvSpPr>
          <p:cNvPr id="9" name="TextBox 9"/>
          <p:cNvSpPr txBox="1"/>
          <p:nvPr/>
        </p:nvSpPr>
        <p:spPr>
          <a:xfrm>
            <a:off x="2664004" y="2081010"/>
            <a:ext cx="14203159" cy="3062490"/>
          </a:xfrm>
          <a:prstGeom prst="rect">
            <a:avLst/>
          </a:prstGeom>
        </p:spPr>
        <p:txBody>
          <a:bodyPr lIns="0" tIns="0" rIns="0" bIns="0" rtlCol="0" anchor="t">
            <a:spAutoFit/>
          </a:bodyPr>
          <a:lstStyle/>
          <a:p>
            <a:pPr algn="just">
              <a:lnSpc>
                <a:spcPts val="4943"/>
              </a:lnSpc>
            </a:pPr>
            <a:r>
              <a:rPr lang="en-US" sz="3089">
                <a:solidFill>
                  <a:srgbClr val="000000"/>
                </a:solidFill>
                <a:latin typeface="Lato Bold"/>
              </a:rPr>
              <a:t>Polynomial regression is a type of regression analysis used in statistics and machine learning when the relationship between the independent variable (input) and the dependent variable (output) is not linear. While simple linear regression models the relationship as a straight line, polynomial regression allows for more flexibility by fitting a polynomial equation to the data.</a:t>
            </a:r>
          </a:p>
        </p:txBody>
      </p:sp>
      <p:sp>
        <p:nvSpPr>
          <p:cNvPr id="10" name="TextBox 10"/>
          <p:cNvSpPr txBox="1"/>
          <p:nvPr/>
        </p:nvSpPr>
        <p:spPr>
          <a:xfrm>
            <a:off x="2664004" y="5720013"/>
            <a:ext cx="13966456" cy="1956955"/>
          </a:xfrm>
          <a:prstGeom prst="rect">
            <a:avLst/>
          </a:prstGeom>
        </p:spPr>
        <p:txBody>
          <a:bodyPr lIns="0" tIns="0" rIns="0" bIns="0" rtlCol="0" anchor="t">
            <a:spAutoFit/>
          </a:bodyPr>
          <a:lstStyle/>
          <a:p>
            <a:pPr algn="just">
              <a:lnSpc>
                <a:spcPts val="5263"/>
              </a:lnSpc>
            </a:pPr>
            <a:r>
              <a:rPr lang="en-US" sz="3289">
                <a:solidFill>
                  <a:srgbClr val="000000"/>
                </a:solidFill>
                <a:latin typeface="Lato Bold"/>
              </a:rPr>
              <a:t>When the relationship between the variables is better represented by a curve rather than a straight line, polynomial regression can capture the non-linear patterns in the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337212" cy="3086100"/>
            <a:chOff x="0" y="0"/>
            <a:chExt cx="615562" cy="812800"/>
          </a:xfrm>
        </p:grpSpPr>
        <p:sp>
          <p:nvSpPr>
            <p:cNvPr id="3" name="Freeform 3"/>
            <p:cNvSpPr/>
            <p:nvPr/>
          </p:nvSpPr>
          <p:spPr>
            <a:xfrm>
              <a:off x="0" y="0"/>
              <a:ext cx="615562" cy="812800"/>
            </a:xfrm>
            <a:custGeom>
              <a:avLst/>
              <a:gdLst/>
              <a:ahLst/>
              <a:cxnLst/>
              <a:rect l="l" t="t" r="r" b="b"/>
              <a:pathLst>
                <a:path w="615562" h="812800">
                  <a:moveTo>
                    <a:pt x="0" y="0"/>
                  </a:moveTo>
                  <a:lnTo>
                    <a:pt x="615562" y="0"/>
                  </a:lnTo>
                  <a:lnTo>
                    <a:pt x="615562" y="812800"/>
                  </a:lnTo>
                  <a:lnTo>
                    <a:pt x="0" y="812800"/>
                  </a:lnTo>
                  <a:close/>
                </a:path>
              </a:pathLst>
            </a:custGeom>
            <a:solidFill>
              <a:srgbClr val="F9ECB8"/>
            </a:solidFill>
          </p:spPr>
        </p:sp>
        <p:sp>
          <p:nvSpPr>
            <p:cNvPr id="4" name="TextBox 4"/>
            <p:cNvSpPr txBox="1"/>
            <p:nvPr/>
          </p:nvSpPr>
          <p:spPr>
            <a:xfrm>
              <a:off x="0" y="-38100"/>
              <a:ext cx="615562"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115856" y="4227960"/>
            <a:ext cx="1172144" cy="6059040"/>
            <a:chOff x="0" y="0"/>
            <a:chExt cx="308713" cy="1595797"/>
          </a:xfrm>
        </p:grpSpPr>
        <p:sp>
          <p:nvSpPr>
            <p:cNvPr id="6" name="Freeform 6"/>
            <p:cNvSpPr/>
            <p:nvPr/>
          </p:nvSpPr>
          <p:spPr>
            <a:xfrm>
              <a:off x="0" y="0"/>
              <a:ext cx="308713" cy="1595797"/>
            </a:xfrm>
            <a:custGeom>
              <a:avLst/>
              <a:gdLst/>
              <a:ahLst/>
              <a:cxnLst/>
              <a:rect l="l" t="t" r="r" b="b"/>
              <a:pathLst>
                <a:path w="308713" h="1595797">
                  <a:moveTo>
                    <a:pt x="0" y="0"/>
                  </a:moveTo>
                  <a:lnTo>
                    <a:pt x="308713" y="0"/>
                  </a:lnTo>
                  <a:lnTo>
                    <a:pt x="308713" y="1595797"/>
                  </a:lnTo>
                  <a:lnTo>
                    <a:pt x="0" y="1595797"/>
                  </a:lnTo>
                  <a:close/>
                </a:path>
              </a:pathLst>
            </a:custGeom>
            <a:solidFill>
              <a:srgbClr val="FFC2CA"/>
            </a:solidFill>
          </p:spPr>
        </p:sp>
        <p:sp>
          <p:nvSpPr>
            <p:cNvPr id="7" name="TextBox 7"/>
            <p:cNvSpPr txBox="1"/>
            <p:nvPr/>
          </p:nvSpPr>
          <p:spPr>
            <a:xfrm>
              <a:off x="0" y="-38100"/>
              <a:ext cx="308713" cy="163389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521982" y="3252451"/>
            <a:ext cx="10391861" cy="1744759"/>
          </a:xfrm>
          <a:custGeom>
            <a:avLst/>
            <a:gdLst/>
            <a:ahLst/>
            <a:cxnLst/>
            <a:rect l="l" t="t" r="r" b="b"/>
            <a:pathLst>
              <a:path w="10391861" h="1744759">
                <a:moveTo>
                  <a:pt x="0" y="0"/>
                </a:moveTo>
                <a:lnTo>
                  <a:pt x="10391861" y="0"/>
                </a:lnTo>
                <a:lnTo>
                  <a:pt x="10391861" y="1744759"/>
                </a:lnTo>
                <a:lnTo>
                  <a:pt x="0" y="1744759"/>
                </a:lnTo>
                <a:lnTo>
                  <a:pt x="0" y="0"/>
                </a:lnTo>
                <a:close/>
              </a:path>
            </a:pathLst>
          </a:custGeom>
          <a:blipFill>
            <a:blip r:embed="rId2"/>
            <a:stretch>
              <a:fillRect/>
            </a:stretch>
          </a:blipFill>
        </p:spPr>
      </p:sp>
      <p:sp>
        <p:nvSpPr>
          <p:cNvPr id="9" name="TextBox 9"/>
          <p:cNvSpPr txBox="1"/>
          <p:nvPr/>
        </p:nvSpPr>
        <p:spPr>
          <a:xfrm>
            <a:off x="2521982" y="515944"/>
            <a:ext cx="13579164" cy="1129145"/>
          </a:xfrm>
          <a:prstGeom prst="rect">
            <a:avLst/>
          </a:prstGeom>
        </p:spPr>
        <p:txBody>
          <a:bodyPr lIns="0" tIns="0" rIns="0" bIns="0" rtlCol="0" anchor="t">
            <a:spAutoFit/>
          </a:bodyPr>
          <a:lstStyle/>
          <a:p>
            <a:pPr>
              <a:lnSpc>
                <a:spcPts val="9163"/>
              </a:lnSpc>
            </a:pPr>
            <a:r>
              <a:rPr lang="en-US" sz="6545" u="sng" spc="-130">
                <a:solidFill>
                  <a:srgbClr val="2E2E2E"/>
                </a:solidFill>
                <a:latin typeface="Lato Bold"/>
              </a:rPr>
              <a:t>Working of Polynomial Regression </a:t>
            </a:r>
          </a:p>
        </p:txBody>
      </p:sp>
      <p:sp>
        <p:nvSpPr>
          <p:cNvPr id="10" name="TextBox 10"/>
          <p:cNvSpPr txBox="1"/>
          <p:nvPr/>
        </p:nvSpPr>
        <p:spPr>
          <a:xfrm>
            <a:off x="2521982" y="2302334"/>
            <a:ext cx="12078914" cy="585990"/>
          </a:xfrm>
          <a:prstGeom prst="rect">
            <a:avLst/>
          </a:prstGeom>
        </p:spPr>
        <p:txBody>
          <a:bodyPr lIns="0" tIns="0" rIns="0" bIns="0" rtlCol="0" anchor="t">
            <a:spAutoFit/>
          </a:bodyPr>
          <a:lstStyle/>
          <a:p>
            <a:pPr algn="just">
              <a:lnSpc>
                <a:spcPts val="4943"/>
              </a:lnSpc>
            </a:pPr>
            <a:r>
              <a:rPr lang="en-US" sz="3089">
                <a:solidFill>
                  <a:srgbClr val="000000"/>
                </a:solidFill>
                <a:latin typeface="Lato Bold"/>
              </a:rPr>
              <a:t>The general form of a polynomial regression equation of degree n is:</a:t>
            </a:r>
          </a:p>
        </p:txBody>
      </p:sp>
      <p:sp>
        <p:nvSpPr>
          <p:cNvPr id="11" name="TextBox 11"/>
          <p:cNvSpPr txBox="1"/>
          <p:nvPr/>
        </p:nvSpPr>
        <p:spPr>
          <a:xfrm>
            <a:off x="2337212" y="5237512"/>
            <a:ext cx="12078914" cy="3062490"/>
          </a:xfrm>
          <a:prstGeom prst="rect">
            <a:avLst/>
          </a:prstGeom>
        </p:spPr>
        <p:txBody>
          <a:bodyPr lIns="0" tIns="0" rIns="0" bIns="0" rtlCol="0" anchor="t">
            <a:spAutoFit/>
          </a:bodyPr>
          <a:lstStyle/>
          <a:p>
            <a:pPr marL="667079" lvl="1" indent="-333540" algn="just">
              <a:lnSpc>
                <a:spcPts val="4943"/>
              </a:lnSpc>
              <a:buFont typeface="Arial"/>
              <a:buChar char="•"/>
            </a:pPr>
            <a:r>
              <a:rPr lang="en-US" sz="3089">
                <a:solidFill>
                  <a:srgbClr val="000000"/>
                </a:solidFill>
                <a:latin typeface="Lato Bold"/>
              </a:rPr>
              <a:t>y is the dependent variable.</a:t>
            </a:r>
          </a:p>
          <a:p>
            <a:pPr marL="667079" lvl="1" indent="-333540" algn="just">
              <a:lnSpc>
                <a:spcPts val="4943"/>
              </a:lnSpc>
              <a:buFont typeface="Arial"/>
              <a:buChar char="•"/>
            </a:pPr>
            <a:r>
              <a:rPr lang="en-US" sz="3089">
                <a:solidFill>
                  <a:srgbClr val="000000"/>
                </a:solidFill>
                <a:latin typeface="Lato Bold"/>
              </a:rPr>
              <a:t>x is the independent variable.</a:t>
            </a:r>
          </a:p>
          <a:p>
            <a:pPr marL="667079" lvl="1" indent="-333540" algn="just">
              <a:lnSpc>
                <a:spcPts val="4943"/>
              </a:lnSpc>
              <a:buFont typeface="Arial"/>
              <a:buChar char="•"/>
            </a:pPr>
            <a:r>
              <a:rPr lang="en-US" sz="3089">
                <a:solidFill>
                  <a:srgbClr val="000000"/>
                </a:solidFill>
                <a:latin typeface="Lato Bold"/>
              </a:rPr>
              <a:t>0,1, . . . . , n ​ are the coefficients of the polynomial terms.</a:t>
            </a:r>
          </a:p>
          <a:p>
            <a:pPr marL="667079" lvl="1" indent="-333540" algn="just">
              <a:lnSpc>
                <a:spcPts val="4943"/>
              </a:lnSpc>
              <a:buFont typeface="Arial"/>
              <a:buChar char="•"/>
            </a:pPr>
            <a:r>
              <a:rPr lang="en-US" sz="3089">
                <a:solidFill>
                  <a:srgbClr val="000000"/>
                </a:solidFill>
                <a:latin typeface="Lato Bold"/>
              </a:rPr>
              <a:t>n is the degree of the polynomial.</a:t>
            </a:r>
          </a:p>
          <a:p>
            <a:pPr algn="just">
              <a:lnSpc>
                <a:spcPts val="4943"/>
              </a:lnSpc>
            </a:pPr>
            <a:endParaRPr lang="en-US" sz="3089">
              <a:solidFill>
                <a:srgbClr val="000000"/>
              </a:solidFill>
              <a:latin typeface="Lato Bold"/>
            </a:endParaRPr>
          </a:p>
        </p:txBody>
      </p:sp>
      <p:sp>
        <p:nvSpPr>
          <p:cNvPr id="12" name="TextBox 12"/>
          <p:cNvSpPr txBox="1"/>
          <p:nvPr/>
        </p:nvSpPr>
        <p:spPr>
          <a:xfrm>
            <a:off x="2521982" y="8298720"/>
            <a:ext cx="13579164" cy="1205115"/>
          </a:xfrm>
          <a:prstGeom prst="rect">
            <a:avLst/>
          </a:prstGeom>
        </p:spPr>
        <p:txBody>
          <a:bodyPr lIns="0" tIns="0" rIns="0" bIns="0" rtlCol="0" anchor="t">
            <a:spAutoFit/>
          </a:bodyPr>
          <a:lstStyle/>
          <a:p>
            <a:pPr algn="just">
              <a:lnSpc>
                <a:spcPts val="4943"/>
              </a:lnSpc>
            </a:pPr>
            <a:r>
              <a:rPr lang="en-US" sz="3089">
                <a:solidFill>
                  <a:srgbClr val="FF3131"/>
                </a:solidFill>
                <a:latin typeface="Lato Bold"/>
              </a:rPr>
              <a:t>The basic goal of regression analysis is to model the expected value of a dependent variable y in terms of the value of an independent variable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1059</Words>
  <Application>Microsoft Office PowerPoint</Application>
  <PresentationFormat>Custom</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Lato</vt:lpstr>
      <vt:lpstr>Calibri</vt:lpstr>
      <vt:lpstr>Arial</vt:lpstr>
      <vt:lpstr>Archivo Black</vt:lpstr>
      <vt:lpstr>Canva Sans Bold</vt:lpstr>
      <vt:lpstr>Canva Sans</vt:lpstr>
      <vt:lpstr>Lato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MPR SEM 6</dc:title>
  <cp:lastModifiedBy>Maviya Qureshi</cp:lastModifiedBy>
  <cp:revision>3</cp:revision>
  <dcterms:created xsi:type="dcterms:W3CDTF">2006-08-16T00:00:00Z</dcterms:created>
  <dcterms:modified xsi:type="dcterms:W3CDTF">2024-04-29T08:24:42Z</dcterms:modified>
  <dc:identifier>DAFwXHan8GQ</dc:identifier>
</cp:coreProperties>
</file>