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6" r:id="rId10"/>
    <p:sldId id="267" r:id="rId11"/>
    <p:sldId id="268" r:id="rId12"/>
    <p:sldId id="264" r:id="rId13"/>
    <p:sldId id="265" r:id="rId14"/>
  </p:sldIdLst>
  <p:sldSz cx="18288000" cy="10287000"/>
  <p:notesSz cx="6858000" cy="9144000"/>
  <p:embeddedFontLst>
    <p:embeddedFont>
      <p:font typeface="Alice" panose="020B0604020202020204" charset="0"/>
      <p:regular r:id="rId15"/>
    </p:embeddedFont>
    <p:embeddedFont>
      <p:font typeface="Canva Sans Bold" panose="020B0604020202020204" charset="0"/>
      <p:regular r:id="rId16"/>
    </p:embeddedFont>
    <p:embeddedFont>
      <p:font typeface="Telegraf" panose="020B0604020202020204" charset="0"/>
      <p:regular r:id="rId17"/>
    </p:embeddedFont>
    <p:embeddedFont>
      <p:font typeface="Telegraf Bold" panose="020B0604020202020204" charset="0"/>
      <p:regular r:id="rId18"/>
    </p:embeddedFont>
    <p:embeddedFont>
      <p:font typeface="Times New Roman Bold" panose="02020803070505020304" pitchFamily="18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34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2000"/>
          </a:blip>
          <a:srcRect/>
          <a:stretch>
            <a:fillRect/>
          </a:stretch>
        </p:blipFill>
        <p:spPr>
          <a:xfrm rot="-10800000">
            <a:off x="6333452" y="-1797179"/>
            <a:ext cx="15735219" cy="1388135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  <a:ln cap="sq">
            <a:noFill/>
            <a:prstDash val="solid"/>
          </a:ln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  <a:ln cap="sq">
            <a:noFill/>
            <a:prstDash val="solid"/>
          </a:ln>
        </p:spPr>
      </p:pic>
      <p:sp>
        <p:nvSpPr>
          <p:cNvPr id="5" name="TextBox 5"/>
          <p:cNvSpPr txBox="1"/>
          <p:nvPr/>
        </p:nvSpPr>
        <p:spPr>
          <a:xfrm>
            <a:off x="871127" y="2843392"/>
            <a:ext cx="16545746" cy="279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82325"/>
                </a:solidFill>
                <a:latin typeface="Alice"/>
                <a:ea typeface="Alice"/>
                <a:cs typeface="Alice"/>
                <a:sym typeface="Alice"/>
              </a:rPr>
              <a:t>Carryout System Requirement Study and architectural solution building for integrating and practicing Generative AI for following idealised businesses / Governance systems.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82325"/>
                </a:solidFill>
                <a:latin typeface="Alice"/>
                <a:ea typeface="Alice"/>
                <a:cs typeface="Alice"/>
                <a:sym typeface="Alice"/>
              </a:rPr>
              <a:t>Problem Domain under consideration :  </a:t>
            </a:r>
            <a:r>
              <a:rPr lang="en-US" sz="3999" u="sng">
                <a:solidFill>
                  <a:srgbClr val="282325"/>
                </a:solidFill>
                <a:latin typeface="Alice"/>
                <a:ea typeface="Alice"/>
                <a:cs typeface="Alice"/>
                <a:sym typeface="Alice"/>
              </a:rPr>
              <a:t>Office of Chief Justice of India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436251" y="1401279"/>
            <a:ext cx="11415498" cy="1419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62"/>
              </a:lnSpc>
            </a:pPr>
            <a:r>
              <a:rPr lang="en-US" sz="8301">
                <a:solidFill>
                  <a:srgbClr val="2823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571972" y="449287"/>
            <a:ext cx="3144056" cy="95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8232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Group - 20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71127" y="6399332"/>
            <a:ext cx="6858418" cy="371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82325"/>
                </a:solidFill>
                <a:latin typeface="Alice"/>
                <a:ea typeface="Alice"/>
                <a:cs typeface="Alice"/>
                <a:sym typeface="Alice"/>
              </a:rPr>
              <a:t>Team Members: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82325"/>
                </a:solidFill>
                <a:latin typeface="Alice"/>
                <a:ea typeface="Alice"/>
                <a:cs typeface="Alice"/>
                <a:sym typeface="Alice"/>
              </a:rPr>
              <a:t>2101091 - Maviya Qureshi.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82325"/>
                </a:solidFill>
                <a:latin typeface="Alice"/>
                <a:ea typeface="Alice"/>
                <a:cs typeface="Alice"/>
                <a:sym typeface="Alice"/>
              </a:rPr>
              <a:t>2101109 - Anmol Preet Singh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82325"/>
                </a:solidFill>
                <a:latin typeface="Alice"/>
                <a:ea typeface="Alice"/>
                <a:cs typeface="Alice"/>
                <a:sym typeface="Alice"/>
              </a:rPr>
              <a:t>2101114 - Kashik Sredharan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82325"/>
                </a:solidFill>
                <a:latin typeface="Alice"/>
                <a:ea typeface="Alice"/>
                <a:cs typeface="Alice"/>
                <a:sym typeface="Alice"/>
              </a:rPr>
              <a:t>2101121 - Radha Tumbre</a:t>
            </a:r>
          </a:p>
          <a:p>
            <a:pPr algn="ctr">
              <a:lnSpc>
                <a:spcPts val="4900"/>
              </a:lnSpc>
            </a:pPr>
            <a:endParaRPr lang="en-US" sz="3500">
              <a:solidFill>
                <a:srgbClr val="282325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38339" y="7062907"/>
            <a:ext cx="6858418" cy="123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82325"/>
                </a:solidFill>
                <a:latin typeface="Alice"/>
                <a:ea typeface="Alice"/>
                <a:cs typeface="Alice"/>
                <a:sym typeface="Alice"/>
              </a:rPr>
              <a:t>Guide: 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82325"/>
                </a:solidFill>
                <a:latin typeface="Alice"/>
                <a:ea typeface="Alice"/>
                <a:cs typeface="Alice"/>
                <a:sym typeface="Alice"/>
              </a:rPr>
              <a:t>Dr. G.T.Thampi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616B8-23B3-6D63-19D6-D7183D23F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364B297-AD0A-D9EE-FF4B-40CA3A2FBEF9}"/>
              </a:ext>
            </a:extLst>
          </p:cNvPr>
          <p:cNvSpPr txBox="1"/>
          <p:nvPr/>
        </p:nvSpPr>
        <p:spPr>
          <a:xfrm>
            <a:off x="1028701" y="729185"/>
            <a:ext cx="4305300" cy="823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dirty="0">
                <a:solidFill>
                  <a:srgbClr val="28232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Requirements 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C810278-2BF4-0830-BDB7-94E20D75C12E}"/>
              </a:ext>
            </a:extLst>
          </p:cNvPr>
          <p:cNvSpPr txBox="1"/>
          <p:nvPr/>
        </p:nvSpPr>
        <p:spPr>
          <a:xfrm>
            <a:off x="1028701" y="1866900"/>
            <a:ext cx="15209963" cy="787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200" b="1" u="sng" dirty="0"/>
              <a:t>Software Required:</a:t>
            </a:r>
            <a:br>
              <a:rPr lang="en-US" sz="3200" b="1" u="sng" dirty="0"/>
            </a:br>
            <a:endParaRPr lang="en-US" sz="3200" b="1" u="sng" dirty="0"/>
          </a:p>
          <a:p>
            <a:pPr>
              <a:buFont typeface="+mj-lt"/>
              <a:buAutoNum type="arabicPeriod"/>
            </a:pPr>
            <a:r>
              <a:rPr lang="en-US" sz="3200" b="1" dirty="0"/>
              <a:t>Custom-built Generative AI models</a:t>
            </a:r>
            <a:r>
              <a:rPr lang="en-US" sz="3200" dirty="0"/>
              <a:t>: Use of </a:t>
            </a:r>
            <a:r>
              <a:rPr lang="en-US" sz="3200" b="1" dirty="0"/>
              <a:t>GPT-4</a:t>
            </a:r>
            <a:r>
              <a:rPr lang="en-US" sz="3200" dirty="0"/>
              <a:t> from </a:t>
            </a:r>
            <a:r>
              <a:rPr lang="en-US" sz="3200" b="1" dirty="0"/>
              <a:t>OpenAI</a:t>
            </a:r>
            <a:r>
              <a:rPr lang="en-US" sz="3200" dirty="0"/>
              <a:t> or legal-specific models like </a:t>
            </a:r>
            <a:r>
              <a:rPr lang="en-US" sz="3200" b="1" dirty="0" err="1"/>
              <a:t>Casetext's</a:t>
            </a:r>
            <a:r>
              <a:rPr lang="en-US" sz="3200" b="1" dirty="0"/>
              <a:t> </a:t>
            </a:r>
            <a:r>
              <a:rPr lang="en-US" sz="3200" b="1" dirty="0" err="1"/>
              <a:t>CoCounsel</a:t>
            </a:r>
            <a:r>
              <a:rPr lang="en-US" sz="3200" dirty="0"/>
              <a:t> which are tailored for legal document generation and summarization.</a:t>
            </a:r>
            <a:br>
              <a:rPr lang="en-US" sz="3200" dirty="0"/>
            </a:br>
            <a:endParaRPr lang="en-US" sz="3200" dirty="0"/>
          </a:p>
          <a:p>
            <a:pPr>
              <a:buFont typeface="+mj-lt"/>
              <a:buAutoNum type="arabicPeriod"/>
            </a:pPr>
            <a:r>
              <a:rPr lang="en-US" sz="3200" b="1" dirty="0"/>
              <a:t>Secure cloud infrastructure</a:t>
            </a:r>
            <a:r>
              <a:rPr lang="en-US" sz="3200" dirty="0"/>
              <a:t>: Cloud platforms like </a:t>
            </a:r>
            <a:r>
              <a:rPr lang="en-US" sz="3200" b="1" dirty="0"/>
              <a:t>AWS GovCloud</a:t>
            </a:r>
            <a:r>
              <a:rPr lang="en-US" sz="3200" dirty="0"/>
              <a:t>, </a:t>
            </a:r>
            <a:r>
              <a:rPr lang="en-US" sz="3200" b="1" dirty="0"/>
              <a:t>Microsoft Azure Government</a:t>
            </a:r>
            <a:r>
              <a:rPr lang="en-US" sz="3200" dirty="0"/>
              <a:t>, or </a:t>
            </a:r>
            <a:r>
              <a:rPr lang="en-US" sz="3200" b="1" dirty="0"/>
              <a:t>Google Cloud</a:t>
            </a:r>
            <a:r>
              <a:rPr lang="en-US" sz="3200" dirty="0"/>
              <a:t> provide the scalability and compliance with legal data protection (e.g., GDPR, Indian PDPB).</a:t>
            </a:r>
            <a:br>
              <a:rPr lang="en-US" sz="3200" dirty="0"/>
            </a:br>
            <a:endParaRPr lang="en-US" sz="3200" dirty="0"/>
          </a:p>
          <a:p>
            <a:pPr>
              <a:buFont typeface="+mj-lt"/>
              <a:buAutoNum type="arabicPeriod"/>
            </a:pPr>
            <a:r>
              <a:rPr lang="en-US" sz="3200" b="1" dirty="0"/>
              <a:t>NLP and Machine Learning frameworks</a:t>
            </a:r>
            <a:r>
              <a:rPr lang="en-US" sz="3200" dirty="0"/>
              <a:t>: Popular frameworks include </a:t>
            </a:r>
            <a:r>
              <a:rPr lang="en-US" sz="3200" b="1" dirty="0"/>
              <a:t>TensorFlow</a:t>
            </a:r>
            <a:r>
              <a:rPr lang="en-US" sz="3200" dirty="0"/>
              <a:t> and </a:t>
            </a:r>
            <a:r>
              <a:rPr lang="en-US" sz="3200" b="1" dirty="0" err="1"/>
              <a:t>PyTorch</a:t>
            </a:r>
            <a:r>
              <a:rPr lang="en-US" sz="3200" dirty="0"/>
              <a:t> for machine learning, as well as </a:t>
            </a:r>
            <a:r>
              <a:rPr lang="en-US" sz="3200" b="1" dirty="0" err="1"/>
              <a:t>spaCy</a:t>
            </a:r>
            <a:r>
              <a:rPr lang="en-US" sz="3200" dirty="0"/>
              <a:t> and </a:t>
            </a:r>
            <a:r>
              <a:rPr lang="en-US" sz="3200" b="1" dirty="0"/>
              <a:t>Hugging Face Transformers</a:t>
            </a:r>
            <a:r>
              <a:rPr lang="en-US" sz="3200" dirty="0"/>
              <a:t> for legal text processing and document retrieval.</a:t>
            </a:r>
            <a:br>
              <a:rPr lang="en-US" sz="3200" dirty="0"/>
            </a:br>
            <a:endParaRPr lang="en-US" sz="3200" dirty="0"/>
          </a:p>
          <a:p>
            <a:pPr>
              <a:buFont typeface="+mj-lt"/>
              <a:buAutoNum type="arabicPeriod"/>
            </a:pPr>
            <a:r>
              <a:rPr lang="en-US" sz="3200" b="1" dirty="0"/>
              <a:t>Robust database management systems</a:t>
            </a:r>
            <a:r>
              <a:rPr lang="en-US" sz="3200" dirty="0"/>
              <a:t>: Systems like </a:t>
            </a:r>
            <a:r>
              <a:rPr lang="en-US" sz="3200" b="1" dirty="0"/>
              <a:t>PostgreSQL</a:t>
            </a:r>
            <a:r>
              <a:rPr lang="en-US" sz="3200" dirty="0"/>
              <a:t> or </a:t>
            </a:r>
            <a:r>
              <a:rPr lang="en-US" sz="3200" b="1" dirty="0"/>
              <a:t>MongoDB</a:t>
            </a:r>
            <a:r>
              <a:rPr lang="en-US" sz="3200" dirty="0"/>
              <a:t> are commonly used for storing and managing structured and unstructured legal data.</a:t>
            </a:r>
          </a:p>
        </p:txBody>
      </p:sp>
    </p:spTree>
    <p:extLst>
      <p:ext uri="{BB962C8B-B14F-4D97-AF65-F5344CB8AC3E}">
        <p14:creationId xmlns:p14="http://schemas.microsoft.com/office/powerpoint/2010/main" val="73277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00100"/>
            <a:ext cx="3924300" cy="823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dirty="0">
                <a:solidFill>
                  <a:srgbClr val="28232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Requirements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372995"/>
            <a:ext cx="15209963" cy="4930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1" u="sng" dirty="0">
                <a:solidFill>
                  <a:srgbClr val="282325"/>
                </a:solidFill>
                <a:latin typeface="Telegraf Bold"/>
                <a:ea typeface="Telegraf Bold"/>
                <a:cs typeface="Telegraf Bold"/>
                <a:sym typeface="Telegraf Bold"/>
              </a:rPr>
              <a:t>Communication Devices:</a:t>
            </a:r>
            <a:endParaRPr lang="en-US" sz="3099" dirty="0">
              <a:solidFill>
                <a:srgbClr val="282325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dirty="0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High-resolution displays for document review and analysis</a:t>
            </a: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dirty="0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Secure video conferencing systems for remote hearings</a:t>
            </a:r>
          </a:p>
          <a:p>
            <a:pPr algn="l">
              <a:lnSpc>
                <a:spcPts val="4339"/>
              </a:lnSpc>
            </a:pPr>
            <a:endParaRPr lang="en-US" sz="3099" dirty="0">
              <a:solidFill>
                <a:srgbClr val="282325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algn="l">
              <a:lnSpc>
                <a:spcPts val="4339"/>
              </a:lnSpc>
            </a:pPr>
            <a:r>
              <a:rPr lang="en-US" sz="3099" b="1" u="sng" dirty="0">
                <a:solidFill>
                  <a:srgbClr val="282325"/>
                </a:solidFill>
                <a:latin typeface="Telegraf Bold"/>
                <a:ea typeface="Telegraf Bold"/>
                <a:cs typeface="Telegraf Bold"/>
                <a:sym typeface="Telegraf Bold"/>
              </a:rPr>
              <a:t>Internet Bandwidth:</a:t>
            </a: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dirty="0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High-speed fiber optic connections (minimum 1 Gbps)</a:t>
            </a: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dirty="0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Redundant network infrastructure for uninterrupted service</a:t>
            </a: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dirty="0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Secure VPN capabilities for remote work</a:t>
            </a:r>
          </a:p>
          <a:p>
            <a:pPr algn="l">
              <a:lnSpc>
                <a:spcPts val="4339"/>
              </a:lnSpc>
            </a:pPr>
            <a:endParaRPr lang="en-US" sz="3099" dirty="0">
              <a:solidFill>
                <a:srgbClr val="282325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-149321" y="294332"/>
            <a:ext cx="18586642" cy="9698335"/>
          </a:xfrm>
          <a:custGeom>
            <a:avLst/>
            <a:gdLst/>
            <a:ahLst/>
            <a:cxnLst/>
            <a:rect l="l" t="t" r="r" b="b"/>
            <a:pathLst>
              <a:path w="18586642" h="9698335">
                <a:moveTo>
                  <a:pt x="0" y="0"/>
                </a:moveTo>
                <a:lnTo>
                  <a:pt x="18586642" y="0"/>
                </a:lnTo>
                <a:lnTo>
                  <a:pt x="18586642" y="9698336"/>
                </a:lnTo>
                <a:lnTo>
                  <a:pt x="0" y="96983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75"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2000"/>
          </a:blip>
          <a:srcRect/>
          <a:stretch>
            <a:fillRect/>
          </a:stretch>
        </p:blipFill>
        <p:spPr>
          <a:xfrm rot="-10800000">
            <a:off x="6333452" y="-1797179"/>
            <a:ext cx="15735219" cy="1388135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  <a:ln cap="sq">
            <a:noFill/>
            <a:prstDash val="solid"/>
          </a:ln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  <a:ln cap="sq">
            <a:noFill/>
            <a:prstDash val="solid"/>
          </a:ln>
        </p:spPr>
      </p:pic>
      <p:sp>
        <p:nvSpPr>
          <p:cNvPr id="5" name="TextBox 5"/>
          <p:cNvSpPr txBox="1"/>
          <p:nvPr/>
        </p:nvSpPr>
        <p:spPr>
          <a:xfrm>
            <a:off x="589693" y="4195796"/>
            <a:ext cx="17108613" cy="1704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2B25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759178"/>
            <a:ext cx="16230600" cy="749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282325"/>
                </a:solidFill>
                <a:latin typeface="Telegraf Bold"/>
                <a:ea typeface="Telegraf Bold"/>
                <a:cs typeface="Telegraf Bold"/>
                <a:sym typeface="Telegraf Bold"/>
              </a:rPr>
              <a:t>Judgment Drafting: </a:t>
            </a:r>
            <a:r>
              <a:rPr lang="en-US" sz="3000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AI can assist in drafting judgments, </a:t>
            </a:r>
            <a:r>
              <a:rPr lang="en-US" sz="3000" u="sng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legal opinions</a:t>
            </a:r>
            <a:r>
              <a:rPr lang="en-US" sz="3000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, and administrative documents.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Benefits: Speeds up routine paperwork and ensures consistency.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282325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282325"/>
                </a:solidFill>
                <a:latin typeface="Telegraf Bold"/>
                <a:ea typeface="Telegraf Bold"/>
                <a:cs typeface="Telegraf Bold"/>
                <a:sym typeface="Telegraf Bold"/>
              </a:rPr>
              <a:t>Case Summarization:</a:t>
            </a:r>
            <a:r>
              <a:rPr lang="en-US" sz="3000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 Concise summaries of </a:t>
            </a:r>
            <a:r>
              <a:rPr lang="en-US" sz="3000" u="sng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lengthy legal documents</a:t>
            </a:r>
            <a:r>
              <a:rPr lang="en-US" sz="3000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 and case files.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Benefits: Enhances efficiency in case management and review.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282325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282325"/>
                </a:solidFill>
                <a:latin typeface="Telegraf Bold"/>
                <a:ea typeface="Telegraf Bold"/>
                <a:cs typeface="Telegraf Bold"/>
                <a:sym typeface="Telegraf Bold"/>
              </a:rPr>
              <a:t>Legal Research:</a:t>
            </a:r>
            <a:r>
              <a:rPr lang="en-US" sz="3000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 Automates research of </a:t>
            </a:r>
            <a:r>
              <a:rPr lang="en-US" sz="3000" u="sng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previous cases, laws, and precedents</a:t>
            </a:r>
            <a:r>
              <a:rPr lang="en-US" sz="3000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 offering relevant insights.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Benefits: Increases accuracy and saves time in case preparation.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282325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282325"/>
                </a:solidFill>
                <a:latin typeface="Telegraf Bold"/>
                <a:ea typeface="Telegraf Bold"/>
                <a:cs typeface="Telegraf Bold"/>
                <a:sym typeface="Telegraf Bold"/>
              </a:rPr>
              <a:t>Case Scheduling and Management: </a:t>
            </a:r>
            <a:r>
              <a:rPr lang="en-US" sz="3000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GenAI can automate</a:t>
            </a:r>
            <a:r>
              <a:rPr lang="en-US" sz="3000" u="sng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 case scheduling, prioritize urgent matters</a:t>
            </a:r>
            <a:r>
              <a:rPr lang="en-US" sz="3000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, manage judicial resources, and notify parties.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Benefits: Streamlines coordination, reduces delays, and optimizes judicial resources.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73337" y="298025"/>
            <a:ext cx="16741327" cy="857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1" u="sng">
                <a:solidFill>
                  <a:srgbClr val="28232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Areas of GenAI Integration in the Office of the Chief Justice of India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73337" y="298025"/>
            <a:ext cx="16741327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1" u="sng">
                <a:solidFill>
                  <a:srgbClr val="28232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Areas of AI Integration in the Office of the Chief Justice of India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508431"/>
            <a:ext cx="16230600" cy="429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282325"/>
                </a:solidFill>
                <a:latin typeface="Telegraf Bold"/>
                <a:ea typeface="Telegraf Bold"/>
                <a:cs typeface="Telegraf Bold"/>
                <a:sym typeface="Telegraf Bold"/>
              </a:rPr>
              <a:t>Public Assistance and Query Handling:</a:t>
            </a:r>
            <a:r>
              <a:rPr lang="en-US" sz="3000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 Virtual assistants powered by AI can </a:t>
            </a:r>
            <a:r>
              <a:rPr lang="en-US" sz="3000" u="sng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assist the public</a:t>
            </a:r>
            <a:r>
              <a:rPr lang="en-US" sz="3000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 with </a:t>
            </a:r>
            <a:r>
              <a:rPr lang="en-US" sz="3000" u="sng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common legal queries.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Benefits: Reduces administrative burden and improves public support.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282325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282325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282325"/>
                </a:solidFill>
                <a:latin typeface="Telegraf Bold"/>
                <a:ea typeface="Telegraf Bold"/>
                <a:cs typeface="Telegraf Bold"/>
                <a:sym typeface="Telegraf Bold"/>
              </a:rPr>
              <a:t>Document Management: </a:t>
            </a:r>
            <a:r>
              <a:rPr lang="en-US" sz="3000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AI-based categorization, sorting, and archiving of legal documents and briefs. Streamlined </a:t>
            </a:r>
            <a:r>
              <a:rPr lang="en-US" sz="3000" u="sng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document workflows and faster retrieval times. 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82325"/>
                </a:solidFill>
                <a:latin typeface="Telegraf"/>
                <a:ea typeface="Telegraf"/>
                <a:cs typeface="Telegraf"/>
                <a:sym typeface="Telegraf"/>
              </a:rPr>
              <a:t>Benefits: Improves document retrieval speed and workflow efficiency.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2000"/>
          </a:blip>
          <a:srcRect/>
          <a:stretch>
            <a:fillRect/>
          </a:stretch>
        </p:blipFill>
        <p:spPr>
          <a:xfrm rot="-10800000">
            <a:off x="6705600" y="-1714500"/>
            <a:ext cx="15735219" cy="1388135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  <a:ln cap="sq">
            <a:noFill/>
            <a:prstDash val="solid"/>
          </a:ln>
        </p:spPr>
      </p:pic>
      <p:sp>
        <p:nvSpPr>
          <p:cNvPr id="4" name="TextBox 4"/>
          <p:cNvSpPr txBox="1"/>
          <p:nvPr/>
        </p:nvSpPr>
        <p:spPr>
          <a:xfrm>
            <a:off x="9139238" y="3438525"/>
            <a:ext cx="9525" cy="170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520358" y="141605"/>
            <a:ext cx="5575641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Requirements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0359" y="1386006"/>
            <a:ext cx="16875807" cy="8924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3066" b="1" u="sng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AI-Powered Case Management System: </a:t>
            </a:r>
          </a:p>
          <a:p>
            <a:pPr marL="662149" lvl="1" indent="-331075" algn="l">
              <a:lnSpc>
                <a:spcPts val="3680"/>
              </a:lnSpc>
              <a:buFont typeface="Arial"/>
              <a:buChar char="•"/>
            </a:pPr>
            <a:r>
              <a:rPr lang="en-US" sz="30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Classification: Automatically categorize cases based on legal domain and priority. </a:t>
            </a:r>
          </a:p>
          <a:p>
            <a:pPr algn="l">
              <a:lnSpc>
                <a:spcPts val="3680"/>
              </a:lnSpc>
            </a:pPr>
            <a:endParaRPr lang="en-US" sz="3066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62149" lvl="1" indent="-331075" algn="l">
              <a:lnSpc>
                <a:spcPts val="3680"/>
              </a:lnSpc>
              <a:buFont typeface="Arial"/>
              <a:buChar char="•"/>
            </a:pPr>
            <a:r>
              <a:rPr lang="en-US" sz="30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Judge Workload Balancing: AI to distribute cases evenly among available judges, taking specialization into account. </a:t>
            </a:r>
          </a:p>
          <a:p>
            <a:pPr algn="l">
              <a:lnSpc>
                <a:spcPts val="3680"/>
              </a:lnSpc>
            </a:pPr>
            <a:endParaRPr lang="en-US" sz="3066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62149" lvl="1" indent="-331075" algn="l">
              <a:lnSpc>
                <a:spcPts val="3680"/>
              </a:lnSpc>
              <a:buFont typeface="Arial"/>
              <a:buChar char="•"/>
            </a:pPr>
            <a:r>
              <a:rPr lang="en-US" sz="30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Prioritization: Prioritize cases based on urgency, public interest, and complexity. </a:t>
            </a:r>
          </a:p>
          <a:p>
            <a:pPr algn="l">
              <a:lnSpc>
                <a:spcPts val="3680"/>
              </a:lnSpc>
            </a:pPr>
            <a:endParaRPr lang="en-US" sz="3066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62149" lvl="1" indent="-331075" algn="l">
              <a:lnSpc>
                <a:spcPts val="3680"/>
              </a:lnSpc>
              <a:buFont typeface="Arial"/>
              <a:buChar char="•"/>
            </a:pPr>
            <a:r>
              <a:rPr lang="en-US" sz="30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Approval: Allow the CJI to review AI-suggested case assignments before finalizing them. </a:t>
            </a:r>
          </a:p>
          <a:p>
            <a:pPr algn="l">
              <a:lnSpc>
                <a:spcPts val="3680"/>
              </a:lnSpc>
            </a:pPr>
            <a:endParaRPr lang="en-US" sz="3066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680"/>
              </a:lnSpc>
            </a:pPr>
            <a:r>
              <a:rPr lang="en-US" sz="3066" b="1" u="sng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AI-Driven Legal Research Assistant: </a:t>
            </a:r>
          </a:p>
          <a:p>
            <a:pPr marL="662149" lvl="1" indent="-331075" algn="l">
              <a:lnSpc>
                <a:spcPts val="3680"/>
              </a:lnSpc>
              <a:buFont typeface="Arial"/>
              <a:buChar char="•"/>
            </a:pPr>
            <a:r>
              <a:rPr lang="en-US" sz="30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Contextual Search: AI to process complex legal queries and retrieve the most relevant legal precedents. </a:t>
            </a:r>
          </a:p>
          <a:p>
            <a:pPr marL="662149" lvl="1" indent="-331075" algn="l">
              <a:lnSpc>
                <a:spcPts val="3680"/>
              </a:lnSpc>
              <a:buFont typeface="Arial"/>
              <a:buChar char="•"/>
            </a:pPr>
            <a:r>
              <a:rPr lang="en-US" sz="30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Summarization: Summarize long case documents and briefs into concise points for quick review. </a:t>
            </a:r>
          </a:p>
          <a:p>
            <a:pPr marL="662149" lvl="1" indent="-331075" algn="l">
              <a:lnSpc>
                <a:spcPts val="3680"/>
              </a:lnSpc>
              <a:buFont typeface="Arial"/>
              <a:buChar char="•"/>
            </a:pPr>
            <a:r>
              <a:rPr lang="en-US" sz="306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Judgment Assistance: Suggest potential judgment outcomes based on precedent analysis. </a:t>
            </a:r>
          </a:p>
          <a:p>
            <a:pPr algn="l">
              <a:lnSpc>
                <a:spcPts val="3680"/>
              </a:lnSpc>
            </a:pPr>
            <a:endParaRPr lang="en-US" sz="3066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680"/>
              </a:lnSpc>
              <a:spcBef>
                <a:spcPct val="0"/>
              </a:spcBef>
            </a:pPr>
            <a:endParaRPr lang="en-US" sz="3066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2000"/>
          </a:blip>
          <a:srcRect/>
          <a:stretch>
            <a:fillRect/>
          </a:stretch>
        </p:blipFill>
        <p:spPr>
          <a:xfrm rot="-10800000">
            <a:off x="6333452" y="-1797179"/>
            <a:ext cx="15735219" cy="1388135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  <a:ln cap="sq">
            <a:noFill/>
            <a:prstDash val="solid"/>
          </a:ln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  <a:ln cap="sq">
            <a:noFill/>
            <a:prstDash val="solid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2000"/>
          </a:blip>
          <a:srcRect/>
          <a:stretch>
            <a:fillRect/>
          </a:stretch>
        </p:blipFill>
        <p:spPr>
          <a:xfrm rot="-10800000">
            <a:off x="6922874" y="-1644779"/>
            <a:ext cx="15735219" cy="1388135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>
            <a:off x="-2166326" y="-224053"/>
            <a:ext cx="9743013" cy="1709948"/>
          </a:xfrm>
          <a:prstGeom prst="rect">
            <a:avLst/>
          </a:prstGeom>
          <a:ln cap="sq">
            <a:noFill/>
            <a:prstDash val="solid"/>
          </a:ln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744588" y="-849621"/>
            <a:ext cx="5793977" cy="5895448"/>
          </a:xfrm>
          <a:prstGeom prst="rect">
            <a:avLst/>
          </a:prstGeom>
          <a:ln cap="sq">
            <a:noFill/>
            <a:prstDash val="solid"/>
          </a:ln>
        </p:spPr>
      </p:pic>
      <p:sp>
        <p:nvSpPr>
          <p:cNvPr id="8" name="TextBox 8"/>
          <p:cNvSpPr txBox="1"/>
          <p:nvPr/>
        </p:nvSpPr>
        <p:spPr>
          <a:xfrm>
            <a:off x="9291638" y="3590925"/>
            <a:ext cx="9525" cy="170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782114" y="139748"/>
            <a:ext cx="5313886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Requirements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6943" y="1266820"/>
            <a:ext cx="17214148" cy="889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3"/>
              </a:lnSpc>
            </a:pPr>
            <a:r>
              <a:rPr lang="en-US" sz="3628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Automated Court Scheduling System: </a:t>
            </a:r>
          </a:p>
          <a:p>
            <a:pPr marL="783291" lvl="1" indent="-391645" algn="l">
              <a:lnSpc>
                <a:spcPts val="4353"/>
              </a:lnSpc>
              <a:buFont typeface="Arial"/>
              <a:buChar char="•"/>
            </a:pPr>
            <a:r>
              <a:rPr lang="en-US" sz="36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Calendar Optimization: AI to propose optimal scheduling based on judge availability and case priority. </a:t>
            </a:r>
          </a:p>
          <a:p>
            <a:pPr marL="783291" lvl="1" indent="-391645" algn="l">
              <a:lnSpc>
                <a:spcPts val="4353"/>
              </a:lnSpc>
              <a:buFont typeface="Arial"/>
              <a:buChar char="•"/>
            </a:pPr>
            <a:r>
              <a:rPr lang="en-US" sz="36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Updates: Provide automatic updates to judges, lawyers, and litigants about hearing dates and changes. </a:t>
            </a:r>
          </a:p>
          <a:p>
            <a:pPr marL="783291" lvl="1" indent="-391645" algn="l">
              <a:lnSpc>
                <a:spcPts val="4353"/>
              </a:lnSpc>
              <a:buFont typeface="Arial"/>
              <a:buChar char="•"/>
            </a:pPr>
            <a:r>
              <a:rPr lang="en-US" sz="36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 Resolution: Automatically resolve scheduling conflicts or case adjournments. </a:t>
            </a:r>
          </a:p>
          <a:p>
            <a:pPr algn="l">
              <a:lnSpc>
                <a:spcPts val="4353"/>
              </a:lnSpc>
            </a:pPr>
            <a:endParaRPr lang="en-US" sz="36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353"/>
              </a:lnSpc>
            </a:pPr>
            <a:r>
              <a:rPr lang="en-US" sz="3628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Judicial Performance Monitoring: </a:t>
            </a:r>
          </a:p>
          <a:p>
            <a:pPr marL="783291" lvl="1" indent="-391645" algn="l">
              <a:lnSpc>
                <a:spcPts val="4353"/>
              </a:lnSpc>
              <a:buFont typeface="Arial"/>
              <a:buChar char="•"/>
            </a:pPr>
            <a:r>
              <a:rPr lang="en-US" sz="36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Metrics: Analyze the number of cases heard, delays, and judgment quality of each judge. </a:t>
            </a:r>
          </a:p>
          <a:p>
            <a:pPr marL="783291" lvl="1" indent="-391645" algn="l">
              <a:lnSpc>
                <a:spcPts val="4353"/>
              </a:lnSpc>
              <a:buFont typeface="Arial"/>
              <a:buChar char="•"/>
            </a:pPr>
            <a:r>
              <a:rPr lang="en-US" sz="36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Misconduct Alerts: Flag irregular judicial behavior, such as bias in rulings or undue delays in delivering judgments. </a:t>
            </a:r>
          </a:p>
          <a:p>
            <a:pPr marL="783291" lvl="1" indent="-391645" algn="l">
              <a:lnSpc>
                <a:spcPts val="4353"/>
              </a:lnSpc>
              <a:buFont typeface="Arial"/>
              <a:buChar char="•"/>
            </a:pPr>
            <a:r>
              <a:rPr lang="en-US" sz="36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Disciplinary Recommendations: Provide data-driven recommendations for judge transfers or disciplinary actions. </a:t>
            </a:r>
          </a:p>
          <a:p>
            <a:pPr algn="l">
              <a:lnSpc>
                <a:spcPts val="4353"/>
              </a:lnSpc>
            </a:pPr>
            <a:endParaRPr lang="en-US" sz="36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2000"/>
          </a:blip>
          <a:srcRect/>
          <a:stretch>
            <a:fillRect/>
          </a:stretch>
        </p:blipFill>
        <p:spPr>
          <a:xfrm rot="-10800000">
            <a:off x="6333452" y="-1797179"/>
            <a:ext cx="15735219" cy="1388135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  <a:ln cap="sq">
            <a:noFill/>
            <a:prstDash val="solid"/>
          </a:ln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  <a:ln cap="sq">
            <a:noFill/>
            <a:prstDash val="solid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2000"/>
          </a:blip>
          <a:srcRect/>
          <a:stretch>
            <a:fillRect/>
          </a:stretch>
        </p:blipFill>
        <p:spPr>
          <a:xfrm rot="-10800000">
            <a:off x="6850037" y="-224053"/>
            <a:ext cx="15735219" cy="1388135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>
            <a:off x="-2166326" y="-224053"/>
            <a:ext cx="9743013" cy="1709948"/>
          </a:xfrm>
          <a:prstGeom prst="rect">
            <a:avLst/>
          </a:prstGeom>
          <a:ln cap="sq">
            <a:noFill/>
            <a:prstDash val="solid"/>
          </a:ln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744588" y="-849621"/>
            <a:ext cx="5793977" cy="5895448"/>
          </a:xfrm>
          <a:prstGeom prst="rect">
            <a:avLst/>
          </a:prstGeom>
          <a:ln cap="sq">
            <a:noFill/>
            <a:prstDash val="solid"/>
          </a:ln>
        </p:spPr>
      </p:pic>
      <p:sp>
        <p:nvSpPr>
          <p:cNvPr id="8" name="TextBox 8"/>
          <p:cNvSpPr txBox="1"/>
          <p:nvPr/>
        </p:nvSpPr>
        <p:spPr>
          <a:xfrm>
            <a:off x="9291638" y="3590925"/>
            <a:ext cx="9525" cy="170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782113" y="139748"/>
            <a:ext cx="6946973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Requirements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2114" y="1508548"/>
            <a:ext cx="16722005" cy="890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5"/>
              </a:lnSpc>
              <a:spcBef>
                <a:spcPct val="0"/>
              </a:spcBef>
            </a:pPr>
            <a:r>
              <a:rPr lang="en-US" sz="3629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Scalability:</a:t>
            </a:r>
            <a:r>
              <a:rPr lang="en-US" sz="3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l">
              <a:lnSpc>
                <a:spcPts val="4355"/>
              </a:lnSpc>
              <a:spcBef>
                <a:spcPct val="0"/>
              </a:spcBef>
            </a:pPr>
            <a:endParaRPr lang="en-US" sz="3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83717" lvl="1" indent="-391858" algn="l">
              <a:lnSpc>
                <a:spcPts val="4355"/>
              </a:lnSpc>
              <a:buFont typeface="Arial"/>
              <a:buChar char="•"/>
            </a:pPr>
            <a:r>
              <a:rPr lang="en-US" sz="3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must handle a large volume of data from cases, judgments, and court schedules from the Supreme Court and High Courts. </a:t>
            </a:r>
          </a:p>
          <a:p>
            <a:pPr algn="l">
              <a:lnSpc>
                <a:spcPts val="4355"/>
              </a:lnSpc>
            </a:pPr>
            <a:endParaRPr lang="en-US" sz="3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83717" lvl="1" indent="-391858" algn="l">
              <a:lnSpc>
                <a:spcPts val="4355"/>
              </a:lnSpc>
              <a:buFont typeface="Arial"/>
              <a:buChar char="•"/>
            </a:pPr>
            <a:r>
              <a:rPr lang="en-US" sz="3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 models should scale to handle increasing caseload and judicial data across India. </a:t>
            </a:r>
          </a:p>
          <a:p>
            <a:pPr algn="l">
              <a:lnSpc>
                <a:spcPts val="4355"/>
              </a:lnSpc>
            </a:pPr>
            <a:endParaRPr lang="en-US" sz="3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355"/>
              </a:lnSpc>
              <a:spcBef>
                <a:spcPct val="0"/>
              </a:spcBef>
            </a:pPr>
            <a:r>
              <a:rPr lang="en-US" sz="3629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Security: </a:t>
            </a:r>
          </a:p>
          <a:p>
            <a:pPr algn="l">
              <a:lnSpc>
                <a:spcPts val="4355"/>
              </a:lnSpc>
              <a:spcBef>
                <a:spcPct val="0"/>
              </a:spcBef>
            </a:pPr>
            <a:endParaRPr lang="en-US" sz="3629" b="1" u="sng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783717" lvl="1" indent="-391858" algn="l">
              <a:lnSpc>
                <a:spcPts val="4355"/>
              </a:lnSpc>
              <a:buFont typeface="Arial"/>
              <a:buChar char="•"/>
            </a:pPr>
            <a:r>
              <a:rPr lang="en-US" sz="3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strict data security protocols for sensitive case information, personal data of judges, and judicial decisions. </a:t>
            </a:r>
          </a:p>
          <a:p>
            <a:pPr algn="l">
              <a:lnSpc>
                <a:spcPts val="4355"/>
              </a:lnSpc>
            </a:pPr>
            <a:endParaRPr lang="en-US" sz="3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83717" lvl="1" indent="-391858" algn="l">
              <a:lnSpc>
                <a:spcPts val="4355"/>
              </a:lnSpc>
              <a:buFont typeface="Arial"/>
              <a:buChar char="•"/>
            </a:pPr>
            <a:r>
              <a:rPr lang="en-US" sz="3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encrypted communication channels for transmitting case data and judgments.</a:t>
            </a:r>
          </a:p>
          <a:p>
            <a:pPr algn="l">
              <a:lnSpc>
                <a:spcPts val="4355"/>
              </a:lnSpc>
            </a:pPr>
            <a:endParaRPr lang="en-US" sz="3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2000"/>
          </a:blip>
          <a:srcRect/>
          <a:stretch>
            <a:fillRect/>
          </a:stretch>
        </p:blipFill>
        <p:spPr>
          <a:xfrm rot="-10800000">
            <a:off x="6333452" y="-1797179"/>
            <a:ext cx="15735219" cy="1388135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  <a:ln cap="sq">
            <a:noFill/>
            <a:prstDash val="solid"/>
          </a:ln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  <a:ln cap="sq">
            <a:noFill/>
            <a:prstDash val="solid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2000"/>
          </a:blip>
          <a:srcRect/>
          <a:stretch>
            <a:fillRect/>
          </a:stretch>
        </p:blipFill>
        <p:spPr>
          <a:xfrm rot="-10800000">
            <a:off x="6850037" y="-224053"/>
            <a:ext cx="15735219" cy="1388135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>
            <a:off x="-2166326" y="-224053"/>
            <a:ext cx="9743013" cy="1709948"/>
          </a:xfrm>
          <a:prstGeom prst="rect">
            <a:avLst/>
          </a:prstGeom>
          <a:ln cap="sq">
            <a:noFill/>
            <a:prstDash val="solid"/>
          </a:ln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744588" y="-849621"/>
            <a:ext cx="5793977" cy="5895448"/>
          </a:xfrm>
          <a:prstGeom prst="rect">
            <a:avLst/>
          </a:prstGeom>
          <a:ln cap="sq">
            <a:noFill/>
            <a:prstDash val="solid"/>
          </a:ln>
        </p:spPr>
      </p:pic>
      <p:sp>
        <p:nvSpPr>
          <p:cNvPr id="8" name="TextBox 8"/>
          <p:cNvSpPr txBox="1"/>
          <p:nvPr/>
        </p:nvSpPr>
        <p:spPr>
          <a:xfrm>
            <a:off x="9291638" y="3590925"/>
            <a:ext cx="9525" cy="170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782114" y="139748"/>
            <a:ext cx="5551338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Requirements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2114" y="1556173"/>
            <a:ext cx="17259300" cy="835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5"/>
              </a:lnSpc>
            </a:pPr>
            <a:r>
              <a:rPr lang="en-US" sz="3629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Accuracy:</a:t>
            </a:r>
          </a:p>
          <a:p>
            <a:pPr algn="l">
              <a:lnSpc>
                <a:spcPts val="4355"/>
              </a:lnSpc>
            </a:pPr>
            <a:endParaRPr lang="en-US" sz="3629" b="1" u="sng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783717" lvl="1" indent="-391858" algn="l">
              <a:lnSpc>
                <a:spcPts val="4355"/>
              </a:lnSpc>
              <a:buFont typeface="Arial"/>
              <a:buChar char="•"/>
            </a:pPr>
            <a:r>
              <a:rPr lang="en-US" sz="3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high accuracy in AI-powered legal research and judgment assistance. </a:t>
            </a:r>
          </a:p>
          <a:p>
            <a:pPr algn="l">
              <a:lnSpc>
                <a:spcPts val="4355"/>
              </a:lnSpc>
            </a:pPr>
            <a:endParaRPr lang="en-US" sz="3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83717" lvl="1" indent="-391858" algn="l">
              <a:lnSpc>
                <a:spcPts val="4355"/>
              </a:lnSpc>
              <a:buFont typeface="Arial"/>
              <a:buChar char="•"/>
            </a:pPr>
            <a:r>
              <a:rPr lang="en-US" sz="3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 system must be continuously updated with the latest legal databases, laws, and precedents</a:t>
            </a:r>
          </a:p>
          <a:p>
            <a:pPr algn="l">
              <a:lnSpc>
                <a:spcPts val="4355"/>
              </a:lnSpc>
            </a:pPr>
            <a:endParaRPr lang="en-US" sz="3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355"/>
              </a:lnSpc>
            </a:pPr>
            <a:r>
              <a:rPr lang="en-US" sz="3629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Transparency and Bias Mitigation: </a:t>
            </a:r>
          </a:p>
          <a:p>
            <a:pPr algn="l">
              <a:lnSpc>
                <a:spcPts val="4355"/>
              </a:lnSpc>
            </a:pPr>
            <a:endParaRPr lang="en-US" sz="3629" b="1" u="sng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783717" lvl="1" indent="-391858" algn="l">
              <a:lnSpc>
                <a:spcPts val="4355"/>
              </a:lnSpc>
              <a:buFont typeface="Arial"/>
              <a:buChar char="•"/>
            </a:pPr>
            <a:r>
              <a:rPr lang="en-US" sz="3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that AI models used in judicial performance monitoring and case allocation are transparent, explainable, and free from bias. </a:t>
            </a:r>
          </a:p>
          <a:p>
            <a:pPr algn="l">
              <a:lnSpc>
                <a:spcPts val="4355"/>
              </a:lnSpc>
            </a:pPr>
            <a:endParaRPr lang="en-US" sz="3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83717" lvl="1" indent="-391858" algn="l">
              <a:lnSpc>
                <a:spcPts val="4355"/>
              </a:lnSpc>
              <a:buFont typeface="Arial"/>
              <a:buChar char="•"/>
            </a:pPr>
            <a:r>
              <a:rPr lang="en-US" sz="3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 detailed logs of AI decisions and the reasoning behind them for accountability. </a:t>
            </a:r>
          </a:p>
          <a:p>
            <a:pPr algn="l">
              <a:lnSpc>
                <a:spcPts val="4355"/>
              </a:lnSpc>
            </a:pPr>
            <a:endParaRPr lang="en-US" sz="3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2000"/>
          </a:blip>
          <a:srcRect/>
          <a:stretch>
            <a:fillRect/>
          </a:stretch>
        </p:blipFill>
        <p:spPr>
          <a:xfrm rot="-10800000">
            <a:off x="6333452" y="-1797179"/>
            <a:ext cx="15735219" cy="1388135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  <a:ln cap="sq">
            <a:noFill/>
            <a:prstDash val="solid"/>
          </a:ln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  <a:ln cap="sq">
            <a:noFill/>
            <a:prstDash val="solid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2000"/>
          </a:blip>
          <a:srcRect/>
          <a:stretch>
            <a:fillRect/>
          </a:stretch>
        </p:blipFill>
        <p:spPr>
          <a:xfrm rot="-10800000">
            <a:off x="6850037" y="-224053"/>
            <a:ext cx="15735219" cy="1388135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>
            <a:off x="-2166326" y="-224053"/>
            <a:ext cx="9743013" cy="1709948"/>
          </a:xfrm>
          <a:prstGeom prst="rect">
            <a:avLst/>
          </a:prstGeom>
          <a:ln cap="sq">
            <a:noFill/>
            <a:prstDash val="solid"/>
          </a:ln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744588" y="-849621"/>
            <a:ext cx="5793977" cy="5895448"/>
          </a:xfrm>
          <a:prstGeom prst="rect">
            <a:avLst/>
          </a:prstGeom>
          <a:ln cap="sq">
            <a:noFill/>
            <a:prstDash val="solid"/>
          </a:ln>
        </p:spPr>
      </p:pic>
      <p:sp>
        <p:nvSpPr>
          <p:cNvPr id="8" name="TextBox 8"/>
          <p:cNvSpPr txBox="1"/>
          <p:nvPr/>
        </p:nvSpPr>
        <p:spPr>
          <a:xfrm>
            <a:off x="9291638" y="3590925"/>
            <a:ext cx="9525" cy="170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782114" y="139748"/>
            <a:ext cx="5771086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Requirements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2114" y="2146723"/>
            <a:ext cx="17259300" cy="3933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5"/>
              </a:lnSpc>
            </a:pPr>
            <a:r>
              <a:rPr lang="en-US" sz="3629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 Experience:</a:t>
            </a:r>
          </a:p>
          <a:p>
            <a:pPr algn="l">
              <a:lnSpc>
                <a:spcPts val="4355"/>
              </a:lnSpc>
            </a:pPr>
            <a:endParaRPr lang="en-US" sz="3629" b="1" u="sng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783717" lvl="1" indent="-391858" algn="l">
              <a:lnSpc>
                <a:spcPts val="4355"/>
              </a:lnSpc>
              <a:buFont typeface="Arial"/>
              <a:buChar char="•"/>
            </a:pPr>
            <a:r>
              <a:rPr lang="en-US" sz="3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should be user-friendly, allowing judges, clerks, and other </a:t>
            </a:r>
            <a:r>
              <a:rPr lang="en-US" sz="3629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j</a:t>
            </a:r>
            <a:r>
              <a:rPr lang="en-US" sz="3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udiciary staff to interact seamlessly. </a:t>
            </a:r>
          </a:p>
          <a:p>
            <a:pPr algn="l">
              <a:lnSpc>
                <a:spcPts val="4355"/>
              </a:lnSpc>
            </a:pPr>
            <a:endParaRPr lang="en-US" sz="36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83717" lvl="1" indent="-391858" algn="l">
              <a:lnSpc>
                <a:spcPts val="4355"/>
              </a:lnSpc>
              <a:buFont typeface="Arial"/>
              <a:buChar char="•"/>
            </a:pPr>
            <a:r>
              <a:rPr lang="en-US" sz="36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intuitive interfaces for reviewing AI suggestions and making manual overrides when necessary.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1" y="729185"/>
            <a:ext cx="4305300" cy="823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dirty="0">
                <a:solidFill>
                  <a:srgbClr val="28232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Requirements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1" y="1866900"/>
            <a:ext cx="15209963" cy="7386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200" b="1" u="sng" dirty="0"/>
              <a:t>Hardware Required:</a:t>
            </a:r>
            <a:br>
              <a:rPr lang="en-US" sz="3200" b="1" u="sng" dirty="0"/>
            </a:br>
            <a:endParaRPr lang="en-US" sz="3200" b="1" u="sng" dirty="0"/>
          </a:p>
          <a:p>
            <a:pPr>
              <a:buFont typeface="+mj-lt"/>
              <a:buAutoNum type="arabicPeriod"/>
            </a:pPr>
            <a:r>
              <a:rPr lang="en-US" sz="3200" b="1" dirty="0"/>
              <a:t>High-performance computing clusters</a:t>
            </a:r>
            <a:r>
              <a:rPr lang="en-US" sz="3200" dirty="0"/>
              <a:t>: Clusters like </a:t>
            </a:r>
            <a:r>
              <a:rPr lang="en-US" sz="3200" b="1" dirty="0"/>
              <a:t>NVIDIA DGX Stations</a:t>
            </a:r>
            <a:r>
              <a:rPr lang="en-US" sz="3200" dirty="0"/>
              <a:t> or </a:t>
            </a:r>
            <a:r>
              <a:rPr lang="en-US" sz="3200" b="1" dirty="0"/>
              <a:t>IBM Power Systems</a:t>
            </a:r>
            <a:r>
              <a:rPr lang="en-US" sz="3200" dirty="0"/>
              <a:t> are used for training complex AI models quickly and efficiently.</a:t>
            </a:r>
            <a:br>
              <a:rPr lang="en-US" sz="3200" dirty="0"/>
            </a:br>
            <a:endParaRPr lang="en-US" sz="3200" dirty="0"/>
          </a:p>
          <a:p>
            <a:pPr>
              <a:buFont typeface="+mj-lt"/>
              <a:buAutoNum type="arabicPeriod"/>
            </a:pPr>
            <a:r>
              <a:rPr lang="en-US" sz="3200" b="1" dirty="0"/>
              <a:t>GPUs for AI computations</a:t>
            </a:r>
            <a:r>
              <a:rPr lang="en-US" sz="3200" dirty="0"/>
              <a:t>: </a:t>
            </a:r>
            <a:r>
              <a:rPr lang="en-US" sz="3200" b="1" dirty="0"/>
              <a:t>NVIDIA A100 Tensor Core GPUs</a:t>
            </a:r>
            <a:r>
              <a:rPr lang="en-US" sz="3200" dirty="0"/>
              <a:t> or </a:t>
            </a:r>
            <a:r>
              <a:rPr lang="en-US" sz="3200" b="1" dirty="0"/>
              <a:t>Google’s TPUs (Tensor Processing Units)</a:t>
            </a:r>
            <a:r>
              <a:rPr lang="en-US" sz="3200" dirty="0"/>
              <a:t> can significantly reduce the time required for AI model processing, making it practical for real-time case classification and legal research.</a:t>
            </a:r>
            <a:br>
              <a:rPr lang="en-US" sz="3200" dirty="0"/>
            </a:br>
            <a:endParaRPr lang="en-US" sz="3200" dirty="0"/>
          </a:p>
          <a:p>
            <a:pPr>
              <a:buFont typeface="+mj-lt"/>
              <a:buAutoNum type="arabicPeriod"/>
            </a:pPr>
            <a:r>
              <a:rPr lang="en-US" sz="3200" b="1" dirty="0"/>
              <a:t>Secure servers</a:t>
            </a:r>
            <a:r>
              <a:rPr lang="en-US" sz="3200" dirty="0"/>
              <a:t>: </a:t>
            </a:r>
            <a:r>
              <a:rPr lang="en-US" sz="3200" b="1" dirty="0"/>
              <a:t>HPE ProLiant DL380</a:t>
            </a:r>
            <a:r>
              <a:rPr lang="en-US" sz="3200" dirty="0"/>
              <a:t> or </a:t>
            </a:r>
            <a:r>
              <a:rPr lang="en-US" sz="3200" b="1" dirty="0"/>
              <a:t>Dell EMC PowerEdge R940</a:t>
            </a:r>
            <a:r>
              <a:rPr lang="en-US" sz="3200" dirty="0"/>
              <a:t> servers can provide the security and storage capacity needed for handling sensitive judicial data.</a:t>
            </a:r>
            <a:br>
              <a:rPr lang="en-US" sz="3200" dirty="0"/>
            </a:br>
            <a:endParaRPr lang="en-US" sz="3200" dirty="0"/>
          </a:p>
          <a:p>
            <a:pPr>
              <a:buFont typeface="+mj-lt"/>
              <a:buAutoNum type="arabicPeriod"/>
            </a:pPr>
            <a:r>
              <a:rPr lang="en-US" sz="3200" b="1" dirty="0"/>
              <a:t>Advanced workstations</a:t>
            </a:r>
            <a:r>
              <a:rPr lang="en-US" sz="3200" dirty="0"/>
              <a:t>: Workstations like the </a:t>
            </a:r>
            <a:r>
              <a:rPr lang="en-US" sz="3200" b="1" dirty="0"/>
              <a:t>Lenovo ThinkStation P620</a:t>
            </a:r>
            <a:r>
              <a:rPr lang="en-US" sz="3200" dirty="0"/>
              <a:t> or </a:t>
            </a:r>
            <a:r>
              <a:rPr lang="en-US" sz="3200" b="1" dirty="0"/>
              <a:t>HP Z8 G4</a:t>
            </a:r>
            <a:r>
              <a:rPr lang="en-US" sz="3200" dirty="0"/>
              <a:t> offer the necessary processing power for judges and legal personnel to interact with AI applications seamlessly.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980</Words>
  <Application>Microsoft Office PowerPoint</Application>
  <PresentationFormat>Custom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Canva Sans Bold</vt:lpstr>
      <vt:lpstr>Alice</vt:lpstr>
      <vt:lpstr>Arial</vt:lpstr>
      <vt:lpstr>Times New Roman Bold</vt:lpstr>
      <vt:lpstr>Telegraf</vt:lpstr>
      <vt:lpstr>Calibri</vt:lpstr>
      <vt:lpstr>Times New Roman</vt:lpstr>
      <vt:lpstr>Telegraf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 7 - MPR GRP 20</dc:title>
  <dc:creator>Maviya Qureshi</dc:creator>
  <cp:lastModifiedBy>Maviya Qureshi</cp:lastModifiedBy>
  <cp:revision>2</cp:revision>
  <dcterms:created xsi:type="dcterms:W3CDTF">2006-08-16T00:00:00Z</dcterms:created>
  <dcterms:modified xsi:type="dcterms:W3CDTF">2024-10-20T09:30:11Z</dcterms:modified>
  <dc:identifier>DAGRL85R6gI</dc:identifier>
</cp:coreProperties>
</file>