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</p:sldIdLst>
  <p:sldSz cx="9144000" cy="5143500" type="screen16x9"/>
  <p:notesSz cx="6858000" cy="9144000"/>
  <p:embeddedFontLst>
    <p:embeddedFont>
      <p:font typeface="Nunito" panose="020B0604020202020204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155DF0-5C57-4A4F-B32F-692D581E9BD2}">
  <a:tblStyle styleId="{61155DF0-5C57-4A4F-B32F-692D581E9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21-46F4-A41B-7E07EC3A2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21-46F4-A41B-7E07EC3A20BB}"/>
              </c:ext>
            </c:extLst>
          </c:dPt>
          <c:dLbls>
            <c:dLbl>
              <c:idx val="0"/>
              <c:layout>
                <c:manualLayout>
                  <c:x val="7.7599602114075725E-2"/>
                  <c:y val="0.1038949486082153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21-46F4-A41B-7E07EC3A20BB}"/>
                </c:ext>
              </c:extLst>
            </c:dLbl>
            <c:dLbl>
              <c:idx val="1"/>
              <c:layout>
                <c:manualLayout>
                  <c:x val="6.5699622782650166E-2"/>
                  <c:y val="-0.1091080141921796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21-46F4-A41B-7E07EC3A20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501078</c:v>
                </c:pt>
                <c:pt idx="1">
                  <c:v>18537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1-46F4-A41B-7E07EC3A20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15e5c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15e5c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15e5c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15e5c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14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15e5c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15e5c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2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15e5c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15e5c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76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15e5c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15e5c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15e5c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15e5c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57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ffc338f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ffc338f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717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/>
              <a:t>Прогнозирование оттока зарплатного клиента ФЛ</a:t>
            </a:r>
            <a:endParaRPr sz="40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76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Команда «Ъуъ»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71475"/>
            <a:ext cx="901175" cy="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926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Задача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91950"/>
            <a:ext cx="8520600" cy="30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Клиент получает зарплату на карту банка A. Пока клиент получает зарплату в банке, он считается зарплатным клиентом банка A. В какой-то момент Х он перестает получать зарплату на карту банка A (событие оттока).</a:t>
            </a:r>
            <a:endParaRPr lang="en-US"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Необходимо до возникновения события оттока спрогнозировать его, используя данные поведения клиента: транзакции, продукты, мобильное приложение, терминалы, прочее.</a:t>
            </a: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64331"/>
            <a:ext cx="901175" cy="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926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Основные проблемы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91950"/>
            <a:ext cx="8520600" cy="30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unito"/>
              <a:buChar char="-"/>
            </a:pPr>
            <a:r>
              <a:rPr lang="ru-RU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Более 1000 признаков в датасете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unito"/>
              <a:buChar char="-"/>
            </a:pPr>
            <a:r>
              <a:rPr lang="ru-RU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Дисбаланс классов целевого признака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64331"/>
            <a:ext cx="901175" cy="24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6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926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Отбор признаков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91950"/>
            <a:ext cx="8520600" cy="30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Было отобрано топ 200 признаков с наиболее сильной корреляцией с целевым признаком.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64331"/>
            <a:ext cx="901175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04530B-6281-4959-89EB-EA6E50197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227" y="2171806"/>
            <a:ext cx="2171545" cy="18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926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Дисбаланс классов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-178594" y="850106"/>
            <a:ext cx="9010894" cy="3656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64331"/>
            <a:ext cx="901175" cy="245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9AC1CDAD-842B-4ACF-BA12-74ADB0ABE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380318"/>
              </p:ext>
            </p:extLst>
          </p:nvPr>
        </p:nvGraphicFramePr>
        <p:xfrm>
          <a:off x="2208508" y="1294035"/>
          <a:ext cx="4726983" cy="341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539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926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Модель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91950"/>
            <a:ext cx="4260300" cy="30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   0.06834 * averaged model: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0.16447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0.44762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0.25957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0.12834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+ 0.08958 * averaged model: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0.20433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0.46320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0.33247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+ 0.22464 * averaged model: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0.13684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0.44320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0.41996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64331"/>
            <a:ext cx="901175" cy="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CE3C343E-0AAB-4EBA-B887-4EB12FED35FC}"/>
              </a:ext>
            </a:extLst>
          </p:cNvPr>
          <p:cNvSpPr txBox="1">
            <a:spLocks/>
          </p:cNvSpPr>
          <p:nvPr/>
        </p:nvSpPr>
        <p:spPr>
          <a:xfrm>
            <a:off x="4572000" y="1510956"/>
            <a:ext cx="4260300" cy="3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+ 0.47997 * averaged model: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0.10715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0.40089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0.49196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+ 0.13747 * averaged model: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0.16049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0.48538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LightGBM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0.22517 * (5 averaged models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	0.12895 * (5 averaged models tuned </a:t>
            </a:r>
            <a:r>
              <a:rPr lang="en-US" sz="1100" dirty="0" err="1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CatBoost</a:t>
            </a:r>
            <a:r>
              <a:rPr lang="en-US" sz="11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endParaRPr lang="ru-RU" sz="11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8519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926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Результаты</a:t>
            </a:r>
            <a:endParaRPr b="1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64331"/>
            <a:ext cx="901175" cy="245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533C35E5-E0C0-47D3-9784-9AC6590D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49568"/>
              </p:ext>
            </p:extLst>
          </p:nvPr>
        </p:nvGraphicFramePr>
        <p:xfrm>
          <a:off x="1524000" y="1830070"/>
          <a:ext cx="6096000" cy="741680"/>
        </p:xfrm>
        <a:graphic>
          <a:graphicData uri="http://schemas.openxmlformats.org/drawingml/2006/table">
            <a:tbl>
              <a:tblPr firstRow="1" bandRow="1">
                <a:tableStyleId>{61155DF0-5C57-4A4F-B32F-692D581E9BD2}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598197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09580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499576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3341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PRECISION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RECALL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ROC_AUC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0.01773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0.98352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0.03483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8B8B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0.76783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83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9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919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Над проектом работали</a:t>
            </a:r>
            <a:endParaRPr b="1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475"/>
            <a:ext cx="11059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00" y="223375"/>
            <a:ext cx="919800" cy="3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820322" y="3459206"/>
            <a:ext cx="162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Трудов Ярослав</a:t>
            </a:r>
            <a:endParaRPr sz="13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868922" y="3691706"/>
            <a:ext cx="152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Разработчик</a:t>
            </a:r>
            <a:endParaRPr sz="10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879684" y="3951393"/>
            <a:ext cx="1504275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@YaroslavTrudov</a:t>
            </a:r>
            <a:endParaRPr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691034" y="3459206"/>
            <a:ext cx="1737976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Шевченко Максим</a:t>
            </a:r>
            <a:endParaRPr sz="13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797272" y="3691706"/>
            <a:ext cx="152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Разработчик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2735881" y="3951393"/>
            <a:ext cx="164828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B8B8B8"/>
                </a:solidFill>
                <a:latin typeface="Nunito"/>
                <a:ea typeface="Nunito"/>
                <a:cs typeface="Nunito"/>
                <a:sym typeface="Nunito"/>
              </a:rPr>
              <a:t>@Shev4enko_Max</a:t>
            </a:r>
            <a:endParaRPr sz="1300" dirty="0">
              <a:solidFill>
                <a:srgbClr val="B8B8B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825" y="271475"/>
            <a:ext cx="901175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1B55490-3155-4274-AFD2-35FEADB37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444" y1="50417" x2="42444" y2="50417"/>
                        <a14:foregroundMark x1="60111" y1="47667" x2="60111" y2="47667"/>
                        <a14:foregroundMark x1="56778" y1="52083" x2="56778" y2="52083"/>
                        <a14:foregroundMark x1="57111" y1="51917" x2="57111" y2="51917"/>
                        <a14:foregroundMark x1="56889" y1="52000" x2="56889" y2="52000"/>
                        <a14:backgroundMark x1="68556" y1="39667" x2="68556" y2="39667"/>
                        <a14:backgroundMark x1="47222" y1="35583" x2="47222" y2="35583"/>
                        <a14:backgroundMark x1="50667" y1="36500" x2="50667" y2="36500"/>
                        <a14:backgroundMark x1="58778" y1="35917" x2="58778" y2="35917"/>
                        <a14:backgroundMark x1="61778" y1="34917" x2="61778" y2="34917"/>
                        <a14:backgroundMark x1="76111" y1="35083" x2="76111" y2="35083"/>
                        <a14:backgroundMark x1="74444" y1="35333" x2="74444" y2="35333"/>
                        <a14:backgroundMark x1="76556" y1="35417" x2="76556" y2="35417"/>
                        <a14:backgroundMark x1="75556" y1="37333" x2="75556" y2="37333"/>
                        <a14:backgroundMark x1="72667" y1="47333" x2="72667" y2="47333"/>
                        <a14:backgroundMark x1="51333" y1="45000" x2="51333" y2="45000"/>
                        <a14:backgroundMark x1="68111" y1="41500" x2="68111" y2="41500"/>
                        <a14:backgroundMark x1="66556" y1="41417" x2="66556" y2="41417"/>
                      </a14:backgroundRemoval>
                    </a14:imgEffect>
                    <a14:imgEffect>
                      <a14:artisticPaintStrok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22" y="888096"/>
            <a:ext cx="2478750" cy="3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334</Words>
  <Application>Microsoft Office PowerPoint</Application>
  <PresentationFormat>Экран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Nunito</vt:lpstr>
      <vt:lpstr>Arial</vt:lpstr>
      <vt:lpstr>Simple Dark</vt:lpstr>
      <vt:lpstr>Прогнозирование оттока зарплатного клиента ФЛ</vt:lpstr>
      <vt:lpstr>Задача</vt:lpstr>
      <vt:lpstr>Основные проблемы</vt:lpstr>
      <vt:lpstr>Отбор признаков</vt:lpstr>
      <vt:lpstr>Дисбаланс классов</vt:lpstr>
      <vt:lpstr>Модель</vt:lpstr>
      <vt:lpstr>Результаты</vt:lpstr>
      <vt:lpstr>Над проектом работали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оттока зарплатного клиента ФЛ</dc:title>
  <cp:lastModifiedBy>Ярослав Трудов</cp:lastModifiedBy>
  <cp:revision>6</cp:revision>
  <dcterms:modified xsi:type="dcterms:W3CDTF">2024-03-14T20:39:40Z</dcterms:modified>
</cp:coreProperties>
</file>