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6A36-A944-0BB6-F047-9D3A8D4B7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64378-D543-ED94-9474-335EB41E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DFEC-067A-E731-41F5-3D629D79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7624-E5D7-E457-F115-8A78874E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7A46-33D3-4109-0341-F49BF21B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7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2C80-109A-8C8A-C97A-688E93C7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0E07F-C00D-DE72-3929-8DC62A72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C242-F364-083E-CF0D-B89114BA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35FF-07C5-736B-E87A-322D92F9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8E52A-3940-C6B9-BBCD-EF8CABED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A6466-96A9-A482-994D-84977CC16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CF6E6-8655-38A6-51AD-E3ED7F30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80182-72FD-DF0E-6693-99AC1354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7CDF-EC10-066E-A3AE-BD37A8F6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266D-5AAE-323B-1F8A-F15231E6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1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91AB-A7C1-D238-D77D-A9F8F384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21B6-B113-568F-D948-B1AA7B78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2FB0-CC74-412E-FCBB-9794C4E8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B52C-769F-3A5F-C7ED-42339B39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5FA8-7B35-688B-BF49-28F932CA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3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5C4B-8B28-2ADC-20B2-E82D1767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D7C2-A485-6C54-8CE4-9331A014F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44FC-8003-5EB8-6330-27697752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979C-6951-E3A2-12AD-7754C2D3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0B2A-372E-210C-E97E-FC815EB6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948B-6248-663D-FB0D-06B63492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9A10-5F8D-ED3B-34D9-D78D8B4C1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E8EE-54E7-1F93-74CF-043B70670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7A54-4979-F8CA-7FE0-CCE97860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88A9-FE71-EC9B-1932-E99715D5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ADDE6-E353-488E-8BC4-D710B573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7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749B-7072-E2A9-30CE-CFFE9D33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5DF6-64F5-4D3D-F9F0-130D98DA7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49330-7B37-F5F6-1814-0ED7BEFFC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464BE-451A-3CD2-01E9-3B1A23184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A4A16-4BFE-C0CC-DEEB-1D12C7533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E123C-71B4-88B0-4894-3376ACF8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A9879-2F91-10C5-D758-CD0F0FB5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74634-E8EB-0899-61D8-956EFA9A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2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3EF2-BA7E-DF16-2945-9C96F52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59A30-D37D-89D4-8550-83D5A876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41915-3500-0096-19C4-9D606A8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F2CEC-F18D-BD1A-A0A2-67791F6C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3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C1E4D-9C79-F537-4103-13D03FAE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A674E-2617-E33B-5B56-EE5E9D17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8AFAD-FA53-4296-5123-B144740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3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AA0-CD08-0DC6-D8A1-65E4A0BB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BC5D-8983-6411-A6B7-75432261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39DD-F44B-D0B5-055F-613505C96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0661E-60E0-443E-F86C-BFEA3538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5C275-AAAA-DA1D-F17E-A345E9B3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9B193-F6F6-EEBD-F79E-C4051415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7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162A-644A-B6BE-B412-E0097EDF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DEB7-B274-082F-B156-2676712C5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E789F-E9F2-8A7C-008F-24A07771B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BB3AB-9BDC-5C39-9C7A-A5BC7B33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A0658-C535-C5D2-2373-B07B2398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696FA-A12D-8B96-6778-61AAC914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8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0DC01-591B-FECB-30AE-90997D3D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DA0F8-4531-0C0E-7BF0-9B65CEE20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3BD9-FC9E-EF90-058A-24042B1D9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E6A5-8C26-7FA0-918E-7FB40F2A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791B-7317-06EE-8A33-7C7A1CB66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7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357" y="1556130"/>
            <a:ext cx="801004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 Black"/>
                <a:cs typeface="Arial Black"/>
              </a:rPr>
              <a:t>Amazon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sz="4800" b="0" spc="-5" dirty="0">
                <a:latin typeface="Arial Black"/>
                <a:cs typeface="Arial Black"/>
              </a:rPr>
              <a:t>Sales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lang="en-IN" sz="4800" b="0" spc="20" dirty="0">
                <a:latin typeface="Arial Black"/>
                <a:cs typeface="Arial Black"/>
              </a:rPr>
              <a:t>Analysis</a:t>
            </a:r>
            <a:endParaRPr sz="48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8028" y="3429000"/>
            <a:ext cx="2112264" cy="2124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43269" y="6057087"/>
            <a:ext cx="43247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22C47"/>
                </a:solidFill>
                <a:latin typeface="Arial Black"/>
                <a:cs typeface="Arial Black"/>
              </a:rPr>
              <a:t>By:</a:t>
            </a:r>
            <a:r>
              <a:rPr sz="2800" spc="-25" dirty="0">
                <a:solidFill>
                  <a:srgbClr val="122C47"/>
                </a:solidFill>
                <a:latin typeface="Arial Black"/>
                <a:cs typeface="Arial Black"/>
              </a:rPr>
              <a:t> </a:t>
            </a:r>
            <a:r>
              <a:rPr lang="en-IN" sz="2800" spc="-25" dirty="0">
                <a:solidFill>
                  <a:srgbClr val="122C47"/>
                </a:solidFill>
                <a:latin typeface="Arial Black"/>
                <a:cs typeface="Arial Black"/>
              </a:rPr>
              <a:t>Shivam Mundhra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5091" y="335279"/>
            <a:ext cx="4349750" cy="1452880"/>
          </a:xfrm>
          <a:custGeom>
            <a:avLst/>
            <a:gdLst/>
            <a:ahLst/>
            <a:cxnLst/>
            <a:rect l="l" t="t" r="r" b="b"/>
            <a:pathLst>
              <a:path w="4349750" h="1452880">
                <a:moveTo>
                  <a:pt x="0" y="1452372"/>
                </a:moveTo>
                <a:lnTo>
                  <a:pt x="4349496" y="1452372"/>
                </a:lnTo>
                <a:lnTo>
                  <a:pt x="4349496" y="0"/>
                </a:lnTo>
                <a:lnTo>
                  <a:pt x="0" y="0"/>
                </a:lnTo>
                <a:lnTo>
                  <a:pt x="0" y="1452372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4258" y="767334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KPIS</a:t>
            </a:r>
          </a:p>
        </p:txBody>
      </p:sp>
      <p:sp>
        <p:nvSpPr>
          <p:cNvPr id="6" name="object 6"/>
          <p:cNvSpPr/>
          <p:nvPr/>
        </p:nvSpPr>
        <p:spPr>
          <a:xfrm>
            <a:off x="2346960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2"/>
                </a:lnTo>
                <a:lnTo>
                  <a:pt x="2804160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051" y="3195065"/>
            <a:ext cx="185864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44.17M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7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FA12D"/>
                </a:solidFill>
                <a:latin typeface="Arial Black"/>
                <a:cs typeface="Arial Black"/>
              </a:rPr>
              <a:t>PROFIT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8747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2"/>
                </a:lnTo>
                <a:lnTo>
                  <a:pt x="2804159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1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3486" y="3259073"/>
            <a:ext cx="2155190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Arial Black"/>
                <a:cs typeface="Arial Black"/>
              </a:rPr>
              <a:t>137.35M</a:t>
            </a: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8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REVENUE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7732" y="510844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5157" y="5389371"/>
            <a:ext cx="1830705" cy="895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93.18M</a:t>
            </a:r>
            <a:endParaRPr sz="3600">
              <a:latin typeface="Arial Black"/>
              <a:cs typeface="Arial Black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9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COST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8747" y="5119115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1"/>
                </a:lnTo>
                <a:lnTo>
                  <a:pt x="2804159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8" y="1528571"/>
                </a:lnTo>
                <a:lnTo>
                  <a:pt x="254761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99246" y="5400547"/>
            <a:ext cx="142303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40"/>
              </a:spcBef>
            </a:pPr>
            <a:r>
              <a:rPr sz="3600" spc="-5" dirty="0">
                <a:solidFill>
                  <a:srgbClr val="001F5F"/>
                </a:solidFill>
                <a:latin typeface="Arial Black"/>
                <a:cs typeface="Arial Black"/>
              </a:rPr>
              <a:t>513K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UNIT</a:t>
            </a:r>
            <a:r>
              <a:rPr sz="1800" spc="-10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SOLD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9437" y="438885"/>
            <a:ext cx="3108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15" dirty="0"/>
              <a:t>KPI</a:t>
            </a:r>
            <a:r>
              <a:rPr spc="-35" dirty="0"/>
              <a:t> </a:t>
            </a:r>
            <a:r>
              <a:rPr spc="-240" dirty="0"/>
              <a:t>ANALYSIS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2645" y="2426462"/>
            <a:ext cx="445275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20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94615">
              <a:lnSpc>
                <a:spcPct val="100000"/>
              </a:lnSpc>
            </a:pPr>
            <a:r>
              <a:rPr sz="2400" spc="-5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Bahnschrift"/>
                <a:cs typeface="Bahnschrift"/>
              </a:rPr>
              <a:t> </a:t>
            </a:r>
            <a:r>
              <a:rPr lang="en-IN" sz="2400" b="1" spc="-5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it show the data of </a:t>
            </a:r>
            <a:r>
              <a:rPr lang="en-IN" sz="2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Total Revenue, Total Profit , Profit%, Profit Contribution% , Revenue Contribution% and Total unit sold by </a:t>
            </a:r>
            <a:r>
              <a:rPr lang="en-IN" sz="2400" b="1" spc="-50" dirty="0">
                <a:solidFill>
                  <a:srgbClr val="FF0000"/>
                </a:solidFill>
                <a:latin typeface="Arial"/>
                <a:cs typeface="Arial"/>
              </a:rPr>
              <a:t>Country and Region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63119F-6308-02AF-06AB-01A8148B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45" y="2819400"/>
            <a:ext cx="6492119" cy="19814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3932" y="2089404"/>
            <a:ext cx="5797296" cy="40614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895600" y="589787"/>
            <a:ext cx="6821170" cy="1043305"/>
            <a:chOff x="2895600" y="589787"/>
            <a:chExt cx="6821170" cy="1043305"/>
          </a:xfrm>
        </p:grpSpPr>
        <p:sp>
          <p:nvSpPr>
            <p:cNvPr id="5" name="object 5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657605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6576059" y="830579"/>
                  </a:lnTo>
                  <a:lnTo>
                    <a:pt x="6576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0" y="830579"/>
                  </a:moveTo>
                  <a:lnTo>
                    <a:pt x="6576059" y="830579"/>
                  </a:lnTo>
                  <a:lnTo>
                    <a:pt x="6576059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381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589787"/>
              <a:ext cx="6820661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5479" y="955547"/>
              <a:ext cx="103708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72510" y="673989"/>
            <a:ext cx="6360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215" marR="5080" indent="-2850515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Distribution</a:t>
            </a:r>
            <a:r>
              <a:rPr sz="2400" b="0" spc="2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Year,Month,Quarter</a:t>
            </a:r>
            <a:r>
              <a:rPr sz="2400" b="0" spc="28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29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Day </a:t>
            </a:r>
            <a:r>
              <a:rPr sz="2400" b="0" spc="-39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wise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420" y="2824734"/>
            <a:ext cx="43072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visual 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30" dirty="0">
                <a:solidFill>
                  <a:srgbClr val="30B4E6"/>
                </a:solidFill>
                <a:latin typeface="Arial"/>
                <a:cs typeface="Arial"/>
              </a:rPr>
              <a:t>Second </a:t>
            </a:r>
            <a:r>
              <a:rPr sz="2400" b="1" spc="-55" dirty="0">
                <a:solidFill>
                  <a:srgbClr val="30B4E6"/>
                </a:solidFill>
                <a:latin typeface="Arial"/>
                <a:cs typeface="Arial"/>
              </a:rPr>
              <a:t>Quarter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month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of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may </a:t>
            </a:r>
            <a:r>
              <a:rPr sz="2400" b="1" spc="-145" dirty="0">
                <a:solidFill>
                  <a:srgbClr val="30B4E6"/>
                </a:solidFill>
                <a:latin typeface="Arial"/>
                <a:cs typeface="Arial"/>
              </a:rPr>
              <a:t>on </a:t>
            </a:r>
            <a:r>
              <a:rPr sz="2400" b="1" spc="-140" dirty="0">
                <a:solidFill>
                  <a:srgbClr val="30B4E6"/>
                </a:solidFill>
                <a:latin typeface="Arial"/>
                <a:cs typeface="Arial"/>
              </a:rPr>
              <a:t>day </a:t>
            </a:r>
            <a:r>
              <a:rPr sz="2400" b="1" spc="-120" dirty="0">
                <a:solidFill>
                  <a:srgbClr val="30B4E6"/>
                </a:solidFill>
                <a:latin typeface="Arial"/>
                <a:cs typeface="Arial"/>
              </a:rPr>
              <a:t>7,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year </a:t>
            </a:r>
            <a:r>
              <a:rPr sz="2400" b="1" spc="-180" dirty="0">
                <a:solidFill>
                  <a:srgbClr val="30B4E6"/>
                </a:solidFill>
                <a:latin typeface="Arial"/>
                <a:cs typeface="Arial"/>
              </a:rPr>
              <a:t>2013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First </a:t>
            </a:r>
            <a:r>
              <a:rPr sz="2400" b="1" spc="-4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Quarter.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2229" y="692625"/>
            <a:ext cx="6577965" cy="41357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5" dirty="0">
                <a:latin typeface="Bahnschrift"/>
                <a:cs typeface="Bahnschrift"/>
              </a:rPr>
              <a:t>Top</a:t>
            </a:r>
            <a:r>
              <a:rPr sz="2400" b="0" spc="215" dirty="0">
                <a:latin typeface="Bahnschrift"/>
                <a:cs typeface="Bahnschrift"/>
              </a:rPr>
              <a:t> </a:t>
            </a:r>
            <a:r>
              <a:rPr lang="en-IN" sz="2400" spc="215" dirty="0">
                <a:latin typeface="Bahnschrift"/>
                <a:cs typeface="Bahnschrift"/>
              </a:rPr>
              <a:t>/Bottom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568" y="1356109"/>
            <a:ext cx="39624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C</a:t>
            </a:r>
            <a:r>
              <a:rPr lang="en-IN" sz="2400" b="1" spc="-95" dirty="0">
                <a:solidFill>
                  <a:srgbClr val="30B4E6"/>
                </a:solidFill>
                <a:latin typeface="Arial"/>
                <a:cs typeface="Arial"/>
              </a:rPr>
              <a:t>cosmetics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lang="en-IN" sz="2400" b="1" spc="-190" dirty="0">
                <a:solidFill>
                  <a:srgbClr val="30B4E6"/>
                </a:solidFill>
                <a:latin typeface="Arial"/>
                <a:cs typeface="Arial"/>
              </a:rPr>
              <a:t>14.56M</a:t>
            </a:r>
            <a:r>
              <a:rPr sz="2400" b="1" spc="-18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lang="en-IN" sz="2400" b="1" spc="-110" dirty="0">
                <a:solidFill>
                  <a:srgbClr val="30B4E6"/>
                </a:solidFill>
                <a:latin typeface="Arial"/>
                <a:cs typeface="Arial"/>
              </a:rPr>
              <a:t>Baby food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has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488392"/>
                </a:solidFill>
                <a:latin typeface="Arial"/>
                <a:cs typeface="Arial"/>
              </a:rPr>
              <a:t>Lowest</a:t>
            </a:r>
            <a:r>
              <a:rPr sz="2400" b="1" spc="55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</a:t>
            </a:r>
            <a:r>
              <a:rPr lang="en-IN" sz="2400" b="1" spc="-114" dirty="0">
                <a:solidFill>
                  <a:srgbClr val="30B4E6"/>
                </a:solidFill>
                <a:latin typeface="Arial"/>
                <a:cs typeface="Arial"/>
              </a:rPr>
              <a:t> among top 5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lang="en-IN" sz="2400" b="1" spc="-225" dirty="0">
                <a:solidFill>
                  <a:srgbClr val="30B4E6"/>
                </a:solidFill>
                <a:latin typeface="Arial"/>
                <a:cs typeface="Arial"/>
              </a:rPr>
              <a:t>3.89M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D98070-81B1-87B5-23D1-BE12C42C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236" y="1371600"/>
            <a:ext cx="6801693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02229" y="692625"/>
            <a:ext cx="6577965" cy="41357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lang="en-IN" sz="2400" b="0" spc="-5" dirty="0">
                <a:latin typeface="Bahnschrift"/>
                <a:cs typeface="Bahnschrift"/>
              </a:rPr>
              <a:t> Contribution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4619" y="2819400"/>
            <a:ext cx="48812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Clearly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4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lang="en-IN" sz="2400" b="1" spc="-60" dirty="0">
                <a:solidFill>
                  <a:srgbClr val="00AFEF"/>
                </a:solidFill>
                <a:latin typeface="Arial"/>
                <a:cs typeface="Arial"/>
              </a:rPr>
              <a:t>Snacks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9416" y="1626234"/>
            <a:ext cx="178308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5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IN" b="1" spc="-114" dirty="0">
                <a:solidFill>
                  <a:srgbClr val="001F5F"/>
                </a:solidFill>
                <a:latin typeface="Arial"/>
                <a:cs typeface="Arial"/>
              </a:rPr>
              <a:t>32.96%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925" y="6084519"/>
            <a:ext cx="18764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400" b="1" spc="-155" dirty="0">
                <a:solidFill>
                  <a:srgbClr val="EFA12D"/>
                </a:solidFill>
                <a:latin typeface="Arial"/>
                <a:cs typeface="Arial"/>
              </a:rPr>
              <a:t>Snacks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30" dirty="0">
                <a:solidFill>
                  <a:srgbClr val="001F5F"/>
                </a:solidFill>
                <a:latin typeface="Arial"/>
                <a:cs typeface="Arial"/>
              </a:rPr>
              <a:t>TOTA</a:t>
            </a:r>
            <a:r>
              <a:rPr sz="1200" b="1" spc="-11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200" b="1" spc="-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IN" b="1" spc="-100" dirty="0">
                <a:solidFill>
                  <a:srgbClr val="001F5F"/>
                </a:solidFill>
                <a:latin typeface="Arial"/>
                <a:cs typeface="Arial"/>
              </a:rPr>
              <a:t>1.70%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2E5A61-BD48-EF60-CE25-09691684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37" y="2541652"/>
            <a:ext cx="3705742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251" y="464058"/>
            <a:ext cx="533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REVENU</a:t>
            </a:r>
            <a:r>
              <a:rPr spc="-250" dirty="0"/>
              <a:t>E</a:t>
            </a:r>
            <a:r>
              <a:rPr spc="-45" dirty="0"/>
              <a:t> </a:t>
            </a:r>
            <a:r>
              <a:rPr spc="-490" dirty="0"/>
              <a:t>WISE</a:t>
            </a:r>
            <a:r>
              <a:rPr spc="-40" dirty="0"/>
              <a:t> </a:t>
            </a:r>
            <a:r>
              <a:rPr spc="-240" dirty="0"/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991" y="2094773"/>
            <a:ext cx="5044092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    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745" dirty="0">
                <a:solidFill>
                  <a:srgbClr val="488392"/>
                </a:solidFill>
                <a:latin typeface="Bahnschrift"/>
                <a:cs typeface="Bahnschrift"/>
              </a:rPr>
              <a:t> 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7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7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lang="en-IN"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16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   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lang="en-IN" sz="2400" spc="-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3604" y="1894078"/>
            <a:ext cx="5229672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Bahnschrift"/>
                <a:cs typeface="Bahnschrift"/>
              </a:rPr>
              <a:t>Revenue</a:t>
            </a:r>
            <a:r>
              <a:rPr sz="2400" spc="24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Contribution%</a:t>
            </a:r>
            <a:r>
              <a:rPr sz="2400" spc="254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by</a:t>
            </a:r>
            <a:r>
              <a:rPr sz="2400" spc="235" dirty="0">
                <a:latin typeface="Bahnschrift"/>
                <a:cs typeface="Bahnschrift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Item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Type</a:t>
            </a:r>
            <a:endParaRPr sz="2400" dirty="0">
              <a:latin typeface="Bahnschrift"/>
              <a:cs typeface="Bahnschrif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88C25F-7F4D-43D3-B8A8-A42C36A2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64" y="2531314"/>
            <a:ext cx="6277851" cy="22482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2306828"/>
            <a:ext cx="46170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4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Supplies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4666" y="630682"/>
            <a:ext cx="16827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135255" indent="-1905" algn="ctr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OFFICE </a:t>
            </a:r>
            <a:r>
              <a:rPr sz="2400" b="1" spc="-160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EFA12D"/>
                </a:solidFill>
                <a:latin typeface="Arial"/>
                <a:cs typeface="Arial"/>
              </a:rPr>
              <a:t>SUP</a:t>
            </a:r>
            <a:r>
              <a:rPr sz="2400" b="1" spc="-120" dirty="0">
                <a:solidFill>
                  <a:srgbClr val="EFA12D"/>
                </a:solidFill>
                <a:latin typeface="Arial"/>
                <a:cs typeface="Arial"/>
              </a:rPr>
              <a:t>P</a:t>
            </a:r>
            <a:r>
              <a:rPr sz="2400" b="1" spc="-80" dirty="0">
                <a:solidFill>
                  <a:srgbClr val="EFA12D"/>
                </a:solidFill>
                <a:latin typeface="Arial"/>
                <a:cs typeface="Arial"/>
              </a:rPr>
              <a:t>LI</a:t>
            </a:r>
            <a:r>
              <a:rPr sz="2400" b="1" spc="-110" dirty="0">
                <a:solidFill>
                  <a:srgbClr val="EFA12D"/>
                </a:solidFill>
                <a:latin typeface="Arial"/>
                <a:cs typeface="Arial"/>
              </a:rPr>
              <a:t>E</a:t>
            </a:r>
            <a:r>
              <a:rPr sz="2400" b="1" spc="-125" dirty="0">
                <a:solidFill>
                  <a:srgbClr val="EFA12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4.66M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8089" y="5919927"/>
            <a:ext cx="19977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REV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200" b="1" spc="-8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30.59M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08226" y="236220"/>
            <a:ext cx="6577965" cy="677545"/>
            <a:chOff x="1808226" y="236220"/>
            <a:chExt cx="6577965" cy="677545"/>
          </a:xfrm>
        </p:grpSpPr>
        <p:sp>
          <p:nvSpPr>
            <p:cNvPr id="10" name="object 10"/>
            <p:cNvSpPr/>
            <p:nvPr/>
          </p:nvSpPr>
          <p:spPr>
            <a:xfrm>
              <a:off x="1808226" y="288798"/>
              <a:ext cx="6577965" cy="462280"/>
            </a:xfrm>
            <a:custGeom>
              <a:avLst/>
              <a:gdLst/>
              <a:ahLst/>
              <a:cxnLst/>
              <a:rect l="l" t="t" r="r" b="b"/>
              <a:pathLst>
                <a:path w="6577965" h="462280">
                  <a:moveTo>
                    <a:pt x="657758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6577583" y="461772"/>
                  </a:lnTo>
                  <a:lnTo>
                    <a:pt x="6577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064" y="236220"/>
              <a:ext cx="6144005" cy="67741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Cost</a:t>
            </a:r>
            <a:r>
              <a:rPr sz="2400" b="0" spc="24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Total</a:t>
            </a:r>
            <a:r>
              <a:rPr sz="2400" b="0" spc="254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Revenue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AD541C-2CA8-FC58-6D75-E2B1917D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73" y="2144268"/>
            <a:ext cx="5545023" cy="23244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8226" y="312829"/>
            <a:ext cx="8859774" cy="414216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350"/>
              </a:spcBef>
              <a:tabLst>
                <a:tab pos="6675120" algn="l"/>
              </a:tabLst>
            </a:pPr>
            <a:r>
              <a:rPr sz="2400" b="0" spc="-5" dirty="0">
                <a:latin typeface="Bahnschrift"/>
                <a:cs typeface="Bahnschrift"/>
              </a:rPr>
              <a:t>This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Year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Last</a:t>
            </a:r>
            <a:r>
              <a:rPr sz="2400" b="0" spc="254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Revenue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with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Profit%</a:t>
            </a:r>
            <a:r>
              <a:rPr lang="en-IN" sz="2400" b="0" spc="-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1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662" y="2496692"/>
            <a:ext cx="461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	to	the	visual	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	can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3227908"/>
            <a:ext cx="46189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456055" algn="l"/>
                <a:tab pos="2251710" algn="l"/>
                <a:tab pos="2955290" algn="l"/>
                <a:tab pos="3600450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a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	2</a:t>
            </a:r>
            <a:r>
              <a:rPr sz="2400" spc="-15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12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	highe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endParaRPr sz="2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62" y="3960114"/>
            <a:ext cx="78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041" y="3594354"/>
            <a:ext cx="1308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6985" y="3594354"/>
            <a:ext cx="221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1928495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i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	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sz="2400" b="1" spc="-35" dirty="0">
                <a:solidFill>
                  <a:srgbClr val="00AFEF"/>
                </a:solidFill>
                <a:latin typeface="Arial"/>
                <a:cs typeface="Arial"/>
              </a:rPr>
              <a:t>8</a:t>
            </a:r>
            <a:r>
              <a:rPr sz="2400" b="1" spc="-130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9</a:t>
            </a:r>
            <a:r>
              <a:rPr sz="2400" b="1" spc="-490" dirty="0">
                <a:solidFill>
                  <a:srgbClr val="00AFEF"/>
                </a:solidFill>
                <a:latin typeface="Arial"/>
                <a:cs typeface="Arial"/>
              </a:rPr>
              <a:t>%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2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endParaRPr sz="2400">
              <a:latin typeface="Bahnschrift"/>
              <a:cs typeface="Bahnschrift"/>
            </a:endParaRPr>
          </a:p>
          <a:p>
            <a:pPr marL="116205">
              <a:lnSpc>
                <a:spcPct val="100000"/>
              </a:lnSpc>
              <a:tabLst>
                <a:tab pos="986155" algn="l"/>
                <a:tab pos="1762125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2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6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662" y="4325873"/>
            <a:ext cx="419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Profit%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6FDE7E-EE1C-397C-7E0B-FEAC1084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96692"/>
            <a:ext cx="5839640" cy="22482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884" y="1572081"/>
            <a:ext cx="10287000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02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Bahnschrift"/>
                <a:cs typeface="Bahnschrift"/>
              </a:rPr>
              <a:t>Total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Revenue</a:t>
            </a:r>
            <a:r>
              <a:rPr sz="2400" spc="23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and</a:t>
            </a:r>
            <a:r>
              <a:rPr sz="2400" spc="22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Cost</a:t>
            </a:r>
            <a:r>
              <a:rPr sz="2400" spc="24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by</a:t>
            </a:r>
            <a:r>
              <a:rPr sz="2400" spc="229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Year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Bahnschrift"/>
              <a:cs typeface="Bahnschrift"/>
            </a:endParaRPr>
          </a:p>
          <a:p>
            <a:pPr marL="1348740">
              <a:lnSpc>
                <a:spcPct val="100000"/>
              </a:lnSpc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30034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31.90M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75" dirty="0">
                <a:solidFill>
                  <a:srgbClr val="00AFEF"/>
                </a:solidFill>
                <a:latin typeface="Arial"/>
                <a:cs typeface="Arial"/>
              </a:rPr>
              <a:t>11.13M</a:t>
            </a:r>
            <a:r>
              <a:rPr sz="2400" spc="-275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  <a:p>
            <a:pPr marL="12700" marR="529844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EF"/>
                </a:solidFill>
                <a:latin typeface="Bahnschrift"/>
                <a:cs typeface="Bahnschrift"/>
              </a:rPr>
              <a:t>2012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Cost 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22.9M</a:t>
            </a:r>
            <a:r>
              <a:rPr sz="2400" b="1" spc="4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2016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0027" y="252984"/>
            <a:ext cx="6228715" cy="1069975"/>
          </a:xfrm>
          <a:custGeom>
            <a:avLst/>
            <a:gdLst/>
            <a:ahLst/>
            <a:cxnLst/>
            <a:rect l="l" t="t" r="r" b="b"/>
            <a:pathLst>
              <a:path w="6228715" h="1069975">
                <a:moveTo>
                  <a:pt x="0" y="1069847"/>
                </a:moveTo>
                <a:lnTo>
                  <a:pt x="6228587" y="1069847"/>
                </a:lnTo>
                <a:lnTo>
                  <a:pt x="6228587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21455" y="492963"/>
            <a:ext cx="4207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OVERAL</a:t>
            </a:r>
            <a:r>
              <a:rPr spc="-160" dirty="0"/>
              <a:t>L</a:t>
            </a:r>
            <a:r>
              <a:rPr spc="-25" dirty="0"/>
              <a:t> </a:t>
            </a:r>
            <a:r>
              <a:rPr spc="-245" dirty="0"/>
              <a:t>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E4425-2D7A-1E3F-6940-22339C38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514600"/>
            <a:ext cx="5896798" cy="23434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777" y="2076450"/>
            <a:ext cx="46202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Arial"/>
                <a:cs typeface="Arial"/>
              </a:rPr>
              <a:t>Profit </a:t>
            </a:r>
            <a:r>
              <a:rPr sz="2400" b="1" spc="-95" dirty="0">
                <a:solidFill>
                  <a:srgbClr val="488392"/>
                </a:solidFill>
                <a:latin typeface="Arial"/>
                <a:cs typeface="Arial"/>
              </a:rPr>
              <a:t>of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AFEF"/>
                </a:solidFill>
                <a:latin typeface="Arial"/>
                <a:cs typeface="Arial"/>
              </a:rPr>
              <a:t>9.21M</a:t>
            </a:r>
            <a:r>
              <a:rPr sz="2400" b="1" spc="-1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80" dirty="0">
                <a:solidFill>
                  <a:srgbClr val="00AFEF"/>
                </a:solidFill>
                <a:latin typeface="Arial"/>
                <a:cs typeface="Arial"/>
              </a:rPr>
              <a:t>2.74M</a:t>
            </a:r>
            <a:r>
              <a:rPr sz="2400" spc="-8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CB789-8066-B5E9-E7E9-DAF80EA7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42" y="1371600"/>
            <a:ext cx="5858693" cy="3924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5241" y="2002789"/>
          <a:ext cx="9069705" cy="423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46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8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Page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Introduction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ata</a:t>
                      </a:r>
                      <a:r>
                        <a:rPr sz="1400" spc="-2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Sharing</a:t>
                      </a:r>
                      <a:r>
                        <a:rPr sz="1400" spc="-10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Agree</a:t>
                      </a: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ent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Insights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KPIs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53155" y="414527"/>
            <a:ext cx="6400800" cy="780415"/>
          </a:xfrm>
          <a:custGeom>
            <a:avLst/>
            <a:gdLst/>
            <a:ahLst/>
            <a:cxnLst/>
            <a:rect l="l" t="t" r="r" b="b"/>
            <a:pathLst>
              <a:path w="6400800" h="780415">
                <a:moveTo>
                  <a:pt x="0" y="780288"/>
                </a:moveTo>
                <a:lnTo>
                  <a:pt x="6400800" y="780288"/>
                </a:lnTo>
                <a:lnTo>
                  <a:pt x="640080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4551" y="510285"/>
            <a:ext cx="4398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TABLE</a:t>
            </a:r>
            <a:r>
              <a:rPr spc="-40" dirty="0"/>
              <a:t> </a:t>
            </a:r>
            <a:r>
              <a:rPr spc="-60" dirty="0"/>
              <a:t>OF</a:t>
            </a:r>
            <a:r>
              <a:rPr spc="-50" dirty="0"/>
              <a:t> </a:t>
            </a:r>
            <a:r>
              <a:rPr spc="-215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A7A3-28B4-F30F-5866-704BE884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8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35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6561" y="1873122"/>
            <a:ext cx="92132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refers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high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performing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points.</a:t>
            </a:r>
            <a:endParaRPr sz="1800">
              <a:latin typeface="Arial MT"/>
              <a:cs typeface="Arial MT"/>
            </a:endParaRPr>
          </a:p>
          <a:p>
            <a:pPr marL="12700" marR="12065">
              <a:lnSpc>
                <a:spcPct val="2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There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millions</a:t>
            </a:r>
            <a:r>
              <a:rPr sz="1800" spc="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-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around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world.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Analysis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focuses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process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consumer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behavior,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attributes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 order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make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improved,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data-driven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decisions.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successfully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sustaining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earning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profits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purpose,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analyze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metrics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like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Quantity,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Profit,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2C47"/>
                </a:solidFill>
                <a:latin typeface="Arial MT"/>
                <a:cs typeface="Arial MT"/>
              </a:rPr>
              <a:t>Year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metrics.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By 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able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increase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our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performance.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can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also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better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understand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market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trends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customers’</a:t>
            </a:r>
            <a:r>
              <a:rPr sz="1800" spc="-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buying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behaviors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561" y="6263132"/>
            <a:ext cx="531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to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know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what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really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492251"/>
            <a:ext cx="6400800" cy="779145"/>
          </a:xfrm>
          <a:custGeom>
            <a:avLst/>
            <a:gdLst/>
            <a:ahLst/>
            <a:cxnLst/>
            <a:rect l="l" t="t" r="r" b="b"/>
            <a:pathLst>
              <a:path w="6400800" h="779144">
                <a:moveTo>
                  <a:pt x="0" y="778763"/>
                </a:moveTo>
                <a:lnTo>
                  <a:pt x="6400800" y="778763"/>
                </a:lnTo>
                <a:lnTo>
                  <a:pt x="64008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7937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95800" y="219041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1689861"/>
            <a:ext cx="86868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objective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project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Analyse Amazon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substantial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which</a:t>
            </a:r>
            <a:r>
              <a:rPr sz="1800" spc="17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bringing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changes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future.</a:t>
            </a:r>
            <a:r>
              <a:rPr sz="1800" spc="1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reveals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flaws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model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way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that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going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about</a:t>
            </a:r>
            <a:r>
              <a:rPr sz="1800" spc="49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conducting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business. Sellers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 able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clearly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see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where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they’re losing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money,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what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is,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 reduce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losses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accordingly.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facilitates coming up with strategic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solutions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problems. This project aims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provide visual understanding of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Microsoft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Power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Bi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5155" y="5631192"/>
            <a:ext cx="391160" cy="530225"/>
          </a:xfrm>
          <a:custGeom>
            <a:avLst/>
            <a:gdLst/>
            <a:ahLst/>
            <a:cxnLst/>
            <a:rect l="l" t="t" r="r" b="b"/>
            <a:pathLst>
              <a:path w="391160" h="530225">
                <a:moveTo>
                  <a:pt x="391147" y="362572"/>
                </a:moveTo>
                <a:lnTo>
                  <a:pt x="381127" y="380161"/>
                </a:lnTo>
                <a:lnTo>
                  <a:pt x="353275" y="395465"/>
                </a:lnTo>
                <a:lnTo>
                  <a:pt x="349237" y="396621"/>
                </a:lnTo>
                <a:lnTo>
                  <a:pt x="349237" y="451827"/>
                </a:lnTo>
                <a:lnTo>
                  <a:pt x="349237" y="468566"/>
                </a:lnTo>
                <a:lnTo>
                  <a:pt x="343649" y="474141"/>
                </a:lnTo>
                <a:lnTo>
                  <a:pt x="326885" y="474141"/>
                </a:lnTo>
                <a:lnTo>
                  <a:pt x="321297" y="468566"/>
                </a:lnTo>
                <a:lnTo>
                  <a:pt x="321297" y="451827"/>
                </a:lnTo>
                <a:lnTo>
                  <a:pt x="326885" y="446252"/>
                </a:lnTo>
                <a:lnTo>
                  <a:pt x="343649" y="446252"/>
                </a:lnTo>
                <a:lnTo>
                  <a:pt x="349237" y="451827"/>
                </a:lnTo>
                <a:lnTo>
                  <a:pt x="349237" y="396621"/>
                </a:lnTo>
                <a:lnTo>
                  <a:pt x="310883" y="407555"/>
                </a:lnTo>
                <a:lnTo>
                  <a:pt x="257213" y="415505"/>
                </a:lnTo>
                <a:lnTo>
                  <a:pt x="195580" y="418363"/>
                </a:lnTo>
                <a:lnTo>
                  <a:pt x="133934" y="415505"/>
                </a:lnTo>
                <a:lnTo>
                  <a:pt x="80264" y="407555"/>
                </a:lnTo>
                <a:lnTo>
                  <a:pt x="37871" y="395465"/>
                </a:lnTo>
                <a:lnTo>
                  <a:pt x="10020" y="380161"/>
                </a:lnTo>
                <a:lnTo>
                  <a:pt x="0" y="362572"/>
                </a:lnTo>
                <a:lnTo>
                  <a:pt x="0" y="474141"/>
                </a:lnTo>
                <a:lnTo>
                  <a:pt x="37871" y="507034"/>
                </a:lnTo>
                <a:lnTo>
                  <a:pt x="80264" y="519125"/>
                </a:lnTo>
                <a:lnTo>
                  <a:pt x="133934" y="527062"/>
                </a:lnTo>
                <a:lnTo>
                  <a:pt x="195580" y="529920"/>
                </a:lnTo>
                <a:lnTo>
                  <a:pt x="257213" y="527062"/>
                </a:lnTo>
                <a:lnTo>
                  <a:pt x="310883" y="519125"/>
                </a:lnTo>
                <a:lnTo>
                  <a:pt x="353275" y="507034"/>
                </a:lnTo>
                <a:lnTo>
                  <a:pt x="381127" y="491718"/>
                </a:lnTo>
                <a:lnTo>
                  <a:pt x="391147" y="474141"/>
                </a:lnTo>
                <a:lnTo>
                  <a:pt x="391147" y="446252"/>
                </a:lnTo>
                <a:lnTo>
                  <a:pt x="391147" y="418363"/>
                </a:lnTo>
                <a:lnTo>
                  <a:pt x="391147" y="362572"/>
                </a:lnTo>
                <a:close/>
              </a:path>
              <a:path w="391160" h="530225">
                <a:moveTo>
                  <a:pt x="391147" y="223126"/>
                </a:moveTo>
                <a:lnTo>
                  <a:pt x="381127" y="240703"/>
                </a:lnTo>
                <a:lnTo>
                  <a:pt x="353275" y="256006"/>
                </a:lnTo>
                <a:lnTo>
                  <a:pt x="349237" y="257162"/>
                </a:lnTo>
                <a:lnTo>
                  <a:pt x="349237" y="312369"/>
                </a:lnTo>
                <a:lnTo>
                  <a:pt x="349237" y="329107"/>
                </a:lnTo>
                <a:lnTo>
                  <a:pt x="343649" y="334683"/>
                </a:lnTo>
                <a:lnTo>
                  <a:pt x="326885" y="334683"/>
                </a:lnTo>
                <a:lnTo>
                  <a:pt x="321297" y="329107"/>
                </a:lnTo>
                <a:lnTo>
                  <a:pt x="321297" y="312369"/>
                </a:lnTo>
                <a:lnTo>
                  <a:pt x="326885" y="306793"/>
                </a:lnTo>
                <a:lnTo>
                  <a:pt x="343649" y="306793"/>
                </a:lnTo>
                <a:lnTo>
                  <a:pt x="349237" y="312369"/>
                </a:lnTo>
                <a:lnTo>
                  <a:pt x="349237" y="257162"/>
                </a:lnTo>
                <a:lnTo>
                  <a:pt x="310883" y="268109"/>
                </a:lnTo>
                <a:lnTo>
                  <a:pt x="257213" y="276047"/>
                </a:lnTo>
                <a:lnTo>
                  <a:pt x="195580" y="278904"/>
                </a:lnTo>
                <a:lnTo>
                  <a:pt x="133934" y="276047"/>
                </a:lnTo>
                <a:lnTo>
                  <a:pt x="80264" y="268109"/>
                </a:lnTo>
                <a:lnTo>
                  <a:pt x="37871" y="256006"/>
                </a:lnTo>
                <a:lnTo>
                  <a:pt x="10020" y="240703"/>
                </a:lnTo>
                <a:lnTo>
                  <a:pt x="0" y="223126"/>
                </a:lnTo>
                <a:lnTo>
                  <a:pt x="0" y="334683"/>
                </a:lnTo>
                <a:lnTo>
                  <a:pt x="37871" y="367576"/>
                </a:lnTo>
                <a:lnTo>
                  <a:pt x="80264" y="379666"/>
                </a:lnTo>
                <a:lnTo>
                  <a:pt x="133934" y="387616"/>
                </a:lnTo>
                <a:lnTo>
                  <a:pt x="195580" y="390474"/>
                </a:lnTo>
                <a:lnTo>
                  <a:pt x="257213" y="387616"/>
                </a:lnTo>
                <a:lnTo>
                  <a:pt x="310883" y="379666"/>
                </a:lnTo>
                <a:lnTo>
                  <a:pt x="353275" y="367576"/>
                </a:lnTo>
                <a:lnTo>
                  <a:pt x="381127" y="352272"/>
                </a:lnTo>
                <a:lnTo>
                  <a:pt x="391147" y="334683"/>
                </a:lnTo>
                <a:lnTo>
                  <a:pt x="391147" y="306793"/>
                </a:lnTo>
                <a:lnTo>
                  <a:pt x="391147" y="278904"/>
                </a:lnTo>
                <a:lnTo>
                  <a:pt x="391147" y="223126"/>
                </a:lnTo>
                <a:close/>
              </a:path>
              <a:path w="391160" h="530225">
                <a:moveTo>
                  <a:pt x="391147" y="83667"/>
                </a:moveTo>
                <a:lnTo>
                  <a:pt x="381127" y="101257"/>
                </a:lnTo>
                <a:lnTo>
                  <a:pt x="353275" y="116560"/>
                </a:lnTo>
                <a:lnTo>
                  <a:pt x="349237" y="117716"/>
                </a:lnTo>
                <a:lnTo>
                  <a:pt x="349237" y="172923"/>
                </a:lnTo>
                <a:lnTo>
                  <a:pt x="349237" y="189649"/>
                </a:lnTo>
                <a:lnTo>
                  <a:pt x="343649" y="195237"/>
                </a:lnTo>
                <a:lnTo>
                  <a:pt x="326885" y="195237"/>
                </a:lnTo>
                <a:lnTo>
                  <a:pt x="321297" y="189649"/>
                </a:lnTo>
                <a:lnTo>
                  <a:pt x="321297" y="172923"/>
                </a:lnTo>
                <a:lnTo>
                  <a:pt x="326885" y="167335"/>
                </a:lnTo>
                <a:lnTo>
                  <a:pt x="343649" y="167335"/>
                </a:lnTo>
                <a:lnTo>
                  <a:pt x="349237" y="172923"/>
                </a:lnTo>
                <a:lnTo>
                  <a:pt x="349237" y="117716"/>
                </a:lnTo>
                <a:lnTo>
                  <a:pt x="310883" y="128651"/>
                </a:lnTo>
                <a:lnTo>
                  <a:pt x="257213" y="136588"/>
                </a:lnTo>
                <a:lnTo>
                  <a:pt x="195580" y="139446"/>
                </a:lnTo>
                <a:lnTo>
                  <a:pt x="133934" y="136588"/>
                </a:lnTo>
                <a:lnTo>
                  <a:pt x="80264" y="128651"/>
                </a:lnTo>
                <a:lnTo>
                  <a:pt x="37871" y="116560"/>
                </a:lnTo>
                <a:lnTo>
                  <a:pt x="10020" y="101257"/>
                </a:lnTo>
                <a:lnTo>
                  <a:pt x="0" y="83667"/>
                </a:lnTo>
                <a:lnTo>
                  <a:pt x="0" y="195237"/>
                </a:lnTo>
                <a:lnTo>
                  <a:pt x="37871" y="228117"/>
                </a:lnTo>
                <a:lnTo>
                  <a:pt x="80264" y="240220"/>
                </a:lnTo>
                <a:lnTo>
                  <a:pt x="133934" y="248158"/>
                </a:lnTo>
                <a:lnTo>
                  <a:pt x="195580" y="251015"/>
                </a:lnTo>
                <a:lnTo>
                  <a:pt x="257213" y="248158"/>
                </a:lnTo>
                <a:lnTo>
                  <a:pt x="310883" y="240220"/>
                </a:lnTo>
                <a:lnTo>
                  <a:pt x="353275" y="228117"/>
                </a:lnTo>
                <a:lnTo>
                  <a:pt x="381127" y="212813"/>
                </a:lnTo>
                <a:lnTo>
                  <a:pt x="391147" y="195237"/>
                </a:lnTo>
                <a:lnTo>
                  <a:pt x="391147" y="167335"/>
                </a:lnTo>
                <a:lnTo>
                  <a:pt x="391147" y="139446"/>
                </a:lnTo>
                <a:lnTo>
                  <a:pt x="391147" y="83667"/>
                </a:lnTo>
                <a:close/>
              </a:path>
              <a:path w="391160" h="530225">
                <a:moveTo>
                  <a:pt x="391147" y="55778"/>
                </a:moveTo>
                <a:lnTo>
                  <a:pt x="353415" y="22834"/>
                </a:lnTo>
                <a:lnTo>
                  <a:pt x="311073" y="10756"/>
                </a:lnTo>
                <a:lnTo>
                  <a:pt x="257390" y="2844"/>
                </a:lnTo>
                <a:lnTo>
                  <a:pt x="195580" y="0"/>
                </a:lnTo>
                <a:lnTo>
                  <a:pt x="133756" y="2844"/>
                </a:lnTo>
                <a:lnTo>
                  <a:pt x="80073" y="10756"/>
                </a:lnTo>
                <a:lnTo>
                  <a:pt x="37744" y="22834"/>
                </a:lnTo>
                <a:lnTo>
                  <a:pt x="9969" y="38150"/>
                </a:lnTo>
                <a:lnTo>
                  <a:pt x="0" y="55778"/>
                </a:lnTo>
                <a:lnTo>
                  <a:pt x="9969" y="73406"/>
                </a:lnTo>
                <a:lnTo>
                  <a:pt x="37744" y="88722"/>
                </a:lnTo>
                <a:lnTo>
                  <a:pt x="80073" y="100799"/>
                </a:lnTo>
                <a:lnTo>
                  <a:pt x="133756" y="108712"/>
                </a:lnTo>
                <a:lnTo>
                  <a:pt x="195580" y="111556"/>
                </a:lnTo>
                <a:lnTo>
                  <a:pt x="257390" y="108712"/>
                </a:lnTo>
                <a:lnTo>
                  <a:pt x="311073" y="100799"/>
                </a:lnTo>
                <a:lnTo>
                  <a:pt x="353415" y="88722"/>
                </a:lnTo>
                <a:lnTo>
                  <a:pt x="381177" y="73406"/>
                </a:lnTo>
                <a:lnTo>
                  <a:pt x="391147" y="55778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6427" y="5598921"/>
            <a:ext cx="574040" cy="567690"/>
          </a:xfrm>
          <a:custGeom>
            <a:avLst/>
            <a:gdLst/>
            <a:ahLst/>
            <a:cxnLst/>
            <a:rect l="l" t="t" r="r" b="b"/>
            <a:pathLst>
              <a:path w="574039" h="567689">
                <a:moveTo>
                  <a:pt x="224853" y="233210"/>
                </a:moveTo>
                <a:lnTo>
                  <a:pt x="209346" y="233210"/>
                </a:lnTo>
                <a:lnTo>
                  <a:pt x="209346" y="248754"/>
                </a:lnTo>
                <a:lnTo>
                  <a:pt x="209346" y="310946"/>
                </a:lnTo>
                <a:lnTo>
                  <a:pt x="178333" y="310946"/>
                </a:lnTo>
                <a:lnTo>
                  <a:pt x="178333" y="248754"/>
                </a:lnTo>
                <a:lnTo>
                  <a:pt x="209346" y="248754"/>
                </a:lnTo>
                <a:lnTo>
                  <a:pt x="209346" y="233210"/>
                </a:lnTo>
                <a:lnTo>
                  <a:pt x="162826" y="233210"/>
                </a:lnTo>
                <a:lnTo>
                  <a:pt x="162826" y="326491"/>
                </a:lnTo>
                <a:lnTo>
                  <a:pt x="224853" y="326491"/>
                </a:lnTo>
                <a:lnTo>
                  <a:pt x="224853" y="310946"/>
                </a:lnTo>
                <a:lnTo>
                  <a:pt x="224853" y="248754"/>
                </a:lnTo>
                <a:lnTo>
                  <a:pt x="224853" y="233210"/>
                </a:lnTo>
                <a:close/>
              </a:path>
              <a:path w="574039" h="567689">
                <a:moveTo>
                  <a:pt x="317893" y="178803"/>
                </a:moveTo>
                <a:lnTo>
                  <a:pt x="302387" y="178803"/>
                </a:lnTo>
                <a:lnTo>
                  <a:pt x="302387" y="194348"/>
                </a:lnTo>
                <a:lnTo>
                  <a:pt x="302387" y="310946"/>
                </a:lnTo>
                <a:lnTo>
                  <a:pt x="271373" y="310946"/>
                </a:lnTo>
                <a:lnTo>
                  <a:pt x="271373" y="194348"/>
                </a:lnTo>
                <a:lnTo>
                  <a:pt x="302387" y="194348"/>
                </a:lnTo>
                <a:lnTo>
                  <a:pt x="302387" y="178803"/>
                </a:lnTo>
                <a:lnTo>
                  <a:pt x="255866" y="178803"/>
                </a:lnTo>
                <a:lnTo>
                  <a:pt x="255866" y="326491"/>
                </a:lnTo>
                <a:lnTo>
                  <a:pt x="317893" y="326491"/>
                </a:lnTo>
                <a:lnTo>
                  <a:pt x="317893" y="310946"/>
                </a:lnTo>
                <a:lnTo>
                  <a:pt x="317893" y="194348"/>
                </a:lnTo>
                <a:lnTo>
                  <a:pt x="317893" y="178803"/>
                </a:lnTo>
                <a:close/>
              </a:path>
              <a:path w="574039" h="567689">
                <a:moveTo>
                  <a:pt x="410933" y="108839"/>
                </a:moveTo>
                <a:lnTo>
                  <a:pt x="395427" y="108839"/>
                </a:lnTo>
                <a:lnTo>
                  <a:pt x="395427" y="124383"/>
                </a:lnTo>
                <a:lnTo>
                  <a:pt x="395427" y="310946"/>
                </a:lnTo>
                <a:lnTo>
                  <a:pt x="364413" y="310946"/>
                </a:lnTo>
                <a:lnTo>
                  <a:pt x="364413" y="124383"/>
                </a:lnTo>
                <a:lnTo>
                  <a:pt x="395427" y="124383"/>
                </a:lnTo>
                <a:lnTo>
                  <a:pt x="395427" y="108839"/>
                </a:lnTo>
                <a:lnTo>
                  <a:pt x="348907" y="108839"/>
                </a:lnTo>
                <a:lnTo>
                  <a:pt x="348907" y="326491"/>
                </a:lnTo>
                <a:lnTo>
                  <a:pt x="410933" y="326491"/>
                </a:lnTo>
                <a:lnTo>
                  <a:pt x="410933" y="310946"/>
                </a:lnTo>
                <a:lnTo>
                  <a:pt x="410933" y="124383"/>
                </a:lnTo>
                <a:lnTo>
                  <a:pt x="410933" y="108839"/>
                </a:lnTo>
                <a:close/>
              </a:path>
              <a:path w="574039" h="567689">
                <a:moveTo>
                  <a:pt x="573760" y="42354"/>
                </a:moveTo>
                <a:lnTo>
                  <a:pt x="570280" y="38874"/>
                </a:lnTo>
                <a:lnTo>
                  <a:pt x="519493" y="38874"/>
                </a:lnTo>
                <a:lnTo>
                  <a:pt x="519493" y="54419"/>
                </a:lnTo>
                <a:lnTo>
                  <a:pt x="519493" y="373138"/>
                </a:lnTo>
                <a:lnTo>
                  <a:pt x="54267" y="373138"/>
                </a:lnTo>
                <a:lnTo>
                  <a:pt x="54267" y="54419"/>
                </a:lnTo>
                <a:lnTo>
                  <a:pt x="519493" y="54419"/>
                </a:lnTo>
                <a:lnTo>
                  <a:pt x="519493" y="38874"/>
                </a:lnTo>
                <a:lnTo>
                  <a:pt x="294640" y="38874"/>
                </a:lnTo>
                <a:lnTo>
                  <a:pt x="294640" y="3505"/>
                </a:lnTo>
                <a:lnTo>
                  <a:pt x="291160" y="0"/>
                </a:lnTo>
                <a:lnTo>
                  <a:pt x="282600" y="0"/>
                </a:lnTo>
                <a:lnTo>
                  <a:pt x="279120" y="3505"/>
                </a:lnTo>
                <a:lnTo>
                  <a:pt x="279120" y="38874"/>
                </a:lnTo>
                <a:lnTo>
                  <a:pt x="3467" y="38874"/>
                </a:lnTo>
                <a:lnTo>
                  <a:pt x="0" y="42354"/>
                </a:lnTo>
                <a:lnTo>
                  <a:pt x="0" y="50939"/>
                </a:lnTo>
                <a:lnTo>
                  <a:pt x="3467" y="54419"/>
                </a:lnTo>
                <a:lnTo>
                  <a:pt x="38760" y="54419"/>
                </a:lnTo>
                <a:lnTo>
                  <a:pt x="38760" y="373138"/>
                </a:lnTo>
                <a:lnTo>
                  <a:pt x="3467" y="373138"/>
                </a:lnTo>
                <a:lnTo>
                  <a:pt x="0" y="376618"/>
                </a:lnTo>
                <a:lnTo>
                  <a:pt x="0" y="385203"/>
                </a:lnTo>
                <a:lnTo>
                  <a:pt x="3467" y="388683"/>
                </a:lnTo>
                <a:lnTo>
                  <a:pt x="268160" y="388683"/>
                </a:lnTo>
                <a:lnTo>
                  <a:pt x="130200" y="526999"/>
                </a:lnTo>
                <a:lnTo>
                  <a:pt x="127292" y="530021"/>
                </a:lnTo>
                <a:lnTo>
                  <a:pt x="127304" y="535012"/>
                </a:lnTo>
                <a:lnTo>
                  <a:pt x="133400" y="540905"/>
                </a:lnTo>
                <a:lnTo>
                  <a:pt x="138163" y="540905"/>
                </a:lnTo>
                <a:lnTo>
                  <a:pt x="141160" y="537997"/>
                </a:lnTo>
                <a:lnTo>
                  <a:pt x="279120" y="399681"/>
                </a:lnTo>
                <a:lnTo>
                  <a:pt x="279120" y="563994"/>
                </a:lnTo>
                <a:lnTo>
                  <a:pt x="282600" y="567474"/>
                </a:lnTo>
                <a:lnTo>
                  <a:pt x="291160" y="567474"/>
                </a:lnTo>
                <a:lnTo>
                  <a:pt x="294640" y="563994"/>
                </a:lnTo>
                <a:lnTo>
                  <a:pt x="294640" y="399681"/>
                </a:lnTo>
                <a:lnTo>
                  <a:pt x="432600" y="537997"/>
                </a:lnTo>
                <a:lnTo>
                  <a:pt x="435673" y="540981"/>
                </a:lnTo>
                <a:lnTo>
                  <a:pt x="440588" y="540893"/>
                </a:lnTo>
                <a:lnTo>
                  <a:pt x="446468" y="534797"/>
                </a:lnTo>
                <a:lnTo>
                  <a:pt x="446468" y="530021"/>
                </a:lnTo>
                <a:lnTo>
                  <a:pt x="443560" y="526999"/>
                </a:lnTo>
                <a:lnTo>
                  <a:pt x="316560" y="399681"/>
                </a:lnTo>
                <a:lnTo>
                  <a:pt x="305600" y="388683"/>
                </a:lnTo>
                <a:lnTo>
                  <a:pt x="570280" y="388683"/>
                </a:lnTo>
                <a:lnTo>
                  <a:pt x="573760" y="385203"/>
                </a:lnTo>
                <a:lnTo>
                  <a:pt x="573760" y="376618"/>
                </a:lnTo>
                <a:lnTo>
                  <a:pt x="570280" y="373138"/>
                </a:lnTo>
                <a:lnTo>
                  <a:pt x="535000" y="373138"/>
                </a:lnTo>
                <a:lnTo>
                  <a:pt x="535000" y="54419"/>
                </a:lnTo>
                <a:lnTo>
                  <a:pt x="570280" y="54419"/>
                </a:lnTo>
                <a:lnTo>
                  <a:pt x="573760" y="50939"/>
                </a:lnTo>
                <a:lnTo>
                  <a:pt x="573760" y="42354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0028" y="5474483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400312" y="388303"/>
                </a:moveTo>
                <a:lnTo>
                  <a:pt x="378317" y="388303"/>
                </a:lnTo>
                <a:lnTo>
                  <a:pt x="410572" y="420583"/>
                </a:lnTo>
                <a:lnTo>
                  <a:pt x="405899" y="427414"/>
                </a:lnTo>
                <a:lnTo>
                  <a:pt x="402273" y="434806"/>
                </a:lnTo>
                <a:lnTo>
                  <a:pt x="399742" y="442641"/>
                </a:lnTo>
                <a:lnTo>
                  <a:pt x="398354" y="450800"/>
                </a:lnTo>
                <a:lnTo>
                  <a:pt x="398375" y="460575"/>
                </a:lnTo>
                <a:lnTo>
                  <a:pt x="519479" y="595375"/>
                </a:lnTo>
                <a:lnTo>
                  <a:pt x="550571" y="607787"/>
                </a:lnTo>
                <a:lnTo>
                  <a:pt x="561823" y="606487"/>
                </a:lnTo>
                <a:lnTo>
                  <a:pt x="572509" y="603061"/>
                </a:lnTo>
                <a:lnTo>
                  <a:pt x="582335" y="597638"/>
                </a:lnTo>
                <a:lnTo>
                  <a:pt x="588889" y="592125"/>
                </a:lnTo>
                <a:lnTo>
                  <a:pt x="554213" y="592125"/>
                </a:lnTo>
                <a:lnTo>
                  <a:pt x="541273" y="590917"/>
                </a:lnTo>
                <a:lnTo>
                  <a:pt x="530476" y="584417"/>
                </a:lnTo>
                <a:lnTo>
                  <a:pt x="421499" y="475192"/>
                </a:lnTo>
                <a:lnTo>
                  <a:pt x="415612" y="469037"/>
                </a:lnTo>
                <a:lnTo>
                  <a:pt x="412789" y="460575"/>
                </a:lnTo>
                <a:lnTo>
                  <a:pt x="413803" y="452118"/>
                </a:lnTo>
                <a:lnTo>
                  <a:pt x="439110" y="416727"/>
                </a:lnTo>
                <a:lnTo>
                  <a:pt x="452587" y="412806"/>
                </a:lnTo>
                <a:lnTo>
                  <a:pt x="490547" y="412806"/>
                </a:lnTo>
                <a:lnTo>
                  <a:pt x="487295" y="409547"/>
                </a:lnTo>
                <a:lnTo>
                  <a:pt x="421544" y="409547"/>
                </a:lnTo>
                <a:lnTo>
                  <a:pt x="400312" y="388303"/>
                </a:lnTo>
                <a:close/>
              </a:path>
              <a:path w="608965" h="608329">
                <a:moveTo>
                  <a:pt x="490547" y="412806"/>
                </a:moveTo>
                <a:lnTo>
                  <a:pt x="452587" y="412806"/>
                </a:lnTo>
                <a:lnTo>
                  <a:pt x="465529" y="414016"/>
                </a:lnTo>
                <a:lnTo>
                  <a:pt x="476330" y="420524"/>
                </a:lnTo>
                <a:lnTo>
                  <a:pt x="585320" y="529743"/>
                </a:lnTo>
                <a:lnTo>
                  <a:pt x="591200" y="535897"/>
                </a:lnTo>
                <a:lnTo>
                  <a:pt x="594043" y="544360"/>
                </a:lnTo>
                <a:lnTo>
                  <a:pt x="593009" y="552816"/>
                </a:lnTo>
                <a:lnTo>
                  <a:pt x="567687" y="588207"/>
                </a:lnTo>
                <a:lnTo>
                  <a:pt x="554213" y="592125"/>
                </a:lnTo>
                <a:lnTo>
                  <a:pt x="588889" y="592125"/>
                </a:lnTo>
                <a:lnTo>
                  <a:pt x="608452" y="554180"/>
                </a:lnTo>
                <a:lnTo>
                  <a:pt x="608408" y="544360"/>
                </a:lnTo>
                <a:lnTo>
                  <a:pt x="606328" y="535118"/>
                </a:lnTo>
                <a:lnTo>
                  <a:pt x="602246" y="526442"/>
                </a:lnTo>
                <a:lnTo>
                  <a:pt x="596304" y="518785"/>
                </a:lnTo>
                <a:lnTo>
                  <a:pt x="490547" y="412806"/>
                </a:lnTo>
                <a:close/>
              </a:path>
              <a:path w="608965" h="608329">
                <a:moveTo>
                  <a:pt x="215799" y="0"/>
                </a:moveTo>
                <a:lnTo>
                  <a:pt x="173089" y="5764"/>
                </a:lnTo>
                <a:lnTo>
                  <a:pt x="131972" y="19702"/>
                </a:lnTo>
                <a:lnTo>
                  <a:pt x="93725" y="41763"/>
                </a:lnTo>
                <a:lnTo>
                  <a:pt x="59623" y="71897"/>
                </a:lnTo>
                <a:lnTo>
                  <a:pt x="32219" y="108237"/>
                </a:lnTo>
                <a:lnTo>
                  <a:pt x="13180" y="148090"/>
                </a:lnTo>
                <a:lnTo>
                  <a:pt x="2456" y="190181"/>
                </a:lnTo>
                <a:lnTo>
                  <a:pt x="0" y="233231"/>
                </a:lnTo>
                <a:lnTo>
                  <a:pt x="5760" y="275965"/>
                </a:lnTo>
                <a:lnTo>
                  <a:pt x="19689" y="317104"/>
                </a:lnTo>
                <a:lnTo>
                  <a:pt x="41737" y="355372"/>
                </a:lnTo>
                <a:lnTo>
                  <a:pt x="71855" y="389493"/>
                </a:lnTo>
                <a:lnTo>
                  <a:pt x="111587" y="418932"/>
                </a:lnTo>
                <a:lnTo>
                  <a:pt x="155443" y="438490"/>
                </a:lnTo>
                <a:lnTo>
                  <a:pt x="201759" y="448174"/>
                </a:lnTo>
                <a:lnTo>
                  <a:pt x="248869" y="447991"/>
                </a:lnTo>
                <a:lnTo>
                  <a:pt x="295109" y="437947"/>
                </a:lnTo>
                <a:lnTo>
                  <a:pt x="306282" y="432860"/>
                </a:lnTo>
                <a:lnTo>
                  <a:pt x="209534" y="432860"/>
                </a:lnTo>
                <a:lnTo>
                  <a:pt x="202400" y="432336"/>
                </a:lnTo>
                <a:lnTo>
                  <a:pt x="146968" y="418558"/>
                </a:lnTo>
                <a:lnTo>
                  <a:pt x="109079" y="398453"/>
                </a:lnTo>
                <a:lnTo>
                  <a:pt x="72526" y="367551"/>
                </a:lnTo>
                <a:lnTo>
                  <a:pt x="44242" y="329630"/>
                </a:lnTo>
                <a:lnTo>
                  <a:pt x="25207" y="286397"/>
                </a:lnTo>
                <a:lnTo>
                  <a:pt x="16313" y="239352"/>
                </a:lnTo>
                <a:lnTo>
                  <a:pt x="131261" y="239352"/>
                </a:lnTo>
                <a:lnTo>
                  <a:pt x="134220" y="237212"/>
                </a:lnTo>
                <a:lnTo>
                  <a:pt x="138676" y="223836"/>
                </a:lnTo>
                <a:lnTo>
                  <a:pt x="15680" y="223836"/>
                </a:lnTo>
                <a:lnTo>
                  <a:pt x="19680" y="182777"/>
                </a:lnTo>
                <a:lnTo>
                  <a:pt x="31522" y="143669"/>
                </a:lnTo>
                <a:lnTo>
                  <a:pt x="50748" y="107616"/>
                </a:lnTo>
                <a:lnTo>
                  <a:pt x="76901" y="75725"/>
                </a:lnTo>
                <a:lnTo>
                  <a:pt x="116763" y="44414"/>
                </a:lnTo>
                <a:lnTo>
                  <a:pt x="162299" y="23844"/>
                </a:lnTo>
                <a:lnTo>
                  <a:pt x="211409" y="14668"/>
                </a:lnTo>
                <a:lnTo>
                  <a:pt x="303987" y="14668"/>
                </a:lnTo>
                <a:lnTo>
                  <a:pt x="300893" y="13188"/>
                </a:lnTo>
                <a:lnTo>
                  <a:pt x="258826" y="2457"/>
                </a:lnTo>
                <a:lnTo>
                  <a:pt x="215799" y="0"/>
                </a:lnTo>
                <a:close/>
              </a:path>
              <a:path w="608965" h="608329">
                <a:moveTo>
                  <a:pt x="447558" y="239352"/>
                </a:moveTo>
                <a:lnTo>
                  <a:pt x="433555" y="239352"/>
                </a:lnTo>
                <a:lnTo>
                  <a:pt x="424532" y="286828"/>
                </a:lnTo>
                <a:lnTo>
                  <a:pt x="405583" y="329664"/>
                </a:lnTo>
                <a:lnTo>
                  <a:pt x="378128" y="366596"/>
                </a:lnTo>
                <a:lnTo>
                  <a:pt x="343436" y="396563"/>
                </a:lnTo>
                <a:lnTo>
                  <a:pt x="302877" y="418371"/>
                </a:lnTo>
                <a:lnTo>
                  <a:pt x="257794" y="430857"/>
                </a:lnTo>
                <a:lnTo>
                  <a:pt x="209534" y="432860"/>
                </a:lnTo>
                <a:lnTo>
                  <a:pt x="306282" y="432860"/>
                </a:lnTo>
                <a:lnTo>
                  <a:pt x="338813" y="418049"/>
                </a:lnTo>
                <a:lnTo>
                  <a:pt x="378317" y="388303"/>
                </a:lnTo>
                <a:lnTo>
                  <a:pt x="400312" y="388303"/>
                </a:lnTo>
                <a:lnTo>
                  <a:pt x="389269" y="377255"/>
                </a:lnTo>
                <a:lnTo>
                  <a:pt x="416674" y="340918"/>
                </a:lnTo>
                <a:lnTo>
                  <a:pt x="435714" y="301066"/>
                </a:lnTo>
                <a:lnTo>
                  <a:pt x="446438" y="258977"/>
                </a:lnTo>
                <a:lnTo>
                  <a:pt x="447558" y="239352"/>
                </a:lnTo>
                <a:close/>
              </a:path>
              <a:path w="608965" h="608329">
                <a:moveTo>
                  <a:pt x="455994" y="397185"/>
                </a:moveTo>
                <a:lnTo>
                  <a:pt x="438283" y="400346"/>
                </a:lnTo>
                <a:lnTo>
                  <a:pt x="421544" y="409547"/>
                </a:lnTo>
                <a:lnTo>
                  <a:pt x="487295" y="409547"/>
                </a:lnTo>
                <a:lnTo>
                  <a:pt x="472918" y="400206"/>
                </a:lnTo>
                <a:lnTo>
                  <a:pt x="455994" y="397185"/>
                </a:lnTo>
                <a:close/>
              </a:path>
              <a:path w="608965" h="608329">
                <a:moveTo>
                  <a:pt x="180340" y="146451"/>
                </a:moveTo>
                <a:lnTo>
                  <a:pt x="164498" y="146451"/>
                </a:lnTo>
                <a:lnTo>
                  <a:pt x="201599" y="346779"/>
                </a:lnTo>
                <a:lnTo>
                  <a:pt x="204423" y="349359"/>
                </a:lnTo>
                <a:lnTo>
                  <a:pt x="207873" y="349675"/>
                </a:lnTo>
                <a:lnTo>
                  <a:pt x="211795" y="349675"/>
                </a:lnTo>
                <a:lnTo>
                  <a:pt x="214670" y="347704"/>
                </a:lnTo>
                <a:lnTo>
                  <a:pt x="227913" y="313440"/>
                </a:lnTo>
                <a:lnTo>
                  <a:pt x="211272" y="313440"/>
                </a:lnTo>
                <a:lnTo>
                  <a:pt x="180340" y="146451"/>
                </a:lnTo>
                <a:close/>
              </a:path>
              <a:path w="608965" h="608329">
                <a:moveTo>
                  <a:pt x="277378" y="160926"/>
                </a:moveTo>
                <a:lnTo>
                  <a:pt x="270839" y="162678"/>
                </a:lnTo>
                <a:lnTo>
                  <a:pt x="268888" y="164430"/>
                </a:lnTo>
                <a:lnTo>
                  <a:pt x="211318" y="313401"/>
                </a:lnTo>
                <a:lnTo>
                  <a:pt x="227913" y="313440"/>
                </a:lnTo>
                <a:lnTo>
                  <a:pt x="273804" y="194705"/>
                </a:lnTo>
                <a:lnTo>
                  <a:pt x="289957" y="194666"/>
                </a:lnTo>
                <a:lnTo>
                  <a:pt x="281623" y="163389"/>
                </a:lnTo>
                <a:lnTo>
                  <a:pt x="277378" y="160926"/>
                </a:lnTo>
                <a:close/>
              </a:path>
              <a:path w="608965" h="608329">
                <a:moveTo>
                  <a:pt x="289957" y="194666"/>
                </a:moveTo>
                <a:lnTo>
                  <a:pt x="273856" y="194666"/>
                </a:lnTo>
                <a:lnTo>
                  <a:pt x="299863" y="291963"/>
                </a:lnTo>
                <a:lnTo>
                  <a:pt x="304108" y="294420"/>
                </a:lnTo>
                <a:lnTo>
                  <a:pt x="309762" y="292913"/>
                </a:lnTo>
                <a:lnTo>
                  <a:pt x="311113" y="292060"/>
                </a:lnTo>
                <a:lnTo>
                  <a:pt x="330385" y="269601"/>
                </a:lnTo>
                <a:lnTo>
                  <a:pt x="309975" y="269601"/>
                </a:lnTo>
                <a:lnTo>
                  <a:pt x="289957" y="194666"/>
                </a:lnTo>
                <a:close/>
              </a:path>
              <a:path w="608965" h="608329">
                <a:moveTo>
                  <a:pt x="303987" y="14668"/>
                </a:moveTo>
                <a:lnTo>
                  <a:pt x="211409" y="14668"/>
                </a:lnTo>
                <a:lnTo>
                  <a:pt x="261993" y="17540"/>
                </a:lnTo>
                <a:lnTo>
                  <a:pt x="283507" y="22455"/>
                </a:lnTo>
                <a:lnTo>
                  <a:pt x="324175" y="39121"/>
                </a:lnTo>
                <a:lnTo>
                  <a:pt x="381345" y="84497"/>
                </a:lnTo>
                <a:lnTo>
                  <a:pt x="410043" y="125949"/>
                </a:lnTo>
                <a:lnTo>
                  <a:pt x="428008" y="173061"/>
                </a:lnTo>
                <a:lnTo>
                  <a:pt x="434189" y="223836"/>
                </a:lnTo>
                <a:lnTo>
                  <a:pt x="350514" y="223836"/>
                </a:lnTo>
                <a:lnTo>
                  <a:pt x="348362" y="224825"/>
                </a:lnTo>
                <a:lnTo>
                  <a:pt x="310048" y="269556"/>
                </a:lnTo>
                <a:lnTo>
                  <a:pt x="330385" y="269601"/>
                </a:lnTo>
                <a:lnTo>
                  <a:pt x="356342" y="239352"/>
                </a:lnTo>
                <a:lnTo>
                  <a:pt x="447558" y="239352"/>
                </a:lnTo>
                <a:lnTo>
                  <a:pt x="448895" y="215927"/>
                </a:lnTo>
                <a:lnTo>
                  <a:pt x="443136" y="173194"/>
                </a:lnTo>
                <a:lnTo>
                  <a:pt x="429208" y="132055"/>
                </a:lnTo>
                <a:lnTo>
                  <a:pt x="407161" y="93786"/>
                </a:lnTo>
                <a:lnTo>
                  <a:pt x="377044" y="59666"/>
                </a:lnTo>
                <a:lnTo>
                  <a:pt x="340725" y="32241"/>
                </a:lnTo>
                <a:lnTo>
                  <a:pt x="303987" y="14668"/>
                </a:lnTo>
                <a:close/>
              </a:path>
              <a:path w="608965" h="608329">
                <a:moveTo>
                  <a:pt x="169486" y="106821"/>
                </a:moveTo>
                <a:lnTo>
                  <a:pt x="162501" y="108114"/>
                </a:lnTo>
                <a:lnTo>
                  <a:pt x="160220" y="110092"/>
                </a:lnTo>
                <a:lnTo>
                  <a:pt x="122331" y="223836"/>
                </a:lnTo>
                <a:lnTo>
                  <a:pt x="138676" y="223836"/>
                </a:lnTo>
                <a:lnTo>
                  <a:pt x="164446" y="146490"/>
                </a:lnTo>
                <a:lnTo>
                  <a:pt x="180340" y="146451"/>
                </a:lnTo>
                <a:lnTo>
                  <a:pt x="173531" y="109601"/>
                </a:lnTo>
                <a:lnTo>
                  <a:pt x="169486" y="106821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6078" y="6357315"/>
            <a:ext cx="9759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53" y="6357315"/>
            <a:ext cx="2440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Visualize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gathered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472" y="6211925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trac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5784" y="413004"/>
            <a:ext cx="4831080" cy="913130"/>
          </a:xfrm>
          <a:custGeom>
            <a:avLst/>
            <a:gdLst/>
            <a:ahLst/>
            <a:cxnLst/>
            <a:rect l="l" t="t" r="r" b="b"/>
            <a:pathLst>
              <a:path w="4831080" h="913130">
                <a:moveTo>
                  <a:pt x="0" y="912876"/>
                </a:moveTo>
                <a:lnTo>
                  <a:pt x="4831079" y="912876"/>
                </a:lnTo>
                <a:lnTo>
                  <a:pt x="4831079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38191" y="575309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8742" y="2342210"/>
            <a:ext cx="52254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122C47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Name:</a:t>
            </a:r>
            <a:r>
              <a:rPr sz="2800" spc="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Amazon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Sales 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Data.csv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Dataset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2C47"/>
                </a:solidFill>
                <a:latin typeface="Calibri"/>
                <a:cs typeface="Calibri"/>
              </a:rPr>
              <a:t>Size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: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12.4KB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Rows: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spc="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columns:</a:t>
            </a:r>
            <a:r>
              <a:rPr sz="2800" spc="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0423" y="560831"/>
            <a:ext cx="7187565" cy="992505"/>
          </a:xfrm>
          <a:custGeom>
            <a:avLst/>
            <a:gdLst/>
            <a:ahLst/>
            <a:cxnLst/>
            <a:rect l="l" t="t" r="r" b="b"/>
            <a:pathLst>
              <a:path w="7187565" h="992505">
                <a:moveTo>
                  <a:pt x="0" y="992124"/>
                </a:moveTo>
                <a:lnTo>
                  <a:pt x="7187183" y="992124"/>
                </a:lnTo>
                <a:lnTo>
                  <a:pt x="7187183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1433" y="762761"/>
            <a:ext cx="626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</a:t>
            </a:r>
            <a:r>
              <a:rPr spc="-130" dirty="0"/>
              <a:t>A</a:t>
            </a:r>
            <a:r>
              <a:rPr spc="-45" dirty="0"/>
              <a:t> </a:t>
            </a:r>
            <a:r>
              <a:rPr spc="-225" dirty="0"/>
              <a:t>SHARIN</a:t>
            </a:r>
            <a:r>
              <a:rPr spc="-240" dirty="0"/>
              <a:t>G</a:t>
            </a:r>
            <a:r>
              <a:rPr spc="-40" dirty="0"/>
              <a:t> </a:t>
            </a:r>
            <a:r>
              <a:rPr spc="-125" dirty="0"/>
              <a:t>AGGREMENT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629" y="1563875"/>
            <a:ext cx="4519295" cy="9499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b="1" spc="-270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600" b="1" spc="-260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600" b="1" spc="-18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6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E5E7B"/>
                </a:solidFill>
                <a:latin typeface="Arial"/>
                <a:cs typeface="Arial"/>
              </a:rPr>
              <a:t>I</a:t>
            </a:r>
            <a:r>
              <a:rPr sz="2600" b="1" spc="-170" dirty="0">
                <a:solidFill>
                  <a:srgbClr val="0E5E7B"/>
                </a:solidFill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900" spc="2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9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given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order.</a:t>
            </a:r>
            <a:endParaRPr sz="1900">
              <a:latin typeface="Bahnschrift"/>
              <a:cs typeface="Bahnschrif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646" y="1766506"/>
            <a:ext cx="780415" cy="781685"/>
            <a:chOff x="2124646" y="1766506"/>
            <a:chExt cx="780415" cy="781685"/>
          </a:xfrm>
        </p:grpSpPr>
        <p:sp>
          <p:nvSpPr>
            <p:cNvPr id="6" name="object 6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3507" y="194627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646" y="3084766"/>
            <a:ext cx="780415" cy="780415"/>
            <a:chOff x="2124646" y="3084766"/>
            <a:chExt cx="780415" cy="780415"/>
          </a:xfrm>
        </p:grpSpPr>
        <p:sp>
          <p:nvSpPr>
            <p:cNvPr id="10" name="object 10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6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6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6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3507" y="32636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4646" y="4590478"/>
            <a:ext cx="780415" cy="781685"/>
            <a:chOff x="2124646" y="4590478"/>
            <a:chExt cx="780415" cy="781685"/>
          </a:xfrm>
        </p:grpSpPr>
        <p:sp>
          <p:nvSpPr>
            <p:cNvPr id="14" name="object 14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5032" y="4780026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3281553"/>
            <a:ext cx="5648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DA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ordered.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4" y="4524247"/>
            <a:ext cx="40849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region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stays.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D261AA-D09D-EFDC-7654-2EB8B69C82E0}"/>
              </a:ext>
            </a:extLst>
          </p:cNvPr>
          <p:cNvGrpSpPr/>
          <p:nvPr/>
        </p:nvGrpSpPr>
        <p:grpSpPr>
          <a:xfrm>
            <a:off x="2135573" y="5720903"/>
            <a:ext cx="5335588" cy="781685"/>
            <a:chOff x="2124646" y="5939193"/>
            <a:chExt cx="5335588" cy="781685"/>
          </a:xfrm>
        </p:grpSpPr>
        <p:grpSp>
          <p:nvGrpSpPr>
            <p:cNvPr id="17" name="object 17"/>
            <p:cNvGrpSpPr/>
            <p:nvPr/>
          </p:nvGrpSpPr>
          <p:grpSpPr>
            <a:xfrm>
              <a:off x="2124646" y="5939193"/>
              <a:ext cx="780415" cy="781685"/>
              <a:chOff x="2124646" y="5939193"/>
              <a:chExt cx="780415" cy="781685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2138933" y="5953480"/>
                <a:ext cx="751840" cy="753110"/>
              </a:xfrm>
              <a:custGeom>
                <a:avLst/>
                <a:gdLst/>
                <a:ahLst/>
                <a:cxnLst/>
                <a:rect l="l" t="t" r="r" b="b"/>
                <a:pathLst>
                  <a:path w="751839" h="753109">
                    <a:moveTo>
                      <a:pt x="375666" y="0"/>
                    </a:moveTo>
                    <a:lnTo>
                      <a:pt x="328534" y="2932"/>
                    </a:lnTo>
                    <a:lnTo>
                      <a:pt x="283152" y="11496"/>
                    </a:lnTo>
                    <a:lnTo>
                      <a:pt x="239872" y="25337"/>
                    </a:lnTo>
                    <a:lnTo>
                      <a:pt x="199044" y="44103"/>
                    </a:lnTo>
                    <a:lnTo>
                      <a:pt x="161020" y="67442"/>
                    </a:lnTo>
                    <a:lnTo>
                      <a:pt x="126153" y="95000"/>
                    </a:lnTo>
                    <a:lnTo>
                      <a:pt x="94794" y="126425"/>
                    </a:lnTo>
                    <a:lnTo>
                      <a:pt x="67294" y="161365"/>
                    </a:lnTo>
                    <a:lnTo>
                      <a:pt x="44006" y="199465"/>
                    </a:lnTo>
                    <a:lnTo>
                      <a:pt x="25281" y="240375"/>
                    </a:lnTo>
                    <a:lnTo>
                      <a:pt x="11470" y="283740"/>
                    </a:lnTo>
                    <a:lnTo>
                      <a:pt x="2926" y="329208"/>
                    </a:lnTo>
                    <a:lnTo>
                      <a:pt x="0" y="376427"/>
                    </a:lnTo>
                    <a:lnTo>
                      <a:pt x="2926" y="423644"/>
                    </a:lnTo>
                    <a:lnTo>
                      <a:pt x="11470" y="469111"/>
                    </a:lnTo>
                    <a:lnTo>
                      <a:pt x="25281" y="512475"/>
                    </a:lnTo>
                    <a:lnTo>
                      <a:pt x="44006" y="553384"/>
                    </a:lnTo>
                    <a:lnTo>
                      <a:pt x="67294" y="591485"/>
                    </a:lnTo>
                    <a:lnTo>
                      <a:pt x="94794" y="626425"/>
                    </a:lnTo>
                    <a:lnTo>
                      <a:pt x="126153" y="657851"/>
                    </a:lnTo>
                    <a:lnTo>
                      <a:pt x="161020" y="685410"/>
                    </a:lnTo>
                    <a:lnTo>
                      <a:pt x="199044" y="708749"/>
                    </a:lnTo>
                    <a:lnTo>
                      <a:pt x="239872" y="727516"/>
                    </a:lnTo>
                    <a:lnTo>
                      <a:pt x="283152" y="741358"/>
                    </a:lnTo>
                    <a:lnTo>
                      <a:pt x="328534" y="749922"/>
                    </a:lnTo>
                    <a:lnTo>
                      <a:pt x="375666" y="752855"/>
                    </a:lnTo>
                    <a:lnTo>
                      <a:pt x="422797" y="749922"/>
                    </a:lnTo>
                    <a:lnTo>
                      <a:pt x="468179" y="741358"/>
                    </a:lnTo>
                    <a:lnTo>
                      <a:pt x="511459" y="727516"/>
                    </a:lnTo>
                    <a:lnTo>
                      <a:pt x="552287" y="708749"/>
                    </a:lnTo>
                    <a:lnTo>
                      <a:pt x="590311" y="685410"/>
                    </a:lnTo>
                    <a:lnTo>
                      <a:pt x="625178" y="657851"/>
                    </a:lnTo>
                    <a:lnTo>
                      <a:pt x="656537" y="626425"/>
                    </a:lnTo>
                    <a:lnTo>
                      <a:pt x="684037" y="591485"/>
                    </a:lnTo>
                    <a:lnTo>
                      <a:pt x="707325" y="553384"/>
                    </a:lnTo>
                    <a:lnTo>
                      <a:pt x="726050" y="512475"/>
                    </a:lnTo>
                    <a:lnTo>
                      <a:pt x="739861" y="469111"/>
                    </a:lnTo>
                    <a:lnTo>
                      <a:pt x="748405" y="423644"/>
                    </a:lnTo>
                    <a:lnTo>
                      <a:pt x="751332" y="376427"/>
                    </a:lnTo>
                    <a:lnTo>
                      <a:pt x="748405" y="329208"/>
                    </a:lnTo>
                    <a:lnTo>
                      <a:pt x="739861" y="283740"/>
                    </a:lnTo>
                    <a:lnTo>
                      <a:pt x="726050" y="240375"/>
                    </a:lnTo>
                    <a:lnTo>
                      <a:pt x="707325" y="199465"/>
                    </a:lnTo>
                    <a:lnTo>
                      <a:pt x="684037" y="161365"/>
                    </a:lnTo>
                    <a:lnTo>
                      <a:pt x="656537" y="126425"/>
                    </a:lnTo>
                    <a:lnTo>
                      <a:pt x="625178" y="95000"/>
                    </a:lnTo>
                    <a:lnTo>
                      <a:pt x="590311" y="67442"/>
                    </a:lnTo>
                    <a:lnTo>
                      <a:pt x="552287" y="44103"/>
                    </a:lnTo>
                    <a:lnTo>
                      <a:pt x="511459" y="25337"/>
                    </a:lnTo>
                    <a:lnTo>
                      <a:pt x="468179" y="11496"/>
                    </a:lnTo>
                    <a:lnTo>
                      <a:pt x="422797" y="2932"/>
                    </a:lnTo>
                    <a:lnTo>
                      <a:pt x="375666" y="0"/>
                    </a:lnTo>
                    <a:close/>
                  </a:path>
                </a:pathLst>
              </a:custGeom>
              <a:solidFill>
                <a:srgbClr val="D5EFF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2138933" y="5953480"/>
                <a:ext cx="751840" cy="753110"/>
              </a:xfrm>
              <a:custGeom>
                <a:avLst/>
                <a:gdLst/>
                <a:ahLst/>
                <a:cxnLst/>
                <a:rect l="l" t="t" r="r" b="b"/>
                <a:pathLst>
                  <a:path w="751839" h="753109">
                    <a:moveTo>
                      <a:pt x="751332" y="376427"/>
                    </a:moveTo>
                    <a:lnTo>
                      <a:pt x="748405" y="423644"/>
                    </a:lnTo>
                    <a:lnTo>
                      <a:pt x="739861" y="469111"/>
                    </a:lnTo>
                    <a:lnTo>
                      <a:pt x="726050" y="512475"/>
                    </a:lnTo>
                    <a:lnTo>
                      <a:pt x="707325" y="553384"/>
                    </a:lnTo>
                    <a:lnTo>
                      <a:pt x="684037" y="591485"/>
                    </a:lnTo>
                    <a:lnTo>
                      <a:pt x="656537" y="626425"/>
                    </a:lnTo>
                    <a:lnTo>
                      <a:pt x="625178" y="657851"/>
                    </a:lnTo>
                    <a:lnTo>
                      <a:pt x="590311" y="685410"/>
                    </a:lnTo>
                    <a:lnTo>
                      <a:pt x="552287" y="708749"/>
                    </a:lnTo>
                    <a:lnTo>
                      <a:pt x="511459" y="727516"/>
                    </a:lnTo>
                    <a:lnTo>
                      <a:pt x="468179" y="741358"/>
                    </a:lnTo>
                    <a:lnTo>
                      <a:pt x="422797" y="749922"/>
                    </a:lnTo>
                    <a:lnTo>
                      <a:pt x="375666" y="752855"/>
                    </a:lnTo>
                    <a:lnTo>
                      <a:pt x="328534" y="749922"/>
                    </a:lnTo>
                    <a:lnTo>
                      <a:pt x="283152" y="741358"/>
                    </a:lnTo>
                    <a:lnTo>
                      <a:pt x="239872" y="727516"/>
                    </a:lnTo>
                    <a:lnTo>
                      <a:pt x="199044" y="708749"/>
                    </a:lnTo>
                    <a:lnTo>
                      <a:pt x="161020" y="685410"/>
                    </a:lnTo>
                    <a:lnTo>
                      <a:pt x="126153" y="657851"/>
                    </a:lnTo>
                    <a:lnTo>
                      <a:pt x="94794" y="626425"/>
                    </a:lnTo>
                    <a:lnTo>
                      <a:pt x="67294" y="591485"/>
                    </a:lnTo>
                    <a:lnTo>
                      <a:pt x="44006" y="553384"/>
                    </a:lnTo>
                    <a:lnTo>
                      <a:pt x="25281" y="512475"/>
                    </a:lnTo>
                    <a:lnTo>
                      <a:pt x="11470" y="469111"/>
                    </a:lnTo>
                    <a:lnTo>
                      <a:pt x="2926" y="423644"/>
                    </a:lnTo>
                    <a:lnTo>
                      <a:pt x="0" y="376427"/>
                    </a:lnTo>
                    <a:lnTo>
                      <a:pt x="2926" y="329208"/>
                    </a:lnTo>
                    <a:lnTo>
                      <a:pt x="11470" y="283740"/>
                    </a:lnTo>
                    <a:lnTo>
                      <a:pt x="25281" y="240375"/>
                    </a:lnTo>
                    <a:lnTo>
                      <a:pt x="44006" y="199465"/>
                    </a:lnTo>
                    <a:lnTo>
                      <a:pt x="67294" y="161365"/>
                    </a:lnTo>
                    <a:lnTo>
                      <a:pt x="94794" y="126425"/>
                    </a:lnTo>
                    <a:lnTo>
                      <a:pt x="126153" y="95000"/>
                    </a:lnTo>
                    <a:lnTo>
                      <a:pt x="161020" y="67442"/>
                    </a:lnTo>
                    <a:lnTo>
                      <a:pt x="199044" y="44103"/>
                    </a:lnTo>
                    <a:lnTo>
                      <a:pt x="239872" y="25337"/>
                    </a:lnTo>
                    <a:lnTo>
                      <a:pt x="283152" y="11496"/>
                    </a:lnTo>
                    <a:lnTo>
                      <a:pt x="328534" y="2932"/>
                    </a:lnTo>
                    <a:lnTo>
                      <a:pt x="375666" y="0"/>
                    </a:lnTo>
                    <a:lnTo>
                      <a:pt x="422797" y="2932"/>
                    </a:lnTo>
                    <a:lnTo>
                      <a:pt x="468179" y="11496"/>
                    </a:lnTo>
                    <a:lnTo>
                      <a:pt x="511459" y="25337"/>
                    </a:lnTo>
                    <a:lnTo>
                      <a:pt x="552287" y="44103"/>
                    </a:lnTo>
                    <a:lnTo>
                      <a:pt x="590311" y="67442"/>
                    </a:lnTo>
                    <a:lnTo>
                      <a:pt x="625178" y="95000"/>
                    </a:lnTo>
                    <a:lnTo>
                      <a:pt x="656537" y="126425"/>
                    </a:lnTo>
                    <a:lnTo>
                      <a:pt x="684037" y="161365"/>
                    </a:lnTo>
                    <a:lnTo>
                      <a:pt x="707325" y="199465"/>
                    </a:lnTo>
                    <a:lnTo>
                      <a:pt x="726050" y="240375"/>
                    </a:lnTo>
                    <a:lnTo>
                      <a:pt x="739861" y="283740"/>
                    </a:lnTo>
                    <a:lnTo>
                      <a:pt x="748405" y="329208"/>
                    </a:lnTo>
                    <a:lnTo>
                      <a:pt x="751332" y="376427"/>
                    </a:lnTo>
                    <a:close/>
                  </a:path>
                </a:pathLst>
              </a:custGeom>
              <a:ln w="28575">
                <a:solidFill>
                  <a:srgbClr val="EFA12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126994" y="5965037"/>
              <a:ext cx="4333240" cy="665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240" dirty="0">
                  <a:solidFill>
                    <a:srgbClr val="0E5E7B"/>
                  </a:solidFill>
                  <a:latin typeface="Arial"/>
                  <a:cs typeface="Arial"/>
                </a:rPr>
                <a:t>COUNTRY</a:t>
              </a:r>
              <a:endParaRPr sz="24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488392"/>
                  </a:solidFill>
                  <a:latin typeface="Bahnschrift"/>
                  <a:cs typeface="Bahnschrift"/>
                </a:rPr>
                <a:t>The</a:t>
              </a:r>
              <a:r>
                <a:rPr sz="1800" spc="150" dirty="0">
                  <a:solidFill>
                    <a:srgbClr val="488392"/>
                  </a:solidFill>
                  <a:latin typeface="Bahnschrift"/>
                  <a:cs typeface="Bahnschrift"/>
                </a:rPr>
                <a:t> </a:t>
              </a:r>
              <a:r>
                <a:rPr sz="1800" dirty="0">
                  <a:solidFill>
                    <a:srgbClr val="488392"/>
                  </a:solidFill>
                  <a:latin typeface="Bahnschrift"/>
                  <a:cs typeface="Bahnschrift"/>
                </a:rPr>
                <a:t>Country</a:t>
              </a:r>
              <a:r>
                <a:rPr sz="1800" spc="160" dirty="0">
                  <a:solidFill>
                    <a:srgbClr val="488392"/>
                  </a:solidFill>
                  <a:latin typeface="Bahnschrift"/>
                  <a:cs typeface="Bahnschrift"/>
                </a:rPr>
                <a:t> </a:t>
              </a:r>
              <a:r>
                <a:rPr sz="1800" dirty="0">
                  <a:solidFill>
                    <a:srgbClr val="488392"/>
                  </a:solidFill>
                  <a:latin typeface="Bahnschrift"/>
                  <a:cs typeface="Bahnschrift"/>
                </a:rPr>
                <a:t>in</a:t>
              </a:r>
              <a:r>
                <a:rPr sz="1800" spc="150" dirty="0">
                  <a:solidFill>
                    <a:srgbClr val="488392"/>
                  </a:solidFill>
                  <a:latin typeface="Bahnschrift"/>
                  <a:cs typeface="Bahnschrift"/>
                </a:rPr>
                <a:t> </a:t>
              </a:r>
              <a:r>
                <a:rPr sz="1800" spc="-5" dirty="0">
                  <a:solidFill>
                    <a:srgbClr val="488392"/>
                  </a:solidFill>
                  <a:latin typeface="Bahnschrift"/>
                  <a:cs typeface="Bahnschrift"/>
                </a:rPr>
                <a:t>which</a:t>
              </a:r>
              <a:r>
                <a:rPr sz="1800" spc="155" dirty="0">
                  <a:solidFill>
                    <a:srgbClr val="488392"/>
                  </a:solidFill>
                  <a:latin typeface="Bahnschrift"/>
                  <a:cs typeface="Bahnschrift"/>
                </a:rPr>
                <a:t> </a:t>
              </a:r>
              <a:r>
                <a:rPr sz="1800" spc="-5" dirty="0">
                  <a:solidFill>
                    <a:srgbClr val="488392"/>
                  </a:solidFill>
                  <a:latin typeface="Bahnschrift"/>
                  <a:cs typeface="Bahnschrift"/>
                </a:rPr>
                <a:t>the</a:t>
              </a:r>
              <a:r>
                <a:rPr sz="1800" spc="155" dirty="0">
                  <a:solidFill>
                    <a:srgbClr val="488392"/>
                  </a:solidFill>
                  <a:latin typeface="Bahnschrift"/>
                  <a:cs typeface="Bahnschrift"/>
                </a:rPr>
                <a:t> </a:t>
              </a:r>
              <a:r>
                <a:rPr sz="1800" spc="-5" dirty="0">
                  <a:solidFill>
                    <a:srgbClr val="488392"/>
                  </a:solidFill>
                  <a:latin typeface="Bahnschrift"/>
                  <a:cs typeface="Bahnschrift"/>
                </a:rPr>
                <a:t>customer</a:t>
              </a:r>
              <a:r>
                <a:rPr sz="1800" spc="160" dirty="0">
                  <a:solidFill>
                    <a:srgbClr val="488392"/>
                  </a:solidFill>
                  <a:latin typeface="Bahnschrift"/>
                  <a:cs typeface="Bahnschrift"/>
                </a:rPr>
                <a:t> </a:t>
              </a:r>
              <a:r>
                <a:rPr sz="1800" spc="-5" dirty="0">
                  <a:solidFill>
                    <a:srgbClr val="488392"/>
                  </a:solidFill>
                  <a:latin typeface="Bahnschrift"/>
                  <a:cs typeface="Bahnschrift"/>
                </a:rPr>
                <a:t>reside.</a:t>
              </a:r>
              <a:endParaRPr sz="1800" dirty="0">
                <a:latin typeface="Bahnschrift"/>
                <a:cs typeface="Bahnschrift"/>
              </a:endParaRPr>
            </a:p>
          </p:txBody>
        </p:sp>
      </p:grpSp>
      <p:sp>
        <p:nvSpPr>
          <p:cNvPr id="24" name="object 24"/>
          <p:cNvSpPr/>
          <p:nvPr/>
        </p:nvSpPr>
        <p:spPr>
          <a:xfrm>
            <a:off x="3570732" y="512063"/>
            <a:ext cx="5219700" cy="861060"/>
          </a:xfrm>
          <a:custGeom>
            <a:avLst/>
            <a:gdLst/>
            <a:ahLst/>
            <a:cxnLst/>
            <a:rect l="l" t="t" r="r" b="b"/>
            <a:pathLst>
              <a:path w="5219700" h="861060">
                <a:moveTo>
                  <a:pt x="0" y="861060"/>
                </a:moveTo>
                <a:lnTo>
                  <a:pt x="5219700" y="861060"/>
                </a:lnTo>
                <a:lnTo>
                  <a:pt x="5219700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086859" y="648080"/>
            <a:ext cx="418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DATA</a:t>
            </a:r>
            <a:r>
              <a:rPr spc="-114" dirty="0"/>
              <a:t> </a:t>
            </a:r>
            <a:r>
              <a:rPr spc="-320" dirty="0"/>
              <a:t>DESCRIPTION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413507" y="586261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994" y="1222628"/>
            <a:ext cx="5501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ITE</a:t>
            </a:r>
            <a:r>
              <a:rPr sz="2400" spc="-215" dirty="0">
                <a:solidFill>
                  <a:srgbClr val="0E5E7B"/>
                </a:solidFill>
                <a:latin typeface="Arial"/>
                <a:cs typeface="Arial"/>
              </a:rPr>
              <a:t>M</a:t>
            </a:r>
            <a:r>
              <a:rPr sz="2400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34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6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type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b="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varieties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b="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10" dirty="0">
                <a:solidFill>
                  <a:srgbClr val="488392"/>
                </a:solidFill>
                <a:latin typeface="Bahnschrift"/>
                <a:cs typeface="Bahnschrift"/>
              </a:rPr>
              <a:t>Amazon.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994" y="2303526"/>
            <a:ext cx="3594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LE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CHANNEL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Mode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shopping</a:t>
            </a:r>
            <a:r>
              <a:rPr sz="1800" spc="1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Online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Offline.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3546729"/>
            <a:ext cx="4502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PRIORI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39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Priority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Range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between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low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high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994" y="4574794"/>
            <a:ext cx="4284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0E5E7B"/>
                </a:solidFill>
                <a:latin typeface="Arial"/>
                <a:cs typeface="Arial"/>
              </a:rPr>
              <a:t>SHIP</a:t>
            </a:r>
            <a:r>
              <a:rPr sz="2400" b="1" spc="-6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Ship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dispatched.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994" y="5655665"/>
            <a:ext cx="3356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SOLD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Number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unit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sold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per</a:t>
            </a:r>
            <a:r>
              <a:rPr sz="1800" spc="1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8258" y="1173670"/>
            <a:ext cx="781685" cy="781685"/>
            <a:chOff x="2068258" y="1173670"/>
            <a:chExt cx="781685" cy="781685"/>
          </a:xfrm>
        </p:grpSpPr>
        <p:sp>
          <p:nvSpPr>
            <p:cNvPr id="10" name="object 10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58644" y="135275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5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8258" y="2200846"/>
            <a:ext cx="781685" cy="781685"/>
            <a:chOff x="2068258" y="2200846"/>
            <a:chExt cx="781685" cy="781685"/>
          </a:xfrm>
        </p:grpSpPr>
        <p:sp>
          <p:nvSpPr>
            <p:cNvPr id="14" name="object 14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58644" y="2380234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3498" y="3444430"/>
            <a:ext cx="781685" cy="781685"/>
            <a:chOff x="2083498" y="3444430"/>
            <a:chExt cx="781685" cy="781685"/>
          </a:xfrm>
        </p:grpSpPr>
        <p:sp>
          <p:nvSpPr>
            <p:cNvPr id="18" name="object 18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73883" y="3624833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7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498" y="4527994"/>
            <a:ext cx="781685" cy="781685"/>
            <a:chOff x="2083498" y="4527994"/>
            <a:chExt cx="781685" cy="781685"/>
          </a:xfrm>
        </p:grpSpPr>
        <p:sp>
          <p:nvSpPr>
            <p:cNvPr id="22" name="object 22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73883" y="470809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8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83498" y="5741073"/>
            <a:ext cx="781685" cy="781685"/>
            <a:chOff x="2083498" y="5741073"/>
            <a:chExt cx="781685" cy="781685"/>
          </a:xfrm>
        </p:grpSpPr>
        <p:sp>
          <p:nvSpPr>
            <p:cNvPr id="26" name="object 26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4"/>
                  </a:lnTo>
                  <a:lnTo>
                    <a:pt x="11496" y="469111"/>
                  </a:lnTo>
                  <a:lnTo>
                    <a:pt x="25337" y="512475"/>
                  </a:lnTo>
                  <a:lnTo>
                    <a:pt x="44103" y="553384"/>
                  </a:lnTo>
                  <a:lnTo>
                    <a:pt x="67442" y="591485"/>
                  </a:lnTo>
                  <a:lnTo>
                    <a:pt x="95000" y="626425"/>
                  </a:lnTo>
                  <a:lnTo>
                    <a:pt x="126425" y="657851"/>
                  </a:lnTo>
                  <a:lnTo>
                    <a:pt x="161365" y="685410"/>
                  </a:lnTo>
                  <a:lnTo>
                    <a:pt x="199465" y="708749"/>
                  </a:lnTo>
                  <a:lnTo>
                    <a:pt x="240375" y="727516"/>
                  </a:lnTo>
                  <a:lnTo>
                    <a:pt x="283740" y="741358"/>
                  </a:lnTo>
                  <a:lnTo>
                    <a:pt x="329208" y="749922"/>
                  </a:lnTo>
                  <a:lnTo>
                    <a:pt x="376427" y="752856"/>
                  </a:lnTo>
                  <a:lnTo>
                    <a:pt x="423647" y="749922"/>
                  </a:lnTo>
                  <a:lnTo>
                    <a:pt x="469115" y="741358"/>
                  </a:lnTo>
                  <a:lnTo>
                    <a:pt x="512480" y="727516"/>
                  </a:lnTo>
                  <a:lnTo>
                    <a:pt x="553390" y="708749"/>
                  </a:lnTo>
                  <a:lnTo>
                    <a:pt x="591490" y="685410"/>
                  </a:lnTo>
                  <a:lnTo>
                    <a:pt x="626430" y="657851"/>
                  </a:lnTo>
                  <a:lnTo>
                    <a:pt x="657855" y="626425"/>
                  </a:lnTo>
                  <a:lnTo>
                    <a:pt x="685413" y="591485"/>
                  </a:lnTo>
                  <a:lnTo>
                    <a:pt x="708752" y="553384"/>
                  </a:lnTo>
                  <a:lnTo>
                    <a:pt x="727518" y="512475"/>
                  </a:lnTo>
                  <a:lnTo>
                    <a:pt x="741359" y="469111"/>
                  </a:lnTo>
                  <a:lnTo>
                    <a:pt x="749923" y="423644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752856" y="376428"/>
                  </a:moveTo>
                  <a:lnTo>
                    <a:pt x="749923" y="423644"/>
                  </a:lnTo>
                  <a:lnTo>
                    <a:pt x="741359" y="469111"/>
                  </a:lnTo>
                  <a:lnTo>
                    <a:pt x="727518" y="512475"/>
                  </a:lnTo>
                  <a:lnTo>
                    <a:pt x="708752" y="553384"/>
                  </a:lnTo>
                  <a:lnTo>
                    <a:pt x="685413" y="591485"/>
                  </a:lnTo>
                  <a:lnTo>
                    <a:pt x="657855" y="626425"/>
                  </a:lnTo>
                  <a:lnTo>
                    <a:pt x="626430" y="657851"/>
                  </a:lnTo>
                  <a:lnTo>
                    <a:pt x="591490" y="685410"/>
                  </a:lnTo>
                  <a:lnTo>
                    <a:pt x="553390" y="708749"/>
                  </a:lnTo>
                  <a:lnTo>
                    <a:pt x="512480" y="727516"/>
                  </a:lnTo>
                  <a:lnTo>
                    <a:pt x="469115" y="741358"/>
                  </a:lnTo>
                  <a:lnTo>
                    <a:pt x="423647" y="749922"/>
                  </a:lnTo>
                  <a:lnTo>
                    <a:pt x="376427" y="752856"/>
                  </a:lnTo>
                  <a:lnTo>
                    <a:pt x="329208" y="749922"/>
                  </a:lnTo>
                  <a:lnTo>
                    <a:pt x="283740" y="741358"/>
                  </a:lnTo>
                  <a:lnTo>
                    <a:pt x="240375" y="727516"/>
                  </a:lnTo>
                  <a:lnTo>
                    <a:pt x="199465" y="708749"/>
                  </a:lnTo>
                  <a:lnTo>
                    <a:pt x="161365" y="685410"/>
                  </a:lnTo>
                  <a:lnTo>
                    <a:pt x="126425" y="657851"/>
                  </a:lnTo>
                  <a:lnTo>
                    <a:pt x="95000" y="626425"/>
                  </a:lnTo>
                  <a:lnTo>
                    <a:pt x="67442" y="591485"/>
                  </a:lnTo>
                  <a:lnTo>
                    <a:pt x="44103" y="553384"/>
                  </a:lnTo>
                  <a:lnTo>
                    <a:pt x="25337" y="512475"/>
                  </a:lnTo>
                  <a:lnTo>
                    <a:pt x="11496" y="469111"/>
                  </a:lnTo>
                  <a:lnTo>
                    <a:pt x="2932" y="423644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73883" y="59211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9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321" y="2230373"/>
            <a:ext cx="204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14" y="3440048"/>
            <a:ext cx="285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914" y="4628769"/>
            <a:ext cx="27476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914" y="5797092"/>
            <a:ext cx="3685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P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265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Earned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by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3394" y="2158174"/>
            <a:ext cx="780415" cy="780415"/>
            <a:chOff x="2013394" y="2158174"/>
            <a:chExt cx="780415" cy="780415"/>
          </a:xfrm>
        </p:grpSpPr>
        <p:sp>
          <p:nvSpPr>
            <p:cNvPr id="9" name="object 9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5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5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5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5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14117" y="2337053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3394" y="3462718"/>
            <a:ext cx="780415" cy="781685"/>
            <a:chOff x="2013394" y="3462718"/>
            <a:chExt cx="780415" cy="781685"/>
          </a:xfrm>
        </p:grpSpPr>
        <p:sp>
          <p:nvSpPr>
            <p:cNvPr id="13" name="object 13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8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6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8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4117" y="3642486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37778" y="4582858"/>
            <a:ext cx="781685" cy="780415"/>
            <a:chOff x="2037778" y="4582858"/>
            <a:chExt cx="781685" cy="780415"/>
          </a:xfrm>
        </p:grpSpPr>
        <p:sp>
          <p:nvSpPr>
            <p:cNvPr id="17" name="object 17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7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7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39517" y="4762627"/>
            <a:ext cx="376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Roboto"/>
                <a:cs typeface="Roboto"/>
              </a:rPr>
              <a:t>13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48446" y="5689256"/>
            <a:ext cx="781685" cy="780415"/>
            <a:chOff x="2048446" y="5689256"/>
            <a:chExt cx="781685" cy="780415"/>
          </a:xfrm>
        </p:grpSpPr>
        <p:sp>
          <p:nvSpPr>
            <p:cNvPr id="21" name="object 21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2"/>
                  </a:lnTo>
                  <a:lnTo>
                    <a:pt x="240375" y="25285"/>
                  </a:lnTo>
                  <a:lnTo>
                    <a:pt x="199465" y="44014"/>
                  </a:lnTo>
                  <a:lnTo>
                    <a:pt x="161365" y="67305"/>
                  </a:lnTo>
                  <a:lnTo>
                    <a:pt x="126425" y="94807"/>
                  </a:lnTo>
                  <a:lnTo>
                    <a:pt x="95000" y="126169"/>
                  </a:lnTo>
                  <a:lnTo>
                    <a:pt x="67442" y="161037"/>
                  </a:lnTo>
                  <a:lnTo>
                    <a:pt x="44103" y="199061"/>
                  </a:lnTo>
                  <a:lnTo>
                    <a:pt x="25337" y="239887"/>
                  </a:lnTo>
                  <a:lnTo>
                    <a:pt x="11496" y="283165"/>
                  </a:lnTo>
                  <a:lnTo>
                    <a:pt x="2932" y="328542"/>
                  </a:lnTo>
                  <a:lnTo>
                    <a:pt x="0" y="375665"/>
                  </a:lnTo>
                  <a:lnTo>
                    <a:pt x="2932" y="422787"/>
                  </a:lnTo>
                  <a:lnTo>
                    <a:pt x="11496" y="468162"/>
                  </a:lnTo>
                  <a:lnTo>
                    <a:pt x="25337" y="511439"/>
                  </a:lnTo>
                  <a:lnTo>
                    <a:pt x="44103" y="552265"/>
                  </a:lnTo>
                  <a:lnTo>
                    <a:pt x="67442" y="590288"/>
                  </a:lnTo>
                  <a:lnTo>
                    <a:pt x="95000" y="625157"/>
                  </a:lnTo>
                  <a:lnTo>
                    <a:pt x="126425" y="656519"/>
                  </a:lnTo>
                  <a:lnTo>
                    <a:pt x="161365" y="684023"/>
                  </a:lnTo>
                  <a:lnTo>
                    <a:pt x="199465" y="707315"/>
                  </a:lnTo>
                  <a:lnTo>
                    <a:pt x="240375" y="726044"/>
                  </a:lnTo>
                  <a:lnTo>
                    <a:pt x="283740" y="739858"/>
                  </a:lnTo>
                  <a:lnTo>
                    <a:pt x="329208" y="748404"/>
                  </a:lnTo>
                  <a:lnTo>
                    <a:pt x="376428" y="751331"/>
                  </a:lnTo>
                  <a:lnTo>
                    <a:pt x="423647" y="748404"/>
                  </a:lnTo>
                  <a:lnTo>
                    <a:pt x="469115" y="739858"/>
                  </a:lnTo>
                  <a:lnTo>
                    <a:pt x="512480" y="726044"/>
                  </a:lnTo>
                  <a:lnTo>
                    <a:pt x="553390" y="707315"/>
                  </a:lnTo>
                  <a:lnTo>
                    <a:pt x="591490" y="684023"/>
                  </a:lnTo>
                  <a:lnTo>
                    <a:pt x="626430" y="656519"/>
                  </a:lnTo>
                  <a:lnTo>
                    <a:pt x="657855" y="625157"/>
                  </a:lnTo>
                  <a:lnTo>
                    <a:pt x="685413" y="590288"/>
                  </a:lnTo>
                  <a:lnTo>
                    <a:pt x="708752" y="552265"/>
                  </a:lnTo>
                  <a:lnTo>
                    <a:pt x="727518" y="511439"/>
                  </a:lnTo>
                  <a:lnTo>
                    <a:pt x="741359" y="468162"/>
                  </a:lnTo>
                  <a:lnTo>
                    <a:pt x="749923" y="422787"/>
                  </a:lnTo>
                  <a:lnTo>
                    <a:pt x="752856" y="375665"/>
                  </a:lnTo>
                  <a:lnTo>
                    <a:pt x="749923" y="328542"/>
                  </a:lnTo>
                  <a:lnTo>
                    <a:pt x="741359" y="283165"/>
                  </a:lnTo>
                  <a:lnTo>
                    <a:pt x="727518" y="239887"/>
                  </a:lnTo>
                  <a:lnTo>
                    <a:pt x="708752" y="199061"/>
                  </a:lnTo>
                  <a:lnTo>
                    <a:pt x="685413" y="161037"/>
                  </a:lnTo>
                  <a:lnTo>
                    <a:pt x="657855" y="126169"/>
                  </a:lnTo>
                  <a:lnTo>
                    <a:pt x="626430" y="94807"/>
                  </a:lnTo>
                  <a:lnTo>
                    <a:pt x="591490" y="67305"/>
                  </a:lnTo>
                  <a:lnTo>
                    <a:pt x="553390" y="44014"/>
                  </a:lnTo>
                  <a:lnTo>
                    <a:pt x="512480" y="25285"/>
                  </a:lnTo>
                  <a:lnTo>
                    <a:pt x="469115" y="11472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87"/>
                  </a:lnTo>
                  <a:lnTo>
                    <a:pt x="741359" y="468162"/>
                  </a:lnTo>
                  <a:lnTo>
                    <a:pt x="727518" y="511439"/>
                  </a:lnTo>
                  <a:lnTo>
                    <a:pt x="708752" y="552265"/>
                  </a:lnTo>
                  <a:lnTo>
                    <a:pt x="685413" y="590288"/>
                  </a:lnTo>
                  <a:lnTo>
                    <a:pt x="657855" y="625157"/>
                  </a:lnTo>
                  <a:lnTo>
                    <a:pt x="626430" y="656519"/>
                  </a:lnTo>
                  <a:lnTo>
                    <a:pt x="591490" y="684023"/>
                  </a:lnTo>
                  <a:lnTo>
                    <a:pt x="553390" y="707315"/>
                  </a:lnTo>
                  <a:lnTo>
                    <a:pt x="512480" y="726044"/>
                  </a:lnTo>
                  <a:lnTo>
                    <a:pt x="469115" y="739858"/>
                  </a:lnTo>
                  <a:lnTo>
                    <a:pt x="423647" y="748404"/>
                  </a:lnTo>
                  <a:lnTo>
                    <a:pt x="376428" y="751331"/>
                  </a:lnTo>
                  <a:lnTo>
                    <a:pt x="329208" y="748404"/>
                  </a:lnTo>
                  <a:lnTo>
                    <a:pt x="283740" y="739858"/>
                  </a:lnTo>
                  <a:lnTo>
                    <a:pt x="240375" y="726044"/>
                  </a:lnTo>
                  <a:lnTo>
                    <a:pt x="199465" y="707315"/>
                  </a:lnTo>
                  <a:lnTo>
                    <a:pt x="161365" y="684023"/>
                  </a:lnTo>
                  <a:lnTo>
                    <a:pt x="126425" y="656519"/>
                  </a:lnTo>
                  <a:lnTo>
                    <a:pt x="95000" y="625157"/>
                  </a:lnTo>
                  <a:lnTo>
                    <a:pt x="67442" y="590288"/>
                  </a:lnTo>
                  <a:lnTo>
                    <a:pt x="44103" y="552265"/>
                  </a:lnTo>
                  <a:lnTo>
                    <a:pt x="25337" y="511439"/>
                  </a:lnTo>
                  <a:lnTo>
                    <a:pt x="11496" y="468162"/>
                  </a:lnTo>
                  <a:lnTo>
                    <a:pt x="2932" y="422787"/>
                  </a:lnTo>
                  <a:lnTo>
                    <a:pt x="0" y="375665"/>
                  </a:lnTo>
                  <a:lnTo>
                    <a:pt x="2932" y="328542"/>
                  </a:lnTo>
                  <a:lnTo>
                    <a:pt x="11496" y="283165"/>
                  </a:lnTo>
                  <a:lnTo>
                    <a:pt x="25337" y="239887"/>
                  </a:lnTo>
                  <a:lnTo>
                    <a:pt x="44103" y="199061"/>
                  </a:lnTo>
                  <a:lnTo>
                    <a:pt x="67442" y="161037"/>
                  </a:lnTo>
                  <a:lnTo>
                    <a:pt x="95000" y="126169"/>
                  </a:lnTo>
                  <a:lnTo>
                    <a:pt x="126425" y="94807"/>
                  </a:lnTo>
                  <a:lnTo>
                    <a:pt x="161365" y="67305"/>
                  </a:lnTo>
                  <a:lnTo>
                    <a:pt x="199465" y="44014"/>
                  </a:lnTo>
                  <a:lnTo>
                    <a:pt x="240375" y="25285"/>
                  </a:lnTo>
                  <a:lnTo>
                    <a:pt x="283740" y="11472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2"/>
                  </a:lnTo>
                  <a:lnTo>
                    <a:pt x="512480" y="25285"/>
                  </a:lnTo>
                  <a:lnTo>
                    <a:pt x="553390" y="44014"/>
                  </a:lnTo>
                  <a:lnTo>
                    <a:pt x="591490" y="67305"/>
                  </a:lnTo>
                  <a:lnTo>
                    <a:pt x="626430" y="94807"/>
                  </a:lnTo>
                  <a:lnTo>
                    <a:pt x="657855" y="126169"/>
                  </a:lnTo>
                  <a:lnTo>
                    <a:pt x="685413" y="161037"/>
                  </a:lnTo>
                  <a:lnTo>
                    <a:pt x="708752" y="199061"/>
                  </a:lnTo>
                  <a:lnTo>
                    <a:pt x="727518" y="239887"/>
                  </a:lnTo>
                  <a:lnTo>
                    <a:pt x="741359" y="283165"/>
                  </a:lnTo>
                  <a:lnTo>
                    <a:pt x="749923" y="328542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9804" y="5868720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48914" y="1087958"/>
            <a:ext cx="28174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E5E7B"/>
                </a:solidFill>
                <a:latin typeface="Arial"/>
                <a:cs typeface="Arial"/>
              </a:rPr>
              <a:t>UNI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Selling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Price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49970" y="1038034"/>
            <a:ext cx="781685" cy="780415"/>
            <a:chOff x="2049970" y="1038034"/>
            <a:chExt cx="781685" cy="780415"/>
          </a:xfrm>
        </p:grpSpPr>
        <p:sp>
          <p:nvSpPr>
            <p:cNvPr id="26" name="object 26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8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51964" y="1216609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10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365" y="1953844"/>
            <a:ext cx="683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E5E7B"/>
                </a:solidFill>
                <a:latin typeface="Arial"/>
                <a:cs typeface="Arial"/>
              </a:rPr>
              <a:t>KPIS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660" y="2857627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0E5E7B"/>
                </a:solidFill>
                <a:latin typeface="Arial"/>
                <a:cs typeface="Arial"/>
              </a:rPr>
              <a:t>Profit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365" y="3931411"/>
            <a:ext cx="316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365" y="4950714"/>
            <a:ext cx="259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r>
              <a:rPr sz="2400" b="1" spc="-4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0257" y="1903285"/>
            <a:ext cx="645160" cy="652780"/>
            <a:chOff x="2060257" y="1903285"/>
            <a:chExt cx="645160" cy="652780"/>
          </a:xfrm>
        </p:grpSpPr>
        <p:sp>
          <p:nvSpPr>
            <p:cNvPr id="9" name="object 9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317754" y="0"/>
                  </a:moveTo>
                  <a:lnTo>
                    <a:pt x="270793" y="3484"/>
                  </a:lnTo>
                  <a:lnTo>
                    <a:pt x="225973" y="13608"/>
                  </a:lnTo>
                  <a:lnTo>
                    <a:pt x="183786" y="29874"/>
                  </a:lnTo>
                  <a:lnTo>
                    <a:pt x="144723" y="51786"/>
                  </a:lnTo>
                  <a:lnTo>
                    <a:pt x="109274" y="78847"/>
                  </a:lnTo>
                  <a:lnTo>
                    <a:pt x="77931" y="110562"/>
                  </a:lnTo>
                  <a:lnTo>
                    <a:pt x="51186" y="146434"/>
                  </a:lnTo>
                  <a:lnTo>
                    <a:pt x="29529" y="185966"/>
                  </a:lnTo>
                  <a:lnTo>
                    <a:pt x="13451" y="228663"/>
                  </a:lnTo>
                  <a:lnTo>
                    <a:pt x="3444" y="274028"/>
                  </a:lnTo>
                  <a:lnTo>
                    <a:pt x="0" y="321563"/>
                  </a:lnTo>
                  <a:lnTo>
                    <a:pt x="3444" y="369071"/>
                  </a:lnTo>
                  <a:lnTo>
                    <a:pt x="13451" y="414418"/>
                  </a:lnTo>
                  <a:lnTo>
                    <a:pt x="29529" y="457106"/>
                  </a:lnTo>
                  <a:lnTo>
                    <a:pt x="51186" y="496637"/>
                  </a:lnTo>
                  <a:lnTo>
                    <a:pt x="77931" y="532513"/>
                  </a:lnTo>
                  <a:lnTo>
                    <a:pt x="109274" y="564237"/>
                  </a:lnTo>
                  <a:lnTo>
                    <a:pt x="144723" y="591309"/>
                  </a:lnTo>
                  <a:lnTo>
                    <a:pt x="183786" y="613233"/>
                  </a:lnTo>
                  <a:lnTo>
                    <a:pt x="225973" y="629509"/>
                  </a:lnTo>
                  <a:lnTo>
                    <a:pt x="270793" y="639640"/>
                  </a:lnTo>
                  <a:lnTo>
                    <a:pt x="317754" y="643127"/>
                  </a:lnTo>
                  <a:lnTo>
                    <a:pt x="364714" y="639640"/>
                  </a:lnTo>
                  <a:lnTo>
                    <a:pt x="409534" y="629509"/>
                  </a:lnTo>
                  <a:lnTo>
                    <a:pt x="451721" y="613233"/>
                  </a:lnTo>
                  <a:lnTo>
                    <a:pt x="490784" y="591309"/>
                  </a:lnTo>
                  <a:lnTo>
                    <a:pt x="526233" y="564237"/>
                  </a:lnTo>
                  <a:lnTo>
                    <a:pt x="557576" y="532513"/>
                  </a:lnTo>
                  <a:lnTo>
                    <a:pt x="584321" y="496637"/>
                  </a:lnTo>
                  <a:lnTo>
                    <a:pt x="605978" y="457106"/>
                  </a:lnTo>
                  <a:lnTo>
                    <a:pt x="622056" y="414418"/>
                  </a:lnTo>
                  <a:lnTo>
                    <a:pt x="632063" y="369071"/>
                  </a:lnTo>
                  <a:lnTo>
                    <a:pt x="635507" y="321563"/>
                  </a:lnTo>
                  <a:lnTo>
                    <a:pt x="632063" y="274028"/>
                  </a:lnTo>
                  <a:lnTo>
                    <a:pt x="622056" y="228663"/>
                  </a:lnTo>
                  <a:lnTo>
                    <a:pt x="605978" y="185966"/>
                  </a:lnTo>
                  <a:lnTo>
                    <a:pt x="584321" y="146434"/>
                  </a:lnTo>
                  <a:lnTo>
                    <a:pt x="557576" y="110562"/>
                  </a:lnTo>
                  <a:lnTo>
                    <a:pt x="526233" y="78847"/>
                  </a:lnTo>
                  <a:lnTo>
                    <a:pt x="490784" y="51786"/>
                  </a:lnTo>
                  <a:lnTo>
                    <a:pt x="451721" y="29874"/>
                  </a:lnTo>
                  <a:lnTo>
                    <a:pt x="409534" y="13608"/>
                  </a:lnTo>
                  <a:lnTo>
                    <a:pt x="364714" y="3484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635507" y="321563"/>
                  </a:moveTo>
                  <a:lnTo>
                    <a:pt x="632063" y="369071"/>
                  </a:lnTo>
                  <a:lnTo>
                    <a:pt x="622056" y="414418"/>
                  </a:lnTo>
                  <a:lnTo>
                    <a:pt x="605978" y="457106"/>
                  </a:lnTo>
                  <a:lnTo>
                    <a:pt x="584321" y="496637"/>
                  </a:lnTo>
                  <a:lnTo>
                    <a:pt x="557576" y="532513"/>
                  </a:lnTo>
                  <a:lnTo>
                    <a:pt x="526233" y="564237"/>
                  </a:lnTo>
                  <a:lnTo>
                    <a:pt x="490784" y="591309"/>
                  </a:lnTo>
                  <a:lnTo>
                    <a:pt x="451721" y="613233"/>
                  </a:lnTo>
                  <a:lnTo>
                    <a:pt x="409534" y="629509"/>
                  </a:lnTo>
                  <a:lnTo>
                    <a:pt x="364714" y="639640"/>
                  </a:lnTo>
                  <a:lnTo>
                    <a:pt x="317754" y="643127"/>
                  </a:lnTo>
                  <a:lnTo>
                    <a:pt x="270793" y="639640"/>
                  </a:lnTo>
                  <a:lnTo>
                    <a:pt x="225973" y="629509"/>
                  </a:lnTo>
                  <a:lnTo>
                    <a:pt x="183786" y="613233"/>
                  </a:lnTo>
                  <a:lnTo>
                    <a:pt x="144723" y="591309"/>
                  </a:lnTo>
                  <a:lnTo>
                    <a:pt x="109274" y="564237"/>
                  </a:lnTo>
                  <a:lnTo>
                    <a:pt x="77931" y="532513"/>
                  </a:lnTo>
                  <a:lnTo>
                    <a:pt x="51186" y="496637"/>
                  </a:lnTo>
                  <a:lnTo>
                    <a:pt x="29529" y="457106"/>
                  </a:lnTo>
                  <a:lnTo>
                    <a:pt x="13451" y="414418"/>
                  </a:lnTo>
                  <a:lnTo>
                    <a:pt x="3444" y="369071"/>
                  </a:lnTo>
                  <a:lnTo>
                    <a:pt x="0" y="321563"/>
                  </a:lnTo>
                  <a:lnTo>
                    <a:pt x="3444" y="274028"/>
                  </a:lnTo>
                  <a:lnTo>
                    <a:pt x="13451" y="228663"/>
                  </a:lnTo>
                  <a:lnTo>
                    <a:pt x="29529" y="185966"/>
                  </a:lnTo>
                  <a:lnTo>
                    <a:pt x="51186" y="146434"/>
                  </a:lnTo>
                  <a:lnTo>
                    <a:pt x="77931" y="110562"/>
                  </a:lnTo>
                  <a:lnTo>
                    <a:pt x="109274" y="78847"/>
                  </a:lnTo>
                  <a:lnTo>
                    <a:pt x="144723" y="51786"/>
                  </a:lnTo>
                  <a:lnTo>
                    <a:pt x="183786" y="29874"/>
                  </a:lnTo>
                  <a:lnTo>
                    <a:pt x="225973" y="13608"/>
                  </a:lnTo>
                  <a:lnTo>
                    <a:pt x="270793" y="3484"/>
                  </a:lnTo>
                  <a:lnTo>
                    <a:pt x="317754" y="0"/>
                  </a:lnTo>
                  <a:lnTo>
                    <a:pt x="364714" y="3484"/>
                  </a:lnTo>
                  <a:lnTo>
                    <a:pt x="409534" y="13608"/>
                  </a:lnTo>
                  <a:lnTo>
                    <a:pt x="451721" y="29874"/>
                  </a:lnTo>
                  <a:lnTo>
                    <a:pt x="490784" y="51786"/>
                  </a:lnTo>
                  <a:lnTo>
                    <a:pt x="526233" y="78847"/>
                  </a:lnTo>
                  <a:lnTo>
                    <a:pt x="557576" y="110562"/>
                  </a:lnTo>
                  <a:lnTo>
                    <a:pt x="584321" y="146434"/>
                  </a:lnTo>
                  <a:lnTo>
                    <a:pt x="605978" y="185966"/>
                  </a:lnTo>
                  <a:lnTo>
                    <a:pt x="622056" y="228663"/>
                  </a:lnTo>
                  <a:lnTo>
                    <a:pt x="632063" y="274028"/>
                  </a:lnTo>
                  <a:lnTo>
                    <a:pt x="635507" y="321563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1808" y="201874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1969" y="2820733"/>
            <a:ext cx="645160" cy="651510"/>
            <a:chOff x="2041969" y="2820733"/>
            <a:chExt cx="645160" cy="651510"/>
          </a:xfrm>
        </p:grpSpPr>
        <p:sp>
          <p:nvSpPr>
            <p:cNvPr id="13" name="object 13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317754" y="0"/>
                  </a:moveTo>
                  <a:lnTo>
                    <a:pt x="270793" y="3478"/>
                  </a:lnTo>
                  <a:lnTo>
                    <a:pt x="225973" y="13583"/>
                  </a:lnTo>
                  <a:lnTo>
                    <a:pt x="183786" y="29817"/>
                  </a:lnTo>
                  <a:lnTo>
                    <a:pt x="144723" y="51685"/>
                  </a:lnTo>
                  <a:lnTo>
                    <a:pt x="109274" y="78690"/>
                  </a:lnTo>
                  <a:lnTo>
                    <a:pt x="77931" y="110335"/>
                  </a:lnTo>
                  <a:lnTo>
                    <a:pt x="51186" y="146125"/>
                  </a:lnTo>
                  <a:lnTo>
                    <a:pt x="29529" y="185563"/>
                  </a:lnTo>
                  <a:lnTo>
                    <a:pt x="13451" y="228153"/>
                  </a:lnTo>
                  <a:lnTo>
                    <a:pt x="3444" y="273398"/>
                  </a:lnTo>
                  <a:lnTo>
                    <a:pt x="0" y="320801"/>
                  </a:lnTo>
                  <a:lnTo>
                    <a:pt x="3444" y="368205"/>
                  </a:lnTo>
                  <a:lnTo>
                    <a:pt x="13451" y="413450"/>
                  </a:lnTo>
                  <a:lnTo>
                    <a:pt x="29529" y="456040"/>
                  </a:lnTo>
                  <a:lnTo>
                    <a:pt x="51186" y="495478"/>
                  </a:lnTo>
                  <a:lnTo>
                    <a:pt x="77931" y="531268"/>
                  </a:lnTo>
                  <a:lnTo>
                    <a:pt x="109274" y="562913"/>
                  </a:lnTo>
                  <a:lnTo>
                    <a:pt x="144723" y="589918"/>
                  </a:lnTo>
                  <a:lnTo>
                    <a:pt x="183786" y="611786"/>
                  </a:lnTo>
                  <a:lnTo>
                    <a:pt x="225973" y="628020"/>
                  </a:lnTo>
                  <a:lnTo>
                    <a:pt x="270793" y="638125"/>
                  </a:lnTo>
                  <a:lnTo>
                    <a:pt x="317754" y="641603"/>
                  </a:lnTo>
                  <a:lnTo>
                    <a:pt x="364714" y="638125"/>
                  </a:lnTo>
                  <a:lnTo>
                    <a:pt x="409534" y="628020"/>
                  </a:lnTo>
                  <a:lnTo>
                    <a:pt x="451721" y="611786"/>
                  </a:lnTo>
                  <a:lnTo>
                    <a:pt x="490784" y="589918"/>
                  </a:lnTo>
                  <a:lnTo>
                    <a:pt x="526233" y="562913"/>
                  </a:lnTo>
                  <a:lnTo>
                    <a:pt x="557576" y="531268"/>
                  </a:lnTo>
                  <a:lnTo>
                    <a:pt x="584321" y="495478"/>
                  </a:lnTo>
                  <a:lnTo>
                    <a:pt x="605978" y="456040"/>
                  </a:lnTo>
                  <a:lnTo>
                    <a:pt x="622056" y="413450"/>
                  </a:lnTo>
                  <a:lnTo>
                    <a:pt x="632063" y="368205"/>
                  </a:lnTo>
                  <a:lnTo>
                    <a:pt x="635507" y="320801"/>
                  </a:lnTo>
                  <a:lnTo>
                    <a:pt x="632063" y="273398"/>
                  </a:lnTo>
                  <a:lnTo>
                    <a:pt x="622056" y="228153"/>
                  </a:lnTo>
                  <a:lnTo>
                    <a:pt x="605978" y="185563"/>
                  </a:lnTo>
                  <a:lnTo>
                    <a:pt x="584321" y="146125"/>
                  </a:lnTo>
                  <a:lnTo>
                    <a:pt x="557576" y="110335"/>
                  </a:lnTo>
                  <a:lnTo>
                    <a:pt x="526233" y="78690"/>
                  </a:lnTo>
                  <a:lnTo>
                    <a:pt x="490784" y="51685"/>
                  </a:lnTo>
                  <a:lnTo>
                    <a:pt x="451721" y="29817"/>
                  </a:lnTo>
                  <a:lnTo>
                    <a:pt x="409534" y="13583"/>
                  </a:lnTo>
                  <a:lnTo>
                    <a:pt x="364714" y="3478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635507" y="320801"/>
                  </a:moveTo>
                  <a:lnTo>
                    <a:pt x="632063" y="368205"/>
                  </a:lnTo>
                  <a:lnTo>
                    <a:pt x="622056" y="413450"/>
                  </a:lnTo>
                  <a:lnTo>
                    <a:pt x="605978" y="456040"/>
                  </a:lnTo>
                  <a:lnTo>
                    <a:pt x="584321" y="495478"/>
                  </a:lnTo>
                  <a:lnTo>
                    <a:pt x="557576" y="531268"/>
                  </a:lnTo>
                  <a:lnTo>
                    <a:pt x="526233" y="562913"/>
                  </a:lnTo>
                  <a:lnTo>
                    <a:pt x="490784" y="589918"/>
                  </a:lnTo>
                  <a:lnTo>
                    <a:pt x="451721" y="611786"/>
                  </a:lnTo>
                  <a:lnTo>
                    <a:pt x="409534" y="628020"/>
                  </a:lnTo>
                  <a:lnTo>
                    <a:pt x="364714" y="638125"/>
                  </a:lnTo>
                  <a:lnTo>
                    <a:pt x="317754" y="641603"/>
                  </a:lnTo>
                  <a:lnTo>
                    <a:pt x="270793" y="638125"/>
                  </a:lnTo>
                  <a:lnTo>
                    <a:pt x="225973" y="628020"/>
                  </a:lnTo>
                  <a:lnTo>
                    <a:pt x="183786" y="611786"/>
                  </a:lnTo>
                  <a:lnTo>
                    <a:pt x="144723" y="589918"/>
                  </a:lnTo>
                  <a:lnTo>
                    <a:pt x="109274" y="562913"/>
                  </a:lnTo>
                  <a:lnTo>
                    <a:pt x="77931" y="531268"/>
                  </a:lnTo>
                  <a:lnTo>
                    <a:pt x="51186" y="495478"/>
                  </a:lnTo>
                  <a:lnTo>
                    <a:pt x="29529" y="456040"/>
                  </a:lnTo>
                  <a:lnTo>
                    <a:pt x="13451" y="413450"/>
                  </a:lnTo>
                  <a:lnTo>
                    <a:pt x="3444" y="368205"/>
                  </a:lnTo>
                  <a:lnTo>
                    <a:pt x="0" y="320801"/>
                  </a:lnTo>
                  <a:lnTo>
                    <a:pt x="3444" y="273398"/>
                  </a:lnTo>
                  <a:lnTo>
                    <a:pt x="13451" y="228153"/>
                  </a:lnTo>
                  <a:lnTo>
                    <a:pt x="29529" y="185563"/>
                  </a:lnTo>
                  <a:lnTo>
                    <a:pt x="51186" y="146125"/>
                  </a:lnTo>
                  <a:lnTo>
                    <a:pt x="77931" y="110335"/>
                  </a:lnTo>
                  <a:lnTo>
                    <a:pt x="109274" y="78690"/>
                  </a:lnTo>
                  <a:lnTo>
                    <a:pt x="144723" y="51685"/>
                  </a:lnTo>
                  <a:lnTo>
                    <a:pt x="183786" y="29817"/>
                  </a:lnTo>
                  <a:lnTo>
                    <a:pt x="225973" y="13583"/>
                  </a:lnTo>
                  <a:lnTo>
                    <a:pt x="270793" y="3478"/>
                  </a:lnTo>
                  <a:lnTo>
                    <a:pt x="317754" y="0"/>
                  </a:lnTo>
                  <a:lnTo>
                    <a:pt x="364714" y="3478"/>
                  </a:lnTo>
                  <a:lnTo>
                    <a:pt x="409534" y="13583"/>
                  </a:lnTo>
                  <a:lnTo>
                    <a:pt x="451721" y="29817"/>
                  </a:lnTo>
                  <a:lnTo>
                    <a:pt x="490784" y="51685"/>
                  </a:lnTo>
                  <a:lnTo>
                    <a:pt x="526233" y="78690"/>
                  </a:lnTo>
                  <a:lnTo>
                    <a:pt x="557576" y="110335"/>
                  </a:lnTo>
                  <a:lnTo>
                    <a:pt x="584321" y="146125"/>
                  </a:lnTo>
                  <a:lnTo>
                    <a:pt x="605978" y="185563"/>
                  </a:lnTo>
                  <a:lnTo>
                    <a:pt x="622056" y="228153"/>
                  </a:lnTo>
                  <a:lnTo>
                    <a:pt x="632063" y="273398"/>
                  </a:lnTo>
                  <a:lnTo>
                    <a:pt x="63550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63901" y="293598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6437" y="3789997"/>
            <a:ext cx="744220" cy="674370"/>
            <a:chOff x="1976437" y="3789997"/>
            <a:chExt cx="744220" cy="674370"/>
          </a:xfrm>
        </p:grpSpPr>
        <p:sp>
          <p:nvSpPr>
            <p:cNvPr id="17" name="object 17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367283" y="0"/>
                  </a:moveTo>
                  <a:lnTo>
                    <a:pt x="317451" y="3032"/>
                  </a:lnTo>
                  <a:lnTo>
                    <a:pt x="269654" y="11865"/>
                  </a:lnTo>
                  <a:lnTo>
                    <a:pt x="224331" y="26104"/>
                  </a:lnTo>
                  <a:lnTo>
                    <a:pt x="181920" y="45353"/>
                  </a:lnTo>
                  <a:lnTo>
                    <a:pt x="142858" y="69216"/>
                  </a:lnTo>
                  <a:lnTo>
                    <a:pt x="107584" y="97297"/>
                  </a:lnTo>
                  <a:lnTo>
                    <a:pt x="76536" y="129202"/>
                  </a:lnTo>
                  <a:lnTo>
                    <a:pt x="50150" y="164535"/>
                  </a:lnTo>
                  <a:lnTo>
                    <a:pt x="28866" y="202900"/>
                  </a:lnTo>
                  <a:lnTo>
                    <a:pt x="13121" y="243901"/>
                  </a:lnTo>
                  <a:lnTo>
                    <a:pt x="3353" y="287144"/>
                  </a:lnTo>
                  <a:lnTo>
                    <a:pt x="0" y="332231"/>
                  </a:lnTo>
                  <a:lnTo>
                    <a:pt x="3353" y="377319"/>
                  </a:lnTo>
                  <a:lnTo>
                    <a:pt x="13121" y="420562"/>
                  </a:lnTo>
                  <a:lnTo>
                    <a:pt x="28866" y="461563"/>
                  </a:lnTo>
                  <a:lnTo>
                    <a:pt x="50150" y="499928"/>
                  </a:lnTo>
                  <a:lnTo>
                    <a:pt x="76536" y="535261"/>
                  </a:lnTo>
                  <a:lnTo>
                    <a:pt x="107584" y="567166"/>
                  </a:lnTo>
                  <a:lnTo>
                    <a:pt x="142858" y="595247"/>
                  </a:lnTo>
                  <a:lnTo>
                    <a:pt x="181920" y="619110"/>
                  </a:lnTo>
                  <a:lnTo>
                    <a:pt x="224331" y="638359"/>
                  </a:lnTo>
                  <a:lnTo>
                    <a:pt x="269654" y="652598"/>
                  </a:lnTo>
                  <a:lnTo>
                    <a:pt x="317451" y="661431"/>
                  </a:lnTo>
                  <a:lnTo>
                    <a:pt x="367283" y="664463"/>
                  </a:lnTo>
                  <a:lnTo>
                    <a:pt x="417116" y="661431"/>
                  </a:lnTo>
                  <a:lnTo>
                    <a:pt x="464913" y="652598"/>
                  </a:lnTo>
                  <a:lnTo>
                    <a:pt x="510236" y="638359"/>
                  </a:lnTo>
                  <a:lnTo>
                    <a:pt x="552647" y="619110"/>
                  </a:lnTo>
                  <a:lnTo>
                    <a:pt x="591709" y="595247"/>
                  </a:lnTo>
                  <a:lnTo>
                    <a:pt x="626983" y="567166"/>
                  </a:lnTo>
                  <a:lnTo>
                    <a:pt x="658031" y="535261"/>
                  </a:lnTo>
                  <a:lnTo>
                    <a:pt x="684417" y="499928"/>
                  </a:lnTo>
                  <a:lnTo>
                    <a:pt x="705701" y="461563"/>
                  </a:lnTo>
                  <a:lnTo>
                    <a:pt x="721446" y="420562"/>
                  </a:lnTo>
                  <a:lnTo>
                    <a:pt x="731214" y="377319"/>
                  </a:lnTo>
                  <a:lnTo>
                    <a:pt x="734568" y="332231"/>
                  </a:lnTo>
                  <a:lnTo>
                    <a:pt x="731214" y="287144"/>
                  </a:lnTo>
                  <a:lnTo>
                    <a:pt x="721446" y="243901"/>
                  </a:lnTo>
                  <a:lnTo>
                    <a:pt x="705701" y="202900"/>
                  </a:lnTo>
                  <a:lnTo>
                    <a:pt x="684417" y="164535"/>
                  </a:lnTo>
                  <a:lnTo>
                    <a:pt x="658031" y="129202"/>
                  </a:lnTo>
                  <a:lnTo>
                    <a:pt x="626983" y="97297"/>
                  </a:lnTo>
                  <a:lnTo>
                    <a:pt x="591709" y="69216"/>
                  </a:lnTo>
                  <a:lnTo>
                    <a:pt x="552647" y="45353"/>
                  </a:lnTo>
                  <a:lnTo>
                    <a:pt x="510236" y="26104"/>
                  </a:lnTo>
                  <a:lnTo>
                    <a:pt x="464913" y="11865"/>
                  </a:lnTo>
                  <a:lnTo>
                    <a:pt x="417116" y="3032"/>
                  </a:lnTo>
                  <a:lnTo>
                    <a:pt x="36728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734568" y="332231"/>
                  </a:moveTo>
                  <a:lnTo>
                    <a:pt x="731214" y="377319"/>
                  </a:lnTo>
                  <a:lnTo>
                    <a:pt x="721446" y="420562"/>
                  </a:lnTo>
                  <a:lnTo>
                    <a:pt x="705701" y="461563"/>
                  </a:lnTo>
                  <a:lnTo>
                    <a:pt x="684417" y="499928"/>
                  </a:lnTo>
                  <a:lnTo>
                    <a:pt x="658031" y="535261"/>
                  </a:lnTo>
                  <a:lnTo>
                    <a:pt x="626983" y="567166"/>
                  </a:lnTo>
                  <a:lnTo>
                    <a:pt x="591709" y="595247"/>
                  </a:lnTo>
                  <a:lnTo>
                    <a:pt x="552647" y="619110"/>
                  </a:lnTo>
                  <a:lnTo>
                    <a:pt x="510236" y="638359"/>
                  </a:lnTo>
                  <a:lnTo>
                    <a:pt x="464913" y="652598"/>
                  </a:lnTo>
                  <a:lnTo>
                    <a:pt x="417116" y="661431"/>
                  </a:lnTo>
                  <a:lnTo>
                    <a:pt x="367283" y="664463"/>
                  </a:lnTo>
                  <a:lnTo>
                    <a:pt x="317451" y="661431"/>
                  </a:lnTo>
                  <a:lnTo>
                    <a:pt x="269654" y="652598"/>
                  </a:lnTo>
                  <a:lnTo>
                    <a:pt x="224331" y="638359"/>
                  </a:lnTo>
                  <a:lnTo>
                    <a:pt x="181920" y="619110"/>
                  </a:lnTo>
                  <a:lnTo>
                    <a:pt x="142858" y="595247"/>
                  </a:lnTo>
                  <a:lnTo>
                    <a:pt x="107584" y="567166"/>
                  </a:lnTo>
                  <a:lnTo>
                    <a:pt x="76536" y="535261"/>
                  </a:lnTo>
                  <a:lnTo>
                    <a:pt x="50150" y="499928"/>
                  </a:lnTo>
                  <a:lnTo>
                    <a:pt x="28866" y="461563"/>
                  </a:lnTo>
                  <a:lnTo>
                    <a:pt x="13121" y="420562"/>
                  </a:lnTo>
                  <a:lnTo>
                    <a:pt x="3353" y="377319"/>
                  </a:lnTo>
                  <a:lnTo>
                    <a:pt x="0" y="332231"/>
                  </a:lnTo>
                  <a:lnTo>
                    <a:pt x="3353" y="287144"/>
                  </a:lnTo>
                  <a:lnTo>
                    <a:pt x="13121" y="243901"/>
                  </a:lnTo>
                  <a:lnTo>
                    <a:pt x="28866" y="202900"/>
                  </a:lnTo>
                  <a:lnTo>
                    <a:pt x="50150" y="164535"/>
                  </a:lnTo>
                  <a:lnTo>
                    <a:pt x="76536" y="129202"/>
                  </a:lnTo>
                  <a:lnTo>
                    <a:pt x="107584" y="97297"/>
                  </a:lnTo>
                  <a:lnTo>
                    <a:pt x="142858" y="69216"/>
                  </a:lnTo>
                  <a:lnTo>
                    <a:pt x="181920" y="45353"/>
                  </a:lnTo>
                  <a:lnTo>
                    <a:pt x="224331" y="26104"/>
                  </a:lnTo>
                  <a:lnTo>
                    <a:pt x="269654" y="11865"/>
                  </a:lnTo>
                  <a:lnTo>
                    <a:pt x="317451" y="3032"/>
                  </a:lnTo>
                  <a:lnTo>
                    <a:pt x="367283" y="0"/>
                  </a:lnTo>
                  <a:lnTo>
                    <a:pt x="417116" y="3032"/>
                  </a:lnTo>
                  <a:lnTo>
                    <a:pt x="464913" y="11865"/>
                  </a:lnTo>
                  <a:lnTo>
                    <a:pt x="510236" y="26104"/>
                  </a:lnTo>
                  <a:lnTo>
                    <a:pt x="552647" y="45353"/>
                  </a:lnTo>
                  <a:lnTo>
                    <a:pt x="591709" y="69216"/>
                  </a:lnTo>
                  <a:lnTo>
                    <a:pt x="626983" y="97297"/>
                  </a:lnTo>
                  <a:lnTo>
                    <a:pt x="658031" y="129202"/>
                  </a:lnTo>
                  <a:lnTo>
                    <a:pt x="684417" y="164535"/>
                  </a:lnTo>
                  <a:lnTo>
                    <a:pt x="705701" y="202900"/>
                  </a:lnTo>
                  <a:lnTo>
                    <a:pt x="721446" y="243901"/>
                  </a:lnTo>
                  <a:lnTo>
                    <a:pt x="731214" y="287144"/>
                  </a:lnTo>
                  <a:lnTo>
                    <a:pt x="734568" y="33223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7645" y="391612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6437" y="4913185"/>
            <a:ext cx="728980" cy="651510"/>
            <a:chOff x="1976437" y="4913185"/>
            <a:chExt cx="728980" cy="651510"/>
          </a:xfrm>
        </p:grpSpPr>
        <p:sp>
          <p:nvSpPr>
            <p:cNvPr id="21" name="object 21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359663" y="0"/>
                  </a:moveTo>
                  <a:lnTo>
                    <a:pt x="310861" y="2928"/>
                  </a:lnTo>
                  <a:lnTo>
                    <a:pt x="264054" y="11459"/>
                  </a:lnTo>
                  <a:lnTo>
                    <a:pt x="219670" y="25211"/>
                  </a:lnTo>
                  <a:lnTo>
                    <a:pt x="178138" y="43800"/>
                  </a:lnTo>
                  <a:lnTo>
                    <a:pt x="139887" y="66845"/>
                  </a:lnTo>
                  <a:lnTo>
                    <a:pt x="105346" y="93964"/>
                  </a:lnTo>
                  <a:lnTo>
                    <a:pt x="74943" y="124773"/>
                  </a:lnTo>
                  <a:lnTo>
                    <a:pt x="49106" y="158891"/>
                  </a:lnTo>
                  <a:lnTo>
                    <a:pt x="28265" y="195935"/>
                  </a:lnTo>
                  <a:lnTo>
                    <a:pt x="12848" y="235523"/>
                  </a:lnTo>
                  <a:lnTo>
                    <a:pt x="3283" y="277272"/>
                  </a:lnTo>
                  <a:lnTo>
                    <a:pt x="0" y="320801"/>
                  </a:lnTo>
                  <a:lnTo>
                    <a:pt x="3283" y="364331"/>
                  </a:lnTo>
                  <a:lnTo>
                    <a:pt x="12848" y="406080"/>
                  </a:lnTo>
                  <a:lnTo>
                    <a:pt x="28265" y="445668"/>
                  </a:lnTo>
                  <a:lnTo>
                    <a:pt x="49106" y="482712"/>
                  </a:lnTo>
                  <a:lnTo>
                    <a:pt x="74943" y="516830"/>
                  </a:lnTo>
                  <a:lnTo>
                    <a:pt x="105346" y="547639"/>
                  </a:lnTo>
                  <a:lnTo>
                    <a:pt x="139887" y="574758"/>
                  </a:lnTo>
                  <a:lnTo>
                    <a:pt x="178138" y="597803"/>
                  </a:lnTo>
                  <a:lnTo>
                    <a:pt x="219670" y="616392"/>
                  </a:lnTo>
                  <a:lnTo>
                    <a:pt x="264054" y="630144"/>
                  </a:lnTo>
                  <a:lnTo>
                    <a:pt x="310861" y="638675"/>
                  </a:lnTo>
                  <a:lnTo>
                    <a:pt x="359663" y="641604"/>
                  </a:lnTo>
                  <a:lnTo>
                    <a:pt x="408466" y="638675"/>
                  </a:lnTo>
                  <a:lnTo>
                    <a:pt x="455273" y="630144"/>
                  </a:lnTo>
                  <a:lnTo>
                    <a:pt x="499657" y="616392"/>
                  </a:lnTo>
                  <a:lnTo>
                    <a:pt x="541189" y="597803"/>
                  </a:lnTo>
                  <a:lnTo>
                    <a:pt x="579440" y="574758"/>
                  </a:lnTo>
                  <a:lnTo>
                    <a:pt x="613981" y="547639"/>
                  </a:lnTo>
                  <a:lnTo>
                    <a:pt x="644384" y="516830"/>
                  </a:lnTo>
                  <a:lnTo>
                    <a:pt x="670221" y="482712"/>
                  </a:lnTo>
                  <a:lnTo>
                    <a:pt x="691062" y="445668"/>
                  </a:lnTo>
                  <a:lnTo>
                    <a:pt x="706479" y="406080"/>
                  </a:lnTo>
                  <a:lnTo>
                    <a:pt x="716044" y="364331"/>
                  </a:lnTo>
                  <a:lnTo>
                    <a:pt x="719327" y="320801"/>
                  </a:lnTo>
                  <a:lnTo>
                    <a:pt x="716044" y="277272"/>
                  </a:lnTo>
                  <a:lnTo>
                    <a:pt x="706479" y="235523"/>
                  </a:lnTo>
                  <a:lnTo>
                    <a:pt x="691062" y="195935"/>
                  </a:lnTo>
                  <a:lnTo>
                    <a:pt x="670221" y="158891"/>
                  </a:lnTo>
                  <a:lnTo>
                    <a:pt x="644384" y="124773"/>
                  </a:lnTo>
                  <a:lnTo>
                    <a:pt x="613981" y="93964"/>
                  </a:lnTo>
                  <a:lnTo>
                    <a:pt x="579440" y="66845"/>
                  </a:lnTo>
                  <a:lnTo>
                    <a:pt x="541189" y="43800"/>
                  </a:lnTo>
                  <a:lnTo>
                    <a:pt x="499657" y="25211"/>
                  </a:lnTo>
                  <a:lnTo>
                    <a:pt x="455273" y="11459"/>
                  </a:lnTo>
                  <a:lnTo>
                    <a:pt x="408466" y="292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719327" y="320801"/>
                  </a:moveTo>
                  <a:lnTo>
                    <a:pt x="716044" y="364331"/>
                  </a:lnTo>
                  <a:lnTo>
                    <a:pt x="706479" y="406080"/>
                  </a:lnTo>
                  <a:lnTo>
                    <a:pt x="691062" y="445668"/>
                  </a:lnTo>
                  <a:lnTo>
                    <a:pt x="670221" y="482712"/>
                  </a:lnTo>
                  <a:lnTo>
                    <a:pt x="644384" y="516830"/>
                  </a:lnTo>
                  <a:lnTo>
                    <a:pt x="613981" y="547639"/>
                  </a:lnTo>
                  <a:lnTo>
                    <a:pt x="579440" y="574758"/>
                  </a:lnTo>
                  <a:lnTo>
                    <a:pt x="541189" y="597803"/>
                  </a:lnTo>
                  <a:lnTo>
                    <a:pt x="499657" y="616392"/>
                  </a:lnTo>
                  <a:lnTo>
                    <a:pt x="455273" y="630144"/>
                  </a:lnTo>
                  <a:lnTo>
                    <a:pt x="408466" y="638675"/>
                  </a:lnTo>
                  <a:lnTo>
                    <a:pt x="359663" y="641604"/>
                  </a:lnTo>
                  <a:lnTo>
                    <a:pt x="310861" y="638675"/>
                  </a:lnTo>
                  <a:lnTo>
                    <a:pt x="264054" y="630144"/>
                  </a:lnTo>
                  <a:lnTo>
                    <a:pt x="219670" y="616392"/>
                  </a:lnTo>
                  <a:lnTo>
                    <a:pt x="178138" y="597803"/>
                  </a:lnTo>
                  <a:lnTo>
                    <a:pt x="139887" y="574758"/>
                  </a:lnTo>
                  <a:lnTo>
                    <a:pt x="105346" y="547639"/>
                  </a:lnTo>
                  <a:lnTo>
                    <a:pt x="74943" y="516830"/>
                  </a:lnTo>
                  <a:lnTo>
                    <a:pt x="49106" y="482712"/>
                  </a:lnTo>
                  <a:lnTo>
                    <a:pt x="28265" y="445668"/>
                  </a:lnTo>
                  <a:lnTo>
                    <a:pt x="12848" y="406080"/>
                  </a:lnTo>
                  <a:lnTo>
                    <a:pt x="3283" y="364331"/>
                  </a:lnTo>
                  <a:lnTo>
                    <a:pt x="0" y="320801"/>
                  </a:lnTo>
                  <a:lnTo>
                    <a:pt x="3283" y="277272"/>
                  </a:lnTo>
                  <a:lnTo>
                    <a:pt x="12848" y="235523"/>
                  </a:lnTo>
                  <a:lnTo>
                    <a:pt x="28265" y="195935"/>
                  </a:lnTo>
                  <a:lnTo>
                    <a:pt x="49106" y="158891"/>
                  </a:lnTo>
                  <a:lnTo>
                    <a:pt x="74943" y="124773"/>
                  </a:lnTo>
                  <a:lnTo>
                    <a:pt x="105346" y="93964"/>
                  </a:lnTo>
                  <a:lnTo>
                    <a:pt x="139887" y="66845"/>
                  </a:lnTo>
                  <a:lnTo>
                    <a:pt x="178138" y="43800"/>
                  </a:lnTo>
                  <a:lnTo>
                    <a:pt x="219670" y="25211"/>
                  </a:lnTo>
                  <a:lnTo>
                    <a:pt x="264054" y="11459"/>
                  </a:lnTo>
                  <a:lnTo>
                    <a:pt x="310861" y="2928"/>
                  </a:lnTo>
                  <a:lnTo>
                    <a:pt x="359663" y="0"/>
                  </a:lnTo>
                  <a:lnTo>
                    <a:pt x="408466" y="2928"/>
                  </a:lnTo>
                  <a:lnTo>
                    <a:pt x="455273" y="11459"/>
                  </a:lnTo>
                  <a:lnTo>
                    <a:pt x="499657" y="25211"/>
                  </a:lnTo>
                  <a:lnTo>
                    <a:pt x="541189" y="43800"/>
                  </a:lnTo>
                  <a:lnTo>
                    <a:pt x="579440" y="66845"/>
                  </a:lnTo>
                  <a:lnTo>
                    <a:pt x="613981" y="93964"/>
                  </a:lnTo>
                  <a:lnTo>
                    <a:pt x="644384" y="124773"/>
                  </a:lnTo>
                  <a:lnTo>
                    <a:pt x="670221" y="158891"/>
                  </a:lnTo>
                  <a:lnTo>
                    <a:pt x="691062" y="195935"/>
                  </a:lnTo>
                  <a:lnTo>
                    <a:pt x="706479" y="235523"/>
                  </a:lnTo>
                  <a:lnTo>
                    <a:pt x="716044" y="277272"/>
                  </a:lnTo>
                  <a:lnTo>
                    <a:pt x="71932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0660" y="50289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74135" y="251459"/>
            <a:ext cx="4346575" cy="1013460"/>
          </a:xfrm>
          <a:custGeom>
            <a:avLst/>
            <a:gdLst/>
            <a:ahLst/>
            <a:cxnLst/>
            <a:rect l="l" t="t" r="r" b="b"/>
            <a:pathLst>
              <a:path w="4346575" h="1013460">
                <a:moveTo>
                  <a:pt x="0" y="1013459"/>
                </a:moveTo>
                <a:lnTo>
                  <a:pt x="4346448" y="1013459"/>
                </a:lnTo>
                <a:lnTo>
                  <a:pt x="4346448" y="0"/>
                </a:lnTo>
                <a:lnTo>
                  <a:pt x="0" y="0"/>
                </a:lnTo>
                <a:lnTo>
                  <a:pt x="0" y="1013459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56252" y="464058"/>
            <a:ext cx="198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870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Black</vt:lpstr>
      <vt:lpstr>Arial MT</vt:lpstr>
      <vt:lpstr>Bahnschrift</vt:lpstr>
      <vt:lpstr>Calibri</vt:lpstr>
      <vt:lpstr>Calibri Light</vt:lpstr>
      <vt:lpstr>Roboto</vt:lpstr>
      <vt:lpstr>Tahoma</vt:lpstr>
      <vt:lpstr>Verdana</vt:lpstr>
      <vt:lpstr>Wingdings</vt:lpstr>
      <vt:lpstr>Office Theme</vt:lpstr>
      <vt:lpstr>Amazon Sales Analysis</vt:lpstr>
      <vt:lpstr>TABLE OF CONTENTS</vt:lpstr>
      <vt:lpstr>INTRODUCTION</vt:lpstr>
      <vt:lpstr>OBJECTIVE</vt:lpstr>
      <vt:lpstr>DATA SHARING AGGREMENT</vt:lpstr>
      <vt:lpstr>DATA DESCRIPTION</vt:lpstr>
      <vt:lpstr>ITEM TYPE Item type is the varieties of item sales in the Amazon.</vt:lpstr>
      <vt:lpstr>UNIT PRICE Selling Price of the product</vt:lpstr>
      <vt:lpstr>INSIGHTS</vt:lpstr>
      <vt:lpstr>KPIS</vt:lpstr>
      <vt:lpstr>KPI ANALYSIS</vt:lpstr>
      <vt:lpstr>Profit Distribution Year,Month,Quarter and Day  wise</vt:lpstr>
      <vt:lpstr>Top /Bottom</vt:lpstr>
      <vt:lpstr>Profit Contribution by Item Type</vt:lpstr>
      <vt:lpstr>REVENUE WISE ANALYSIS</vt:lpstr>
      <vt:lpstr>Total Cost and Total Revenue by Item Type</vt:lpstr>
      <vt:lpstr>This Year and Last Year Revenue with Profit% by Year</vt:lpstr>
      <vt:lpstr>OVERALL ANALYSIS</vt:lpstr>
      <vt:lpstr>Total Profit by Year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Office</dc:creator>
  <cp:lastModifiedBy>Shivam Mundhra</cp:lastModifiedBy>
  <cp:revision>1</cp:revision>
  <dcterms:created xsi:type="dcterms:W3CDTF">2024-04-15T07:53:35Z</dcterms:created>
  <dcterms:modified xsi:type="dcterms:W3CDTF">2024-04-15T08:35:15Z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2024-04-15T00:00:00Z</vt:filetime>
  </property>
</Properties>
</file>