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60" r:id="rId11"/>
    <p:sldId id="261" r:id="rId12"/>
    <p:sldId id="272" r:id="rId13"/>
    <p:sldId id="273" r:id="rId14"/>
    <p:sldId id="262" r:id="rId15"/>
    <p:sldId id="263" r:id="rId16"/>
    <p:sldId id="264" r:id="rId17"/>
    <p:sldId id="265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2681F-5AA6-4D81-84EF-2C43976C2F72}" v="930" dt="2025-07-06T10:38:55.396"/>
    <p1510:client id="{EDE6C121-BF7E-47D8-934F-937BEEF58BF7}" v="4" dt="2025-07-06T14:51:24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678F5D3-13DD-5230-1A90-B326937BC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>
            <a:extLst>
              <a:ext uri="{FF2B5EF4-FFF2-40B4-BE49-F238E27FC236}">
                <a16:creationId xmlns:a16="http://schemas.microsoft.com/office/drawing/2014/main" id="{5AA3630F-9229-5FDC-04B8-44A6A91DE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>
            <a:extLst>
              <a:ext uri="{FF2B5EF4-FFF2-40B4-BE49-F238E27FC236}">
                <a16:creationId xmlns:a16="http://schemas.microsoft.com/office/drawing/2014/main" id="{9DD952F8-D60E-316F-ACE6-F12009E08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7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7FB39D83-EC16-9289-8BC7-40B72215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>
            <a:extLst>
              <a:ext uri="{FF2B5EF4-FFF2-40B4-BE49-F238E27FC236}">
                <a16:creationId xmlns:a16="http://schemas.microsoft.com/office/drawing/2014/main" id="{86284D2A-B684-A8E2-5B65-782274CC5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>
            <a:extLst>
              <a:ext uri="{FF2B5EF4-FFF2-40B4-BE49-F238E27FC236}">
                <a16:creationId xmlns:a16="http://schemas.microsoft.com/office/drawing/2014/main" id="{AFB73BB8-AF34-A26F-309F-38AB2A7D0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41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2A395483-867F-F16E-E613-E01641D8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5B116927-AC37-E052-C70F-6DE314BC0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37274C75-5CAC-EF4D-2B20-A87EF6F65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3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69BB6C7-2FF8-8E6E-6EF8-E9A53659A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CE63B2CB-E776-25F4-8A64-CC59EF492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4D8C65DB-DD0B-E045-D71B-858049C34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6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F753C4F8-C511-3846-1DF8-5FDE4DADA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9CC64864-7BDE-4F05-BAF9-A754DCCDB7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69DD5B8A-40AC-491F-ECE5-3A667CC1D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60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142179D9-1D41-7CCE-47AE-1C031FBA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18041B1C-B658-DA1D-D7D6-4FED49BB8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DB26F52A-B0BC-3D92-C254-58810FDDE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49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86EB75E-5B5D-2C66-AD53-51B30C8E1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EF57D069-6EE6-3899-2EDF-E92BF19775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E156CC13-4F0F-7D9A-34AB-EE1663E6E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62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dirty="0" err="1">
                <a:latin typeface="Montserrat"/>
                <a:ea typeface="Montserrat"/>
                <a:cs typeface="Montserrat"/>
              </a:rPr>
              <a:t>Benomari</a:t>
            </a:r>
            <a:r>
              <a:rPr lang="fr" sz="1500" dirty="0">
                <a:latin typeface="Montserrat"/>
                <a:ea typeface="Montserrat"/>
                <a:cs typeface="Montserrat"/>
              </a:rPr>
              <a:t> </a:t>
            </a:r>
            <a:r>
              <a:rPr lang="fr" sz="1500" dirty="0" err="1">
                <a:latin typeface="Montserrat"/>
                <a:ea typeface="Montserrat"/>
                <a:cs typeface="Montserrat"/>
              </a:rPr>
              <a:t>Abderahmane</a:t>
            </a:r>
            <a:br>
              <a:rPr lang="fr" sz="1500" dirty="0">
                <a:latin typeface="Montserrat"/>
                <a:ea typeface="Montserrat"/>
                <a:cs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06/07/2025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indent="0">
              <a:lnSpc>
                <a:spcPct val="114999"/>
              </a:lnSpc>
              <a:buSzPts val="1500"/>
              <a:buNone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Le projet Menu Maker est mené selon une approche </a:t>
            </a:r>
            <a:r>
              <a:rPr lang="fr" sz="1400" b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Agile 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inspirée du cadre </a:t>
            </a:r>
            <a:r>
              <a:rPr lang="fr" sz="1400" b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Scrum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. Le travail est découpé en tâches courtes et priorisées, organisées dans un tableau Kanban (à faire, en cours, à tester, terminé) : chaque tâche est décrite, estimée en story points, et assignée à un membre de l’équipe. Ce mode de gestion favorise la collaboration et permet d’ajuster rapidement les priorités selon les retours.</a:t>
            </a:r>
          </a:p>
          <a:p>
            <a:pPr indent="-323850">
              <a:lnSpc>
                <a:spcPct val="114999"/>
              </a:lnSpc>
              <a:buClr>
                <a:srgbClr val="0D0D0D"/>
              </a:buClr>
              <a:buSzPts val="1500"/>
              <a:buFont typeface="Calibri"/>
              <a:buChar char="-"/>
            </a:pPr>
            <a:endParaRPr lang="fr" sz="1400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114300" indent="0">
              <a:lnSpc>
                <a:spcPct val="114999"/>
              </a:lnSpc>
              <a:buSzPts val="1500"/>
              <a:buNone/>
            </a:pPr>
            <a:r>
              <a:rPr lang="fr" sz="1400" b="1" dirty="0">
                <a:solidFill>
                  <a:schemeClr val="tx1"/>
                </a:solidFill>
                <a:latin typeface="Montserrat"/>
              </a:rPr>
              <a:t>Avantages pour Menu Maker :</a:t>
            </a:r>
            <a:endParaRPr lang="fr" sz="1400" b="1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114300" indent="0">
              <a:lnSpc>
                <a:spcPct val="114999"/>
              </a:lnSpc>
              <a:buSzPts val="1500"/>
              <a:buNone/>
            </a:pPr>
            <a:endParaRPr lang="fr" sz="1400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400050" indent="-285750">
              <a:lnSpc>
                <a:spcPct val="114999"/>
              </a:lnSpc>
              <a:buSzPts val="1500"/>
              <a:buFont typeface="Calibri"/>
              <a:buChar char="-"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Visibilité sur l’avancement du projet : tout le monde sait où en sont les tâches.</a:t>
            </a:r>
            <a:endParaRPr lang="fr" sz="1400">
              <a:solidFill>
                <a:schemeClr val="tx1"/>
              </a:solidFill>
              <a:latin typeface="Montserrat"/>
            </a:endParaRPr>
          </a:p>
          <a:p>
            <a:pPr marL="400050" indent="-285750">
              <a:lnSpc>
                <a:spcPct val="114999"/>
              </a:lnSpc>
              <a:buSzPts val="1500"/>
              <a:buFont typeface="Calibri"/>
              <a:buChar char="-"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Capacité à livrer rapidement des fonctionnalités, avec des ajustements continus selon les besoins du client.</a:t>
            </a:r>
            <a:endParaRPr lang="fr" sz="1400">
              <a:solidFill>
                <a:schemeClr val="tx1"/>
              </a:solidFill>
              <a:latin typeface="Montserrat"/>
            </a:endParaRPr>
          </a:p>
          <a:p>
            <a:pPr indent="-323850">
              <a:lnSpc>
                <a:spcPct val="114999"/>
              </a:lnSpc>
              <a:buClr>
                <a:srgbClr val="0D0D0D"/>
              </a:buClr>
              <a:buSzPts val="1500"/>
              <a:buFont typeface="Calibri"/>
              <a:buChar char="-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fr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1200"/>
              </a:spcBef>
              <a:buNone/>
            </a:pPr>
            <a:endParaRPr lang="fr-FR">
              <a:latin typeface="Montserrat"/>
              <a:ea typeface="Montserrat"/>
              <a:cs typeface="Montserrat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lang="fr-FR">
              <a:latin typeface="Montserrat"/>
              <a:ea typeface="Montserrat"/>
              <a:cs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354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Suivi du projet avec le Kanban – 1/3</a:t>
            </a:r>
            <a:br>
              <a:rPr lang="fr" sz="2000" dirty="0">
                <a:latin typeface="Montserrat"/>
                <a:ea typeface="Montserrat"/>
                <a:cs typeface="Montserrat"/>
              </a:rPr>
            </a:b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86C201CD-137F-4B3D-6ED0-BE85E8E9E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28" y="809755"/>
            <a:ext cx="9159656" cy="4330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AFBA722-D4C1-35BC-6F2E-AF89C540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EDA87430-EBFA-BF20-522F-FE6E005938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4999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</a:rPr>
              <a:t>Suivi du projet avec le Kanban – 2/3</a:t>
            </a:r>
            <a:endParaRPr lang="en-US" sz="2000" dirty="0">
              <a:latin typeface="Montserrat"/>
              <a:ea typeface="Montserrat"/>
              <a:cs typeface="Montserrat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fr" sz="2000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AC96A8BE-2178-831B-466C-4CBBF2950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51" y="933270"/>
            <a:ext cx="8755463" cy="404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fr" sz="1400" b="1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Explication des User Stories (US) et de l’attribution des tâches :</a:t>
            </a:r>
            <a:endParaRPr lang="fr-FR">
              <a:solidFill>
                <a:schemeClr val="tx1"/>
              </a:solidFill>
              <a:latin typeface="Montserrat"/>
            </a:endParaRPr>
          </a:p>
          <a:p>
            <a:pPr>
              <a:lnSpc>
                <a:spcPct val="114999"/>
              </a:lnSpc>
              <a:buNone/>
            </a:pPr>
            <a:endParaRPr lang="fr" sz="1400" b="1" dirty="0">
              <a:solidFill>
                <a:schemeClr val="tx1"/>
              </a:solidFill>
              <a:highlight>
                <a:srgbClr val="FFFFFF"/>
              </a:highlight>
              <a:latin typeface="Montserrat"/>
            </a:endParaRPr>
          </a:p>
          <a:p>
            <a:pPr marL="133350" indent="0">
              <a:lnSpc>
                <a:spcPct val="114999"/>
              </a:lnSpc>
              <a:buNone/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</a:rPr>
              <a:t>Chaque tâche du projet est formulée sous forme de User Story (US), c’est-à-dire une phrase qui décrit un besoin ou une fonctionnalité du point de vue de l’utilisateur final. À chaque User Story sont associés :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Des critères de succès listés sous forme de checklist,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 niveau de priorité ( P1, P2, P3 )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Une estimation de complexité via les story points,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 responsable ou des responsables (</a:t>
            </a:r>
            <a:r>
              <a:rPr lang="fr" sz="1400" dirty="0" err="1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front-end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, </a:t>
            </a:r>
            <a:r>
              <a:rPr lang="fr" sz="1400" dirty="0" err="1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back-end</a:t>
            </a: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, etc.),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Une section de spécifications techniques expliquant la mise en œuvre,</a:t>
            </a:r>
          </a:p>
          <a:p>
            <a:pPr>
              <a:lnSpc>
                <a:spcPct val="114999"/>
              </a:lnSpc>
            </a:pP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Et parfois un espace « Améliorations futures » pour consigner des idées d’évolution.</a:t>
            </a:r>
          </a:p>
          <a:p>
            <a:pPr marL="114300" indent="0">
              <a:lnSpc>
                <a:spcPct val="114999"/>
              </a:lnSpc>
              <a:buNone/>
            </a:pPr>
            <a:b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</a:br>
            <a:r>
              <a:rPr lang="fr" sz="1400" dirty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</a:rPr>
              <a:t>Les tâches sont ensuite réparties dans le Kanban selon leur état : à faire, en cours, à tester ou terminées.</a:t>
            </a:r>
            <a:endParaRPr lang="fr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fr" sz="1400" dirty="0">
              <a:solidFill>
                <a:schemeClr val="tx1"/>
              </a:solidFill>
              <a:ea typeface="Montserrat"/>
            </a:endParaRPr>
          </a:p>
          <a:p>
            <a:pPr indent="-323850">
              <a:lnSpc>
                <a:spcPct val="114999"/>
              </a:lnSpc>
              <a:buClr>
                <a:srgbClr val="0D0D0D"/>
              </a:buClr>
              <a:buSzPts val="1500"/>
              <a:buFont typeface="Calibri"/>
              <a:buChar char="-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ea typeface="Montserrat"/>
            </a:endParaRPr>
          </a:p>
          <a:p>
            <a:pPr marL="0" indent="0">
              <a:buClr>
                <a:srgbClr val="595959"/>
              </a:buClr>
              <a:buNone/>
            </a:pPr>
            <a:endParaRPr lang="fr">
              <a:solidFill>
                <a:srgbClr val="595959"/>
              </a:solidFill>
              <a:ea typeface="Montserrat"/>
            </a:endParaRPr>
          </a:p>
          <a:p>
            <a:pPr marL="0" indent="0">
              <a:spcBef>
                <a:spcPts val="1200"/>
              </a:spcBef>
              <a:buClr>
                <a:srgbClr val="595959"/>
              </a:buClr>
              <a:buNone/>
            </a:pPr>
            <a:endParaRPr lang="fr-FR">
              <a:solidFill>
                <a:srgbClr val="595959"/>
              </a:solidFill>
              <a:latin typeface="Montserrat"/>
              <a:ea typeface="Montserrat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Clr>
                <a:srgbClr val="595959"/>
              </a:buClr>
              <a:buNone/>
            </a:pPr>
            <a:endParaRPr lang="fr-FR">
              <a:solidFill>
                <a:srgbClr val="595959"/>
              </a:solidFill>
              <a:ea typeface="Montserrat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CFC8B5C9-F1BA-4A9C-61B9-FDA66F3B05CA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>
            <a:extLst>
              <a:ext uri="{FF2B5EF4-FFF2-40B4-BE49-F238E27FC236}">
                <a16:creationId xmlns:a16="http://schemas.microsoft.com/office/drawing/2014/main" id="{054E9E93-3E4B-9965-F7D2-A5A11420C5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58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48FC886-AE31-A8B0-E241-242614AE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6DC486DA-6F48-2A22-D026-95D7EB7E9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4999"/>
              </a:lnSpc>
              <a:spcAft>
                <a:spcPts val="1200"/>
              </a:spcAft>
            </a:pPr>
            <a:r>
              <a:rPr lang="fr" sz="2000" dirty="0">
                <a:latin typeface="Montserrat"/>
                <a:ea typeface="Montserrat"/>
                <a:cs typeface="Montserrat"/>
              </a:rPr>
              <a:t>Suivi du projet avec le Kanban – 3/3</a:t>
            </a:r>
            <a:endParaRPr lang="en-US" sz="2000" dirty="0">
              <a:latin typeface="Montserrat"/>
              <a:ea typeface="Montserrat"/>
              <a:cs typeface="Montserrat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fr" sz="2000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D6DDDCF0-00BD-53F8-8C0D-D21F619CCFEE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>
            <a:extLst>
              <a:ext uri="{FF2B5EF4-FFF2-40B4-BE49-F238E27FC236}">
                <a16:creationId xmlns:a16="http://schemas.microsoft.com/office/drawing/2014/main" id="{9843B28A-7FEB-AECF-64AF-2D2CCFD398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2F3E38-E84C-D72D-B9F6-210E0E782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Montserrat"/>
              </a:rPr>
              <a:t>Comment le tableau facilite le suivi et la coordination de l’équipe :</a:t>
            </a:r>
            <a:endParaRPr lang="fr-FR" sz="1400">
              <a:solidFill>
                <a:schemeClr val="tx1"/>
              </a:solidFill>
              <a:latin typeface="Montserrat"/>
            </a:endParaRPr>
          </a:p>
          <a:p>
            <a:pPr marL="114300" indent="0">
              <a:lnSpc>
                <a:spcPct val="114999"/>
              </a:lnSpc>
              <a:buNone/>
            </a:pPr>
            <a:endParaRPr lang="fr-FR" sz="1400" b="1" dirty="0">
              <a:solidFill>
                <a:schemeClr val="tx1"/>
              </a:solidFill>
              <a:latin typeface="Montserrat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fr-FR" sz="1400" dirty="0">
                <a:solidFill>
                  <a:schemeClr val="tx1"/>
                </a:solidFill>
                <a:latin typeface="Montserrat"/>
              </a:rPr>
              <a:t>Le tableau Kanban permet à toute l’équipe de visualiser l’avancement du projet en temps réel : chaque membre sait quelles tâches il doit prendre en charge et peut suivre l’avancement des autres. Ce fonctionnement évite les doublons, facilite la répartition des tâches, améliore la communication entre </a:t>
            </a:r>
            <a:r>
              <a:rPr lang="fr-FR" sz="1400" dirty="0" err="1">
                <a:solidFill>
                  <a:schemeClr val="tx1"/>
                </a:solidFill>
                <a:latin typeface="Montserrat"/>
              </a:rPr>
              <a:t>front-end</a:t>
            </a:r>
            <a:r>
              <a:rPr lang="fr-FR" sz="1400" dirty="0">
                <a:solidFill>
                  <a:schemeClr val="tx1"/>
                </a:solidFill>
                <a:latin typeface="Montserrat"/>
              </a:rPr>
              <a:t> et </a:t>
            </a:r>
            <a:r>
              <a:rPr lang="fr-FR" sz="1400" dirty="0" err="1">
                <a:solidFill>
                  <a:schemeClr val="tx1"/>
                </a:solidFill>
                <a:latin typeface="Montserrat"/>
              </a:rPr>
              <a:t>back-end</a:t>
            </a:r>
            <a:r>
              <a:rPr lang="fr-FR" sz="1400" dirty="0">
                <a:solidFill>
                  <a:schemeClr val="tx1"/>
                </a:solidFill>
                <a:latin typeface="Montserrat"/>
              </a:rPr>
              <a:t>, et permet d’anticiper les blocages ou priorités à venir grâce à la visibilité sur les critères de succès et les points techniques.</a:t>
            </a:r>
          </a:p>
          <a:p>
            <a:pPr>
              <a:lnSpc>
                <a:spcPct val="114999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3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34775" y="1085525"/>
            <a:ext cx="8320500" cy="2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Liste des principales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d'une spécification technique clé à vulgariser.</a:t>
            </a:r>
            <a:b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-&gt; Présentation de cette spécification via un schéma explicatif, un diagramme ou un dessin.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434775" y="1085525"/>
            <a:ext cx="83205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Captures d’écran de la veille (max 5)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Exemple et explication du choix d’une source pour chacun des 2 axes de veille 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la contribution de la veille à l'élaboration des spécifications techniques.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Résumé des points clés de la présentation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38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" b="1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Qwenta</a:t>
            </a: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lance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Menu Maker by </a:t>
            </a:r>
            <a:r>
              <a:rPr lang="fr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Qwenta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un outil en ligne destiné aux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restaurateurs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.</a:t>
            </a:r>
            <a:br>
              <a:rPr lang="fr" dirty="0">
                <a:solidFill>
                  <a:schemeClr val="tx1"/>
                </a:solidFill>
                <a:latin typeface="Montserrat"/>
                <a:ea typeface="Montserrat"/>
              </a:rPr>
            </a:b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L’objectif du projet est de permettre à ces derniers de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créer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personnaliser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diffuser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 et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imprimer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 facilement leurs menus via une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</a:rPr>
              <a:t>interface web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</a:rPr>
              <a:t> moderne et intuitive :</a:t>
            </a:r>
            <a:endParaRPr lang="fr-FR" i="1">
              <a:solidFill>
                <a:schemeClr val="tx1"/>
              </a:solidFill>
              <a:latin typeface="Montserrat"/>
              <a:ea typeface="Montserrat"/>
            </a:endParaRPr>
          </a:p>
          <a:p>
            <a:pPr>
              <a:buSzPts val="1500"/>
            </a:pPr>
            <a:endParaRPr lang="fr" dirty="0">
              <a:solidFill>
                <a:schemeClr val="tx1"/>
              </a:solidFill>
              <a:latin typeface="Montserrat"/>
              <a:ea typeface="Montserrat"/>
            </a:endParaRPr>
          </a:p>
          <a:p>
            <a:pPr marL="285750" indent="-285750">
              <a:buClr>
                <a:schemeClr val="dk1"/>
              </a:buClr>
              <a:buSzPts val="1500"/>
              <a:buFont typeface="Calibri"/>
              <a:buChar char="-"/>
            </a:pP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Développé en collaboration avec l’agence </a:t>
            </a:r>
            <a:r>
              <a:rPr lang="fr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Webgencia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ce projet vise à offrir une expérience simple :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Création de menus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par catégories (entrées, plats, desserts), avec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prix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description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etc.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Personnalisation avancée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 : </a:t>
            </a:r>
            <a:r>
              <a:rPr lang="fr" i="1" err="1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branding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du restaurant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(logo, couleurs, polices).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Diffusion facilitée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 :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export PDF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partage sur Deliveroo et Instagram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impression professionnelle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.</a:t>
            </a:r>
            <a:endParaRPr lang="fr">
              <a:solidFill>
                <a:schemeClr val="tx1"/>
              </a:solidFill>
              <a:latin typeface="Montserrat"/>
            </a:endParaRPr>
          </a:p>
          <a:p>
            <a:pPr marL="285750" indent="-285750">
              <a:buSzPts val="1500"/>
              <a:buFont typeface="Calibri"/>
              <a:buChar char="-"/>
            </a:pPr>
            <a:endParaRPr lang="fr" dirty="0">
              <a:solidFill>
                <a:schemeClr val="tx1"/>
              </a:solidFill>
              <a:latin typeface="Montserrat"/>
              <a:ea typeface="Montserrat"/>
            </a:endParaRPr>
          </a:p>
          <a:p>
            <a:pPr>
              <a:buSzPts val="1500"/>
            </a:pP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Le site cible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uniquement les versions desktop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(pas de mobile), avec une attention portée à la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compatibilité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Chrome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Safari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Firefox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) et à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l’accessibilité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 (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navigation clavier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, </a:t>
            </a: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lecteur d’écran</a:t>
            </a:r>
            <a:r>
              <a:rPr lang="fr" dirty="0">
                <a:solidFill>
                  <a:schemeClr val="tx1"/>
                </a:solidFill>
                <a:latin typeface="Montserrat"/>
                <a:ea typeface="Montserrat"/>
                <a:sym typeface="Montserrat"/>
              </a:rPr>
              <a:t>).</a:t>
            </a:r>
            <a:endParaRPr lang="fr" dirty="0">
              <a:solidFill>
                <a:schemeClr val="tx1"/>
              </a:solidFill>
              <a:latin typeface="Montserrat"/>
            </a:endParaRPr>
          </a:p>
          <a:p>
            <a:pPr marL="457200" lvl="0" indent="-3238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endParaRPr lang="fr" sz="1500" i="1" dirty="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texte, habits, capture d’écran, personne&#10;&#10;Le contenu généré par l’IA peut être incorrect.">
            <a:extLst>
              <a:ext uri="{FF2B5EF4-FFF2-40B4-BE49-F238E27FC236}">
                <a16:creationId xmlns:a16="http://schemas.microsoft.com/office/drawing/2014/main" id="{DE8AF3DE-34B4-6B68-454C-5834BE74E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38" y="246166"/>
            <a:ext cx="4284902" cy="48985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4102750-6E95-3D33-6D22-4038D31610FC}"/>
              </a:ext>
            </a:extLst>
          </p:cNvPr>
          <p:cNvSpPr txBox="1"/>
          <p:nvPr/>
        </p:nvSpPr>
        <p:spPr>
          <a:xfrm>
            <a:off x="4511386" y="424295"/>
            <a:ext cx="3635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Landing non connectée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4C11CA-3617-050B-FBB7-35A864BCE1B5}"/>
              </a:ext>
            </a:extLst>
          </p:cNvPr>
          <p:cNvSpPr txBox="1"/>
          <p:nvPr/>
        </p:nvSpPr>
        <p:spPr>
          <a:xfrm>
            <a:off x="4511386" y="857250"/>
            <a:ext cx="381692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La landing page présente Menu Maker, explique ses fonctionnalités principales et incite les restaurateurs à se connecter pour créer leur menu personnalisé. Elle est accessible à tous, sans authentification, et permet de découvrir le service et les tarifs avant inscription.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68E7E5A-58F3-DE1D-95AA-323374AD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D877E620-4465-7143-D2C9-5698E1086D13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2546C5C0-C170-C9E5-9CB0-0B82987F5D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C6E7F2-EB3A-7D32-4AA0-B2B763511116}"/>
              </a:ext>
            </a:extLst>
          </p:cNvPr>
          <p:cNvSpPr txBox="1"/>
          <p:nvPr/>
        </p:nvSpPr>
        <p:spPr>
          <a:xfrm>
            <a:off x="6070023" y="337704"/>
            <a:ext cx="2492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Page de connexion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C8C09F-0BEE-C94E-E690-6F8641E36D19}"/>
              </a:ext>
            </a:extLst>
          </p:cNvPr>
          <p:cNvSpPr txBox="1"/>
          <p:nvPr/>
        </p:nvSpPr>
        <p:spPr>
          <a:xfrm>
            <a:off x="6070023" y="839931"/>
            <a:ext cx="2994313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La page de connexion permet aux restaurateurs d’accéder à leur espace personnel simplement en saisissant leur adresse email. Un lien de connexion sécurisé leur est alors envoyé par email (</a:t>
            </a:r>
            <a:r>
              <a:rPr lang="fr-FR" err="1">
                <a:latin typeface="Montserrat"/>
              </a:rPr>
              <a:t>magic</a:t>
            </a:r>
            <a:r>
              <a:rPr lang="fr-FR" dirty="0">
                <a:latin typeface="Montserrat"/>
              </a:rPr>
              <a:t> </a:t>
            </a:r>
            <a:r>
              <a:rPr lang="fr-FR" err="1">
                <a:latin typeface="Montserrat"/>
              </a:rPr>
              <a:t>link</a:t>
            </a:r>
            <a:r>
              <a:rPr lang="fr-FR" dirty="0">
                <a:latin typeface="Montserrat"/>
              </a:rPr>
              <a:t>) : ils n’ont aucun mot de passe à gérer, ce qui garantit une expérience fluide et sécurisée.</a:t>
            </a:r>
          </a:p>
        </p:txBody>
      </p:sp>
      <p:pic>
        <p:nvPicPr>
          <p:cNvPr id="2" name="Image 1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D0C33F20-BE16-E277-9253-3F5D2D9D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7" y="240721"/>
            <a:ext cx="6075217" cy="49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C053ABEC-1B3A-CF8C-432B-E42BC444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88A6DAEB-7EDB-CBDA-CF9C-EA02FC74716A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FADB1C45-0F95-36EA-4582-A326E4B5B2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43F8C3-394F-35E9-C37D-3DD2DD2DE13A}"/>
              </a:ext>
            </a:extLst>
          </p:cNvPr>
          <p:cNvSpPr txBox="1"/>
          <p:nvPr/>
        </p:nvSpPr>
        <p:spPr>
          <a:xfrm>
            <a:off x="6070023" y="337704"/>
            <a:ext cx="2492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Dashboard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B492FE-3844-9828-BCD3-89379C6CC1C8}"/>
              </a:ext>
            </a:extLst>
          </p:cNvPr>
          <p:cNvSpPr txBox="1"/>
          <p:nvPr/>
        </p:nvSpPr>
        <p:spPr>
          <a:xfrm>
            <a:off x="6070023" y="848590"/>
            <a:ext cx="29943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Le dashboard accueille le restaurateur après connexion, lui donnant un accès rapide aux fonctionnalités principales : création, diffusion et impression de menus. Il centralise aussi l’accès aux menus existants, à la gestion du compte, ainsi qu’à des ressources et conseils pour optimiser la présentation de ses menus.</a:t>
            </a:r>
          </a:p>
        </p:txBody>
      </p:sp>
      <p:pic>
        <p:nvPicPr>
          <p:cNvPr id="3" name="Image 2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C5120867-A2CA-EA82-CAD7-78B938736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0" y="242455"/>
            <a:ext cx="6073740" cy="49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E45091F9-E54A-7DA1-D475-506F2D4C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600CD4F3-F1C0-420A-44EB-FEDF1FD16393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68D7E104-9DF7-DFDC-4DD7-8C85601C4B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63A1FD3-81FD-A89D-DA5C-B76E62C90B6C}"/>
              </a:ext>
            </a:extLst>
          </p:cNvPr>
          <p:cNvSpPr txBox="1"/>
          <p:nvPr/>
        </p:nvSpPr>
        <p:spPr>
          <a:xfrm>
            <a:off x="5992091" y="337704"/>
            <a:ext cx="2492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>
                <a:latin typeface="Montserrat"/>
              </a:rPr>
              <a:t>Création de menu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85BA67-9BCE-1B1C-9270-678D6E57F9E6}"/>
              </a:ext>
            </a:extLst>
          </p:cNvPr>
          <p:cNvSpPr txBox="1"/>
          <p:nvPr/>
        </p:nvSpPr>
        <p:spPr>
          <a:xfrm>
            <a:off x="5992091" y="710044"/>
            <a:ext cx="3158835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Montserrat"/>
              </a:rPr>
              <a:t>La page de création de menu permet au restaurateur d’ajouter </a:t>
            </a:r>
            <a:r>
              <a:rPr lang="fr-FR" b="1" dirty="0">
                <a:latin typeface="Montserrat"/>
              </a:rPr>
              <a:t>des catégories</a:t>
            </a:r>
            <a:r>
              <a:rPr lang="fr-FR" dirty="0">
                <a:latin typeface="Montserrat"/>
              </a:rPr>
              <a:t> (entrées, plats, desserts), de renseigner les plats (nom, description, prix, photo), et de personnaliser le style du menu (police, couleur). Toutes les modifications sont visibles en temps réel grâce à une interface réactive, sans rechargement de page. Le restaurateur peut ainsi construire, visualiser et enregistrer facilement son menu, prêt à être diffusé ou imprimé.</a:t>
            </a:r>
          </a:p>
          <a:p>
            <a:endParaRPr lang="fr-FR" sz="1600" dirty="0">
              <a:latin typeface="Montserrat"/>
            </a:endParaRPr>
          </a:p>
        </p:txBody>
      </p:sp>
      <p:pic>
        <p:nvPicPr>
          <p:cNvPr id="2" name="Image 1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C4445040-7891-2A3E-6BED-B60072828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20" y="242455"/>
            <a:ext cx="5996132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B7C2C921-3BEF-9D32-6DAF-C4DCF4CE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C7453BE0-4663-A425-F8C3-72C58675B7FA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D331FE57-4E38-CB87-FACF-A612600F20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145D852-44C7-CEB2-2FDF-46994AC22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88" y="242455"/>
            <a:ext cx="7332543" cy="49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E8813D3C-ACDF-C12D-E9EA-66382734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F0D076A-A92D-8DDD-A0F6-26B82C269636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19068659-5750-00FD-FB81-8A8A6EF902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40E52314-D0FB-C6C7-A732-8AB37B39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63" y="242455"/>
            <a:ext cx="7291216" cy="49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88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17</Slides>
  <Notes>17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Simple Light</vt:lpstr>
      <vt:lpstr>Présentation PowerPoint</vt:lpstr>
      <vt:lpstr>Sommaire</vt:lpstr>
      <vt:lpstr>Contexte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Méthodologie utilisée</vt:lpstr>
      <vt:lpstr>Suivi du projet avec le Kanban – 1/3 </vt:lpstr>
      <vt:lpstr>Suivi du projet avec le Kanban – 2/3 </vt:lpstr>
      <vt:lpstr>Suivi du projet avec le Kanban – 3/3 </vt:lpstr>
      <vt:lpstr>Spécifications techniques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330</cp:revision>
  <dcterms:modified xsi:type="dcterms:W3CDTF">2025-07-06T14:51:46Z</dcterms:modified>
</cp:coreProperties>
</file>