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70" r:id="rId9"/>
    <p:sldId id="269" r:id="rId10"/>
    <p:sldId id="260" r:id="rId11"/>
    <p:sldId id="261" r:id="rId12"/>
    <p:sldId id="272" r:id="rId13"/>
    <p:sldId id="273" r:id="rId14"/>
    <p:sldId id="262" r:id="rId15"/>
    <p:sldId id="274" r:id="rId16"/>
    <p:sldId id="263" r:id="rId17"/>
    <p:sldId id="278" r:id="rId18"/>
    <p:sldId id="275" r:id="rId19"/>
    <p:sldId id="264" r:id="rId20"/>
    <p:sldId id="265" r:id="rId2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4F9258-31B9-4EDB-8342-BA0E276EB308}" v="721" dt="2025-07-06T11:55:46.885"/>
    <p1510:client id="{A502681F-5AA6-4D81-84EF-2C43976C2F72}" v="930" dt="2025-07-06T10:38:55.3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c4033f8d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c4033f8d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cd7bb48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cd7bb48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2678F5D3-13DD-5230-1A90-B326937BC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c4033f8d1_0_22:notes">
            <a:extLst>
              <a:ext uri="{FF2B5EF4-FFF2-40B4-BE49-F238E27FC236}">
                <a16:creationId xmlns:a16="http://schemas.microsoft.com/office/drawing/2014/main" id="{5AA3630F-9229-5FDC-04B8-44A6A91DE4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c4033f8d1_0_22:notes">
            <a:extLst>
              <a:ext uri="{FF2B5EF4-FFF2-40B4-BE49-F238E27FC236}">
                <a16:creationId xmlns:a16="http://schemas.microsoft.com/office/drawing/2014/main" id="{9DD952F8-D60E-316F-ACE6-F12009E080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677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7FB39D83-EC16-9289-8BC7-40B722158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c4033f8d1_0_22:notes">
            <a:extLst>
              <a:ext uri="{FF2B5EF4-FFF2-40B4-BE49-F238E27FC236}">
                <a16:creationId xmlns:a16="http://schemas.microsoft.com/office/drawing/2014/main" id="{86284D2A-B684-A8E2-5B65-782274CC59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c4033f8d1_0_22:notes">
            <a:extLst>
              <a:ext uri="{FF2B5EF4-FFF2-40B4-BE49-F238E27FC236}">
                <a16:creationId xmlns:a16="http://schemas.microsoft.com/office/drawing/2014/main" id="{AFB73BB8-AF34-A26F-309F-38AB2A7D01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341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c4033f8d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c4033f8d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9851BF93-8C05-C8ED-5FF4-D5709CC77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8b606cc07_1_8:notes">
            <a:extLst>
              <a:ext uri="{FF2B5EF4-FFF2-40B4-BE49-F238E27FC236}">
                <a16:creationId xmlns:a16="http://schemas.microsoft.com/office/drawing/2014/main" id="{FD27586E-3413-F66D-0595-44386A3CC6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8b606cc07_1_8:notes">
            <a:extLst>
              <a:ext uri="{FF2B5EF4-FFF2-40B4-BE49-F238E27FC236}">
                <a16:creationId xmlns:a16="http://schemas.microsoft.com/office/drawing/2014/main" id="{6046B31E-B9C6-07A2-DB0A-9A414259E6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043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8b606cc07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8b606cc07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F415280E-BBBF-2E6B-D1FE-BC6124BE8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8b606cc07_1_8:notes">
            <a:extLst>
              <a:ext uri="{FF2B5EF4-FFF2-40B4-BE49-F238E27FC236}">
                <a16:creationId xmlns:a16="http://schemas.microsoft.com/office/drawing/2014/main" id="{543FC7C5-2EEB-D88C-B22C-E9BFE4A539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8b606cc07_1_8:notes">
            <a:extLst>
              <a:ext uri="{FF2B5EF4-FFF2-40B4-BE49-F238E27FC236}">
                <a16:creationId xmlns:a16="http://schemas.microsoft.com/office/drawing/2014/main" id="{C202901E-9237-7410-C918-524B574FC2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3902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2bf8da8b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2bf8da8b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2bf8da8b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2bf8da8b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601cdab4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601cdab4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c4033f8d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c4033f8d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c4033f8d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c4033f8d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2A395483-867F-F16E-E613-E01641D85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c4033f8d1_0_2:notes">
            <a:extLst>
              <a:ext uri="{FF2B5EF4-FFF2-40B4-BE49-F238E27FC236}">
                <a16:creationId xmlns:a16="http://schemas.microsoft.com/office/drawing/2014/main" id="{5B116927-AC37-E052-C70F-6DE314BC03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c4033f8d1_0_2:notes">
            <a:extLst>
              <a:ext uri="{FF2B5EF4-FFF2-40B4-BE49-F238E27FC236}">
                <a16:creationId xmlns:a16="http://schemas.microsoft.com/office/drawing/2014/main" id="{37274C75-5CAC-EF4D-2B20-A87EF6F65A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38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B69BB6C7-2FF8-8E6E-6EF8-E9A53659A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c4033f8d1_0_2:notes">
            <a:extLst>
              <a:ext uri="{FF2B5EF4-FFF2-40B4-BE49-F238E27FC236}">
                <a16:creationId xmlns:a16="http://schemas.microsoft.com/office/drawing/2014/main" id="{CE63B2CB-E776-25F4-8A64-CC59EF492B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c4033f8d1_0_2:notes">
            <a:extLst>
              <a:ext uri="{FF2B5EF4-FFF2-40B4-BE49-F238E27FC236}">
                <a16:creationId xmlns:a16="http://schemas.microsoft.com/office/drawing/2014/main" id="{4D8C65DB-DD0B-E045-D71B-858049C341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264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F753C4F8-C511-3846-1DF8-5FDE4DADA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c4033f8d1_0_2:notes">
            <a:extLst>
              <a:ext uri="{FF2B5EF4-FFF2-40B4-BE49-F238E27FC236}">
                <a16:creationId xmlns:a16="http://schemas.microsoft.com/office/drawing/2014/main" id="{9CC64864-7BDE-4F05-BAF9-A754DCCDB7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c4033f8d1_0_2:notes">
            <a:extLst>
              <a:ext uri="{FF2B5EF4-FFF2-40B4-BE49-F238E27FC236}">
                <a16:creationId xmlns:a16="http://schemas.microsoft.com/office/drawing/2014/main" id="{69DD5B8A-40AC-491F-ECE5-3A667CC1D2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609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142179D9-1D41-7CCE-47AE-1C031FBAD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c4033f8d1_0_2:notes">
            <a:extLst>
              <a:ext uri="{FF2B5EF4-FFF2-40B4-BE49-F238E27FC236}">
                <a16:creationId xmlns:a16="http://schemas.microsoft.com/office/drawing/2014/main" id="{18041B1C-B658-DA1D-D7D6-4FED49BB8B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c4033f8d1_0_2:notes">
            <a:extLst>
              <a:ext uri="{FF2B5EF4-FFF2-40B4-BE49-F238E27FC236}">
                <a16:creationId xmlns:a16="http://schemas.microsoft.com/office/drawing/2014/main" id="{DB26F52A-B0BC-3D92-C254-58810FDDED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490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D86EB75E-5B5D-2C66-AD53-51B30C8E1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c4033f8d1_0_2:notes">
            <a:extLst>
              <a:ext uri="{FF2B5EF4-FFF2-40B4-BE49-F238E27FC236}">
                <a16:creationId xmlns:a16="http://schemas.microsoft.com/office/drawing/2014/main" id="{EF57D069-6EE6-3899-2EDF-E92BF19775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c4033f8d1_0_2:notes">
            <a:extLst>
              <a:ext uri="{FF2B5EF4-FFF2-40B4-BE49-F238E27FC236}">
                <a16:creationId xmlns:a16="http://schemas.microsoft.com/office/drawing/2014/main" id="{E156CC13-4F0F-7D9A-34AB-EE1663E6E1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62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92800" y="1537500"/>
            <a:ext cx="42222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PRÉSENTATION</a:t>
            </a:r>
            <a:br>
              <a:rPr lang="fr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fr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fr"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Menu Maker by Qwenta</a:t>
            </a:r>
            <a:endParaRPr sz="3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15175" y="118275"/>
            <a:ext cx="23847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sz="1500" dirty="0" err="1">
                <a:latin typeface="Montserrat"/>
                <a:ea typeface="Montserrat"/>
                <a:cs typeface="Montserrat"/>
              </a:rPr>
              <a:t>Benomari</a:t>
            </a:r>
            <a:r>
              <a:rPr lang="fr" sz="1500" dirty="0">
                <a:latin typeface="Montserrat"/>
                <a:ea typeface="Montserrat"/>
                <a:cs typeface="Montserrat"/>
              </a:rPr>
              <a:t> </a:t>
            </a:r>
            <a:r>
              <a:rPr lang="fr" sz="1500" dirty="0" err="1">
                <a:latin typeface="Montserrat"/>
                <a:ea typeface="Montserrat"/>
                <a:cs typeface="Montserrat"/>
              </a:rPr>
              <a:t>Abderahmane</a:t>
            </a:r>
            <a:br>
              <a:rPr lang="fr" sz="1500" dirty="0">
                <a:latin typeface="Montserrat"/>
                <a:ea typeface="Montserrat"/>
                <a:cs typeface="Montserrat"/>
              </a:rPr>
            </a:br>
            <a:r>
              <a:rPr lang="fr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06/07/2025</a:t>
            </a: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0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>
                <a:latin typeface="Montserrat"/>
                <a:ea typeface="Montserrat"/>
                <a:cs typeface="Montserrat"/>
                <a:sym typeface="Montserrat"/>
              </a:rPr>
              <a:t>Méthodologie utilisée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3350" indent="0">
              <a:lnSpc>
                <a:spcPct val="114999"/>
              </a:lnSpc>
              <a:buSzPts val="1500"/>
              <a:buNone/>
            </a:pPr>
            <a:r>
              <a:rPr lang="fr" sz="1400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</a:rPr>
              <a:t>Le projet Menu Maker est mené selon une approche </a:t>
            </a:r>
            <a:r>
              <a:rPr lang="fr" sz="1400" b="1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</a:rPr>
              <a:t>Agile </a:t>
            </a:r>
            <a:r>
              <a:rPr lang="fr" sz="1400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</a:rPr>
              <a:t>inspirée du cadre </a:t>
            </a:r>
            <a:r>
              <a:rPr lang="fr" sz="1400" b="1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</a:rPr>
              <a:t>Scrum</a:t>
            </a:r>
            <a:r>
              <a:rPr lang="fr" sz="1400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</a:rPr>
              <a:t>. Le travail est découpé en tâches courtes et priorisées, organisées dans un tableau Kanban (à faire, en cours, à tester, terminé) : chaque tâche est décrite, estimée en story points, et assignée à un membre de l’équipe. Ce mode de gestion favorise la collaboration et permet d’ajuster rapidement les priorités selon les retours.</a:t>
            </a:r>
          </a:p>
          <a:p>
            <a:pPr indent="-323850">
              <a:lnSpc>
                <a:spcPct val="114999"/>
              </a:lnSpc>
              <a:buClr>
                <a:srgbClr val="0D0D0D"/>
              </a:buClr>
              <a:buSzPts val="1500"/>
              <a:buFont typeface="Calibri"/>
              <a:buChar char="-"/>
            </a:pPr>
            <a:endParaRPr lang="fr" sz="1400" dirty="0">
              <a:solidFill>
                <a:schemeClr val="tx1"/>
              </a:solidFill>
              <a:highlight>
                <a:srgbClr val="FFFFFF"/>
              </a:highlight>
              <a:latin typeface="Montserrat"/>
            </a:endParaRPr>
          </a:p>
          <a:p>
            <a:pPr marL="114300" indent="0">
              <a:lnSpc>
                <a:spcPct val="114999"/>
              </a:lnSpc>
              <a:buSzPts val="1500"/>
              <a:buNone/>
            </a:pPr>
            <a:r>
              <a:rPr lang="fr" sz="1400" b="1" dirty="0">
                <a:solidFill>
                  <a:schemeClr val="tx1"/>
                </a:solidFill>
                <a:latin typeface="Montserrat"/>
              </a:rPr>
              <a:t>Avantages pour Menu Maker :</a:t>
            </a:r>
            <a:endParaRPr lang="fr" sz="1400" b="1" dirty="0">
              <a:solidFill>
                <a:schemeClr val="tx1"/>
              </a:solidFill>
              <a:highlight>
                <a:srgbClr val="FFFFFF"/>
              </a:highlight>
              <a:latin typeface="Montserrat"/>
            </a:endParaRPr>
          </a:p>
          <a:p>
            <a:pPr marL="114300" indent="0">
              <a:lnSpc>
                <a:spcPct val="114999"/>
              </a:lnSpc>
              <a:buSzPts val="1500"/>
              <a:buNone/>
            </a:pPr>
            <a:endParaRPr lang="fr" sz="1400" dirty="0">
              <a:solidFill>
                <a:schemeClr val="tx1"/>
              </a:solidFill>
              <a:highlight>
                <a:srgbClr val="FFFFFF"/>
              </a:highlight>
              <a:latin typeface="Montserrat"/>
            </a:endParaRPr>
          </a:p>
          <a:p>
            <a:pPr marL="400050" indent="-285750">
              <a:lnSpc>
                <a:spcPct val="114999"/>
              </a:lnSpc>
              <a:buSzPts val="1500"/>
              <a:buFont typeface="Calibri"/>
              <a:buChar char="-"/>
            </a:pPr>
            <a:r>
              <a:rPr lang="fr" sz="1400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</a:rPr>
              <a:t>Visibilité sur l’avancement du projet : tout le monde sait où en sont les tâches.</a:t>
            </a:r>
            <a:endParaRPr lang="fr" sz="1400">
              <a:solidFill>
                <a:schemeClr val="tx1"/>
              </a:solidFill>
              <a:latin typeface="Montserrat"/>
            </a:endParaRPr>
          </a:p>
          <a:p>
            <a:pPr marL="400050" indent="-285750">
              <a:lnSpc>
                <a:spcPct val="114999"/>
              </a:lnSpc>
              <a:buSzPts val="1500"/>
              <a:buFont typeface="Calibri"/>
              <a:buChar char="-"/>
            </a:pPr>
            <a:r>
              <a:rPr lang="fr" sz="1400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</a:rPr>
              <a:t>Capacité à livrer rapidement des fonctionnalités, avec des ajustements continus selon les besoins du client.</a:t>
            </a:r>
            <a:endParaRPr lang="fr" sz="1400">
              <a:solidFill>
                <a:schemeClr val="tx1"/>
              </a:solidFill>
              <a:latin typeface="Montserrat"/>
            </a:endParaRPr>
          </a:p>
          <a:p>
            <a:pPr indent="-323850">
              <a:lnSpc>
                <a:spcPct val="114999"/>
              </a:lnSpc>
              <a:buClr>
                <a:srgbClr val="0D0D0D"/>
              </a:buClr>
              <a:buSzPts val="1500"/>
              <a:buFont typeface="Calibri"/>
              <a:buChar char="-"/>
            </a:pPr>
            <a:endParaRPr lang="fr" sz="15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</a:endParaRPr>
          </a:p>
          <a:p>
            <a:pPr marL="0" lvl="0" indent="0" algn="l" rtl="0">
              <a:spcAft>
                <a:spcPts val="0"/>
              </a:spcAft>
              <a:buNone/>
            </a:pPr>
            <a:endParaRPr lang="fr">
              <a:latin typeface="Montserrat"/>
              <a:ea typeface="Montserrat"/>
              <a:cs typeface="Montserrat"/>
            </a:endParaRPr>
          </a:p>
          <a:p>
            <a:pPr marL="0" lvl="0" indent="0" algn="l" rtl="0">
              <a:spcBef>
                <a:spcPts val="1200"/>
              </a:spcBef>
              <a:buNone/>
            </a:pPr>
            <a:endParaRPr lang="fr-FR">
              <a:latin typeface="Montserrat"/>
              <a:ea typeface="Montserrat"/>
              <a:cs typeface="Montserrat"/>
            </a:endParaRPr>
          </a:p>
          <a:p>
            <a:pPr indent="0">
              <a:spcBef>
                <a:spcPts val="1200"/>
              </a:spcBef>
              <a:spcAft>
                <a:spcPts val="1200"/>
              </a:spcAft>
              <a:buNone/>
            </a:pPr>
            <a:endParaRPr lang="fr-FR">
              <a:latin typeface="Montserrat"/>
              <a:ea typeface="Montserrat"/>
              <a:cs typeface="Montserrat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33542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fr" sz="2000" dirty="0">
                <a:latin typeface="Montserrat"/>
                <a:ea typeface="Montserrat"/>
                <a:cs typeface="Montserrat"/>
                <a:sym typeface="Montserrat"/>
              </a:rPr>
              <a:t>Suivi du projet avec le Kanban – 1/2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 descr="Une image contenant texte, capture d’écran, logiciel, Logiciel multimédia&#10;&#10;Le contenu généré par l’IA peut être incorrect.">
            <a:extLst>
              <a:ext uri="{FF2B5EF4-FFF2-40B4-BE49-F238E27FC236}">
                <a16:creationId xmlns:a16="http://schemas.microsoft.com/office/drawing/2014/main" id="{86C201CD-137F-4B3D-6ED0-BE85E8E9E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828" y="809755"/>
            <a:ext cx="9159656" cy="43303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FAFBA722-D4C1-35BC-6F2E-AF89C540D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>
            <a:extLst>
              <a:ext uri="{FF2B5EF4-FFF2-40B4-BE49-F238E27FC236}">
                <a16:creationId xmlns:a16="http://schemas.microsoft.com/office/drawing/2014/main" id="{EDA87430-EBFA-BF20-522F-FE6E005938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lnSpc>
                <a:spcPct val="114999"/>
              </a:lnSpc>
              <a:spcAft>
                <a:spcPts val="1200"/>
              </a:spcAft>
            </a:pPr>
            <a:r>
              <a:rPr lang="fr" sz="2000" dirty="0">
                <a:latin typeface="Montserrat"/>
                <a:ea typeface="Montserrat"/>
                <a:cs typeface="Montserrat"/>
              </a:rPr>
              <a:t>Suivi du projet avec le Kanban – 2/3</a:t>
            </a:r>
            <a:endParaRPr lang="en-US" sz="2000" dirty="0">
              <a:latin typeface="Montserrat"/>
              <a:ea typeface="Montserrat"/>
              <a:cs typeface="Montserrat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fr" sz="2000" dirty="0">
              <a:latin typeface="Montserrat"/>
              <a:ea typeface="Montserrat"/>
              <a:cs typeface="Montserrat"/>
            </a:endParaRPr>
          </a:p>
        </p:txBody>
      </p:sp>
      <p:sp>
        <p:nvSpPr>
          <p:cNvPr id="85" name="Google Shape;85;p17">
            <a:extLst>
              <a:ext uri="{FF2B5EF4-FFF2-40B4-BE49-F238E27FC236}">
                <a16:creationId xmlns:a16="http://schemas.microsoft.com/office/drawing/2014/main" id="{AC96A8BE-2178-831B-466C-4CBBF2950D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351" y="933270"/>
            <a:ext cx="8755463" cy="4042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None/>
            </a:pPr>
            <a:r>
              <a:rPr lang="fr" sz="1400" b="1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</a:rPr>
              <a:t>Explication des User Stories (US) et de l’attribution des tâches :</a:t>
            </a:r>
            <a:endParaRPr lang="fr-FR">
              <a:solidFill>
                <a:schemeClr val="tx1"/>
              </a:solidFill>
              <a:latin typeface="Montserrat"/>
            </a:endParaRPr>
          </a:p>
          <a:p>
            <a:pPr>
              <a:lnSpc>
                <a:spcPct val="114999"/>
              </a:lnSpc>
              <a:buNone/>
            </a:pPr>
            <a:endParaRPr lang="fr" sz="1400" b="1" dirty="0">
              <a:solidFill>
                <a:schemeClr val="tx1"/>
              </a:solidFill>
              <a:highlight>
                <a:srgbClr val="FFFFFF"/>
              </a:highlight>
              <a:latin typeface="Montserrat"/>
            </a:endParaRPr>
          </a:p>
          <a:p>
            <a:pPr marL="133350" indent="0">
              <a:lnSpc>
                <a:spcPct val="114999"/>
              </a:lnSpc>
              <a:buNone/>
            </a:pPr>
            <a:r>
              <a:rPr lang="fr" sz="1400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</a:rPr>
              <a:t>Chaque tâche du projet est formulée sous forme de User Story (US), c’est-à-dire une phrase qui décrit un besoin ou une fonctionnalité du point de vue de l’utilisateur final. À chaque User Story sont associés :</a:t>
            </a:r>
            <a:endParaRPr lang="fr">
              <a:solidFill>
                <a:schemeClr val="tx1"/>
              </a:solidFill>
              <a:latin typeface="Montserrat"/>
            </a:endParaRPr>
          </a:p>
          <a:p>
            <a:pPr>
              <a:lnSpc>
                <a:spcPct val="114999"/>
              </a:lnSpc>
            </a:pPr>
            <a:r>
              <a:rPr lang="fr" sz="1400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</a:rPr>
              <a:t>Des critères de succès listés sous forme de checklist,</a:t>
            </a:r>
          </a:p>
          <a:p>
            <a:pPr>
              <a:lnSpc>
                <a:spcPct val="114999"/>
              </a:lnSpc>
            </a:pPr>
            <a:r>
              <a:rPr lang="fr" sz="1400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</a:rPr>
              <a:t>Un niveau de priorité ( P1, P2, P3 )</a:t>
            </a:r>
          </a:p>
          <a:p>
            <a:pPr>
              <a:lnSpc>
                <a:spcPct val="114999"/>
              </a:lnSpc>
            </a:pPr>
            <a:r>
              <a:rPr lang="fr" sz="1400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</a:rPr>
              <a:t>Une estimation de complexité via les story points,</a:t>
            </a:r>
          </a:p>
          <a:p>
            <a:pPr>
              <a:lnSpc>
                <a:spcPct val="114999"/>
              </a:lnSpc>
            </a:pPr>
            <a:r>
              <a:rPr lang="fr" sz="1400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</a:rPr>
              <a:t>Un responsable ou des responsables (</a:t>
            </a:r>
            <a:r>
              <a:rPr lang="fr" sz="1400" dirty="0" err="1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</a:rPr>
              <a:t>front-end</a:t>
            </a:r>
            <a:r>
              <a:rPr lang="fr" sz="1400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</a:rPr>
              <a:t>, </a:t>
            </a:r>
            <a:r>
              <a:rPr lang="fr" sz="1400" dirty="0" err="1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</a:rPr>
              <a:t>back-end</a:t>
            </a:r>
            <a:r>
              <a:rPr lang="fr" sz="1400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</a:rPr>
              <a:t>, etc.),</a:t>
            </a:r>
          </a:p>
          <a:p>
            <a:pPr>
              <a:lnSpc>
                <a:spcPct val="114999"/>
              </a:lnSpc>
            </a:pPr>
            <a:r>
              <a:rPr lang="fr" sz="1400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</a:rPr>
              <a:t>Une section de spécifications techniques expliquant la mise en œuvre,</a:t>
            </a:r>
          </a:p>
          <a:p>
            <a:pPr>
              <a:lnSpc>
                <a:spcPct val="114999"/>
              </a:lnSpc>
            </a:pPr>
            <a:r>
              <a:rPr lang="fr" sz="1400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</a:rPr>
              <a:t>Et parfois un espace « Améliorations futures » pour consigner des idées d’évolution.</a:t>
            </a:r>
          </a:p>
          <a:p>
            <a:pPr marL="114300" indent="0">
              <a:lnSpc>
                <a:spcPct val="114999"/>
              </a:lnSpc>
              <a:buNone/>
            </a:pPr>
            <a:br>
              <a:rPr lang="fr" sz="1400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</a:rPr>
            </a:br>
            <a:r>
              <a:rPr lang="fr" sz="1400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</a:rPr>
              <a:t>Les tâches sont ensuite réparties dans le Kanban selon leur état : à faire, en cours, à tester ou terminées.</a:t>
            </a:r>
            <a:endParaRPr lang="fr">
              <a:solidFill>
                <a:schemeClr val="tx1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fr" sz="1400" dirty="0">
              <a:solidFill>
                <a:schemeClr val="tx1"/>
              </a:solidFill>
              <a:ea typeface="Montserrat"/>
            </a:endParaRPr>
          </a:p>
          <a:p>
            <a:pPr indent="-323850">
              <a:lnSpc>
                <a:spcPct val="114999"/>
              </a:lnSpc>
              <a:buClr>
                <a:srgbClr val="0D0D0D"/>
              </a:buClr>
              <a:buSzPts val="1500"/>
              <a:buFont typeface="Calibri"/>
              <a:buChar char="-"/>
            </a:pPr>
            <a:endParaRPr lang="fr" sz="1500" dirty="0">
              <a:solidFill>
                <a:srgbClr val="0D0D0D"/>
              </a:solidFill>
              <a:highlight>
                <a:srgbClr val="FFFFFF"/>
              </a:highlight>
              <a:ea typeface="Montserrat"/>
            </a:endParaRPr>
          </a:p>
          <a:p>
            <a:pPr marL="0" indent="0">
              <a:buClr>
                <a:srgbClr val="595959"/>
              </a:buClr>
              <a:buNone/>
            </a:pPr>
            <a:endParaRPr lang="fr">
              <a:solidFill>
                <a:srgbClr val="595959"/>
              </a:solidFill>
              <a:ea typeface="Montserrat"/>
            </a:endParaRPr>
          </a:p>
          <a:p>
            <a:pPr marL="0" indent="0">
              <a:spcBef>
                <a:spcPts val="1200"/>
              </a:spcBef>
              <a:buClr>
                <a:srgbClr val="595959"/>
              </a:buClr>
              <a:buNone/>
            </a:pPr>
            <a:endParaRPr lang="fr-FR">
              <a:solidFill>
                <a:srgbClr val="595959"/>
              </a:solidFill>
              <a:latin typeface="Montserrat"/>
              <a:ea typeface="Montserrat"/>
            </a:endParaRPr>
          </a:p>
          <a:p>
            <a:pPr indent="0">
              <a:spcBef>
                <a:spcPts val="1200"/>
              </a:spcBef>
              <a:spcAft>
                <a:spcPts val="1200"/>
              </a:spcAft>
              <a:buClr>
                <a:srgbClr val="595959"/>
              </a:buClr>
              <a:buNone/>
            </a:pPr>
            <a:endParaRPr lang="fr-FR">
              <a:solidFill>
                <a:srgbClr val="595959"/>
              </a:solidFill>
              <a:ea typeface="Montserrat"/>
            </a:endParaRPr>
          </a:p>
        </p:txBody>
      </p:sp>
      <p:sp>
        <p:nvSpPr>
          <p:cNvPr id="86" name="Google Shape;86;p17">
            <a:extLst>
              <a:ext uri="{FF2B5EF4-FFF2-40B4-BE49-F238E27FC236}">
                <a16:creationId xmlns:a16="http://schemas.microsoft.com/office/drawing/2014/main" id="{CFC8B5C9-F1BA-4A9C-61B9-FDA66F3B05CA}"/>
              </a:ext>
            </a:extLst>
          </p:cNvPr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17">
            <a:extLst>
              <a:ext uri="{FF2B5EF4-FFF2-40B4-BE49-F238E27FC236}">
                <a16:creationId xmlns:a16="http://schemas.microsoft.com/office/drawing/2014/main" id="{054E9E93-3E4B-9965-F7D2-A5A11420C5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2585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B48FC886-AE31-A8B0-E241-242614AE8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>
            <a:extLst>
              <a:ext uri="{FF2B5EF4-FFF2-40B4-BE49-F238E27FC236}">
                <a16:creationId xmlns:a16="http://schemas.microsoft.com/office/drawing/2014/main" id="{6DC486DA-6F48-2A22-D026-95D7EB7E9B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lnSpc>
                <a:spcPct val="114999"/>
              </a:lnSpc>
              <a:spcAft>
                <a:spcPts val="1200"/>
              </a:spcAft>
            </a:pPr>
            <a:r>
              <a:rPr lang="fr" sz="2000" dirty="0">
                <a:latin typeface="Montserrat"/>
                <a:ea typeface="Montserrat"/>
                <a:cs typeface="Montserrat"/>
              </a:rPr>
              <a:t>Suivi du projet avec le Kanban – 3/3</a:t>
            </a:r>
            <a:endParaRPr lang="en-US" sz="2000" dirty="0">
              <a:latin typeface="Montserrat"/>
              <a:ea typeface="Montserrat"/>
              <a:cs typeface="Montserrat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fr" sz="2000" dirty="0">
              <a:latin typeface="Montserrat"/>
              <a:ea typeface="Montserrat"/>
              <a:cs typeface="Montserrat"/>
            </a:endParaRPr>
          </a:p>
        </p:txBody>
      </p:sp>
      <p:sp>
        <p:nvSpPr>
          <p:cNvPr id="86" name="Google Shape;86;p17">
            <a:extLst>
              <a:ext uri="{FF2B5EF4-FFF2-40B4-BE49-F238E27FC236}">
                <a16:creationId xmlns:a16="http://schemas.microsoft.com/office/drawing/2014/main" id="{D6DDDCF0-00BD-53F8-8C0D-D21F619CCFEE}"/>
              </a:ext>
            </a:extLst>
          </p:cNvPr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17">
            <a:extLst>
              <a:ext uri="{FF2B5EF4-FFF2-40B4-BE49-F238E27FC236}">
                <a16:creationId xmlns:a16="http://schemas.microsoft.com/office/drawing/2014/main" id="{9843B28A-7FEB-AECF-64AF-2D2CCFD3987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2F3E38-E84C-D72D-B9F6-210E0E7829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sz="1400" b="1" dirty="0">
                <a:solidFill>
                  <a:schemeClr val="tx1"/>
                </a:solidFill>
                <a:latin typeface="Montserrat"/>
              </a:rPr>
              <a:t>Comment le tableau facilite le suivi et la coordination de l’équipe :</a:t>
            </a:r>
            <a:endParaRPr lang="fr-FR" sz="1400">
              <a:solidFill>
                <a:schemeClr val="tx1"/>
              </a:solidFill>
              <a:latin typeface="Montserrat"/>
            </a:endParaRPr>
          </a:p>
          <a:p>
            <a:pPr marL="114300" indent="0">
              <a:lnSpc>
                <a:spcPct val="114999"/>
              </a:lnSpc>
              <a:buNone/>
            </a:pPr>
            <a:endParaRPr lang="fr-FR" sz="1400" b="1" dirty="0">
              <a:solidFill>
                <a:schemeClr val="tx1"/>
              </a:solidFill>
              <a:latin typeface="Montserrat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fr-FR" sz="1400" dirty="0">
                <a:solidFill>
                  <a:schemeClr val="tx1"/>
                </a:solidFill>
                <a:latin typeface="Montserrat"/>
              </a:rPr>
              <a:t>Le tableau Kanban permet à toute l’équipe de visualiser l’avancement du projet en temps réel : chaque membre sait quelles tâches il doit prendre en charge et peut suivre l’avancement des autres. Ce fonctionnement évite les doublons, facilite la répartition des tâches, améliore la communication entre </a:t>
            </a:r>
            <a:r>
              <a:rPr lang="fr-FR" sz="1400" dirty="0" err="1">
                <a:solidFill>
                  <a:schemeClr val="tx1"/>
                </a:solidFill>
                <a:latin typeface="Montserrat"/>
              </a:rPr>
              <a:t>front-end</a:t>
            </a:r>
            <a:r>
              <a:rPr lang="fr-FR" sz="1400" dirty="0">
                <a:solidFill>
                  <a:schemeClr val="tx1"/>
                </a:solidFill>
                <a:latin typeface="Montserrat"/>
              </a:rPr>
              <a:t> et </a:t>
            </a:r>
            <a:r>
              <a:rPr lang="fr-FR" sz="1400" dirty="0" err="1">
                <a:solidFill>
                  <a:schemeClr val="tx1"/>
                </a:solidFill>
                <a:latin typeface="Montserrat"/>
              </a:rPr>
              <a:t>back-end</a:t>
            </a:r>
            <a:r>
              <a:rPr lang="fr-FR" sz="1400" dirty="0">
                <a:solidFill>
                  <a:schemeClr val="tx1"/>
                </a:solidFill>
                <a:latin typeface="Montserrat"/>
              </a:rPr>
              <a:t>, et permet d’anticiper les blocages ou priorités à venir grâce à la visibilité sur les critères de succès et les points techniques.</a:t>
            </a:r>
          </a:p>
          <a:p>
            <a:pPr>
              <a:lnSpc>
                <a:spcPct val="114999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1310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05" name="Google Shape;105;p19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583D763A-29EC-73ED-3822-A8DF136FB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79617"/>
              </p:ext>
            </p:extLst>
          </p:nvPr>
        </p:nvGraphicFramePr>
        <p:xfrm>
          <a:off x="9218" y="341056"/>
          <a:ext cx="9145340" cy="5664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335">
                  <a:extLst>
                    <a:ext uri="{9D8B030D-6E8A-4147-A177-3AD203B41FA5}">
                      <a16:colId xmlns:a16="http://schemas.microsoft.com/office/drawing/2014/main" val="1625307677"/>
                    </a:ext>
                  </a:extLst>
                </a:gridCol>
                <a:gridCol w="2286335">
                  <a:extLst>
                    <a:ext uri="{9D8B030D-6E8A-4147-A177-3AD203B41FA5}">
                      <a16:colId xmlns:a16="http://schemas.microsoft.com/office/drawing/2014/main" val="3711214532"/>
                    </a:ext>
                  </a:extLst>
                </a:gridCol>
                <a:gridCol w="2286335">
                  <a:extLst>
                    <a:ext uri="{9D8B030D-6E8A-4147-A177-3AD203B41FA5}">
                      <a16:colId xmlns:a16="http://schemas.microsoft.com/office/drawing/2014/main" val="2412130098"/>
                    </a:ext>
                  </a:extLst>
                </a:gridCol>
                <a:gridCol w="2286335">
                  <a:extLst>
                    <a:ext uri="{9D8B030D-6E8A-4147-A177-3AD203B41FA5}">
                      <a16:colId xmlns:a16="http://schemas.microsoft.com/office/drawing/2014/main" val="3429140577"/>
                    </a:ext>
                  </a:extLst>
                </a:gridCol>
              </a:tblGrid>
              <a:tr h="54384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/>
                        <a:t>Fonctionnalité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/>
                        <a:t>Contraintes principales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/>
                        <a:t>Solution technique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/>
                        <a:t>Description technique </a:t>
                      </a:r>
                      <a:endParaRPr lang="fr-FR" dirty="0"/>
                    </a:p>
                    <a:p>
                      <a:pPr lvl="0">
                        <a:buNone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45993"/>
                  </a:ext>
                </a:extLst>
              </a:tr>
              <a:tr h="46944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/>
                        <a:t>Landing non connectée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Rapidité, aucun temps de chargement visible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 err="1"/>
                        <a:t>React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React</a:t>
                      </a:r>
                      <a:r>
                        <a:rPr lang="fr-FR" dirty="0"/>
                        <a:t> Router, </a:t>
                      </a:r>
                      <a:r>
                        <a:rPr lang="fr-FR" dirty="0" err="1"/>
                        <a:t>Tailwind</a:t>
                      </a:r>
                      <a:endParaRPr lang="fr-FR"/>
                    </a:p>
                    <a:p>
                      <a:pPr lvl="0">
                        <a:buNone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Composants </a:t>
                      </a:r>
                      <a:r>
                        <a:rPr lang="fr-FR" dirty="0" err="1"/>
                        <a:t>React</a:t>
                      </a:r>
                      <a:r>
                        <a:rPr lang="fr-FR" dirty="0"/>
                        <a:t> côté client, navigation instantanée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365920"/>
                  </a:ext>
                </a:extLst>
              </a:tr>
              <a:tr h="53650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/>
                        <a:t>Page de login</a:t>
                      </a:r>
                      <a:endParaRPr lang="fr-FR" dirty="0"/>
                    </a:p>
                    <a:p>
                      <a:pPr lvl="0">
                        <a:buNone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Sécurité, aucune gestion de mot de passe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 err="1"/>
                        <a:t>Firebase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Auth</a:t>
                      </a:r>
                      <a:r>
                        <a:rPr lang="fr-FR" dirty="0"/>
                        <a:t>, Magic Link</a:t>
                      </a:r>
                    </a:p>
                    <a:p>
                      <a:pPr lvl="0">
                        <a:buNone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Authentification par lien envoyé par email, gestion utilisateur externe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437801"/>
                  </a:ext>
                </a:extLst>
              </a:tr>
              <a:tr h="53650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/>
                        <a:t>Création de menu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Interface intuitive, responsive, stockage flexible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 err="1"/>
                        <a:t>React</a:t>
                      </a:r>
                      <a:r>
                        <a:rPr lang="fr-FR" dirty="0"/>
                        <a:t>, MongoDB, Express, </a:t>
                      </a:r>
                      <a:r>
                        <a:rPr lang="fr-FR" dirty="0" err="1"/>
                        <a:t>Multer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Modales de création, enregistrement en base, </a:t>
                      </a:r>
                      <a:r>
                        <a:rPr lang="fr-FR" dirty="0" err="1"/>
                        <a:t>upload</a:t>
                      </a:r>
                      <a:r>
                        <a:rPr lang="fr-FR" dirty="0"/>
                        <a:t>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477423"/>
                  </a:ext>
                </a:extLst>
              </a:tr>
              <a:tr h="53650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/>
                        <a:t>Export PDF</a:t>
                      </a:r>
                      <a:endParaRPr lang="fr-FR" dirty="0"/>
                    </a:p>
                    <a:p>
                      <a:pPr lvl="0">
                        <a:buNone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Fidélité au rendu, rapidité, sans </a:t>
                      </a:r>
                      <a:r>
                        <a:rPr lang="fr-FR" dirty="0" err="1"/>
                        <a:t>back-end</a:t>
                      </a:r>
                    </a:p>
                    <a:p>
                      <a:pPr lvl="0">
                        <a:buNone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html2canvas, </a:t>
                      </a:r>
                      <a:r>
                        <a:rPr lang="fr-FR" dirty="0" err="1"/>
                        <a:t>jsPDF</a:t>
                      </a:r>
                    </a:p>
                    <a:p>
                      <a:pPr lvl="0">
                        <a:buNone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Capture DOM côté client, génération et téléchargement 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571256"/>
                  </a:ext>
                </a:extLst>
              </a:tr>
              <a:tr h="53650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/>
                        <a:t>Personnalisation menu</a:t>
                      </a:r>
                      <a:endParaRPr lang="fr-FR" dirty="0"/>
                    </a:p>
                    <a:p>
                      <a:pPr lvl="0">
                        <a:buNone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Respect de la charte graphique, live </a:t>
                      </a:r>
                      <a:r>
                        <a:rPr lang="fr-FR" dirty="0" err="1"/>
                        <a:t>preview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 err="1"/>
                        <a:t>React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Tailwind</a:t>
                      </a:r>
                    </a:p>
                    <a:p>
                      <a:pPr lvl="0">
                        <a:buNone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Styles générés dynamiquement selon choix utilisateur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33027"/>
                  </a:ext>
                </a:extLst>
              </a:tr>
              <a:tr h="53650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/>
                        <a:t>Connexion/déconnexion</a:t>
                      </a:r>
                      <a:endParaRPr lang="fr-FR" dirty="0"/>
                    </a:p>
                    <a:p>
                      <a:pPr lvl="0">
                        <a:buNone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Sécurité, UX fluide</a:t>
                      </a:r>
                    </a:p>
                    <a:p>
                      <a:pPr lvl="0">
                        <a:buNone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 err="1"/>
                        <a:t>Firebase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Auth</a:t>
                      </a:r>
                    </a:p>
                    <a:p>
                      <a:pPr lvl="0">
                        <a:buNone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 err="1"/>
                        <a:t>SignIn</a:t>
                      </a:r>
                      <a:r>
                        <a:rPr lang="fr-FR" dirty="0"/>
                        <a:t>/</a:t>
                      </a:r>
                      <a:r>
                        <a:rPr lang="fr-FR" dirty="0" err="1"/>
                        <a:t>SignOut</a:t>
                      </a:r>
                      <a:r>
                        <a:rPr lang="fr-FR" dirty="0"/>
                        <a:t> via Google, redirections </a:t>
                      </a:r>
                      <a:r>
                        <a:rPr lang="fr-FR" dirty="0" err="1"/>
                        <a:t>React</a:t>
                      </a:r>
                      <a:r>
                        <a:rPr lang="fr-FR" dirty="0"/>
                        <a:t> Router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226097"/>
                  </a:ext>
                </a:extLst>
              </a:tr>
              <a:tr h="53650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/>
                        <a:t>Dashboard</a:t>
                      </a:r>
                      <a:endParaRPr lang="fr-FR" dirty="0"/>
                    </a:p>
                    <a:p>
                      <a:pPr lvl="0">
                        <a:buNone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Sécurité, données à jour, centralisation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 err="1"/>
                        <a:t>React</a:t>
                      </a:r>
                      <a:r>
                        <a:rPr lang="fr-FR" dirty="0"/>
                        <a:t>, Express, JWT</a:t>
                      </a:r>
                    </a:p>
                    <a:p>
                      <a:pPr lvl="0">
                        <a:buNone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Vue unique, </a:t>
                      </a:r>
                      <a:r>
                        <a:rPr lang="fr-FR" dirty="0" err="1"/>
                        <a:t>accés</a:t>
                      </a:r>
                      <a:r>
                        <a:rPr lang="fr-FR" dirty="0"/>
                        <a:t> aux données utilisateurs, API sécurisé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5807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6566A5FB-1368-AF73-14F3-D1D837E3C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>
            <a:extLst>
              <a:ext uri="{FF2B5EF4-FFF2-40B4-BE49-F238E27FC236}">
                <a16:creationId xmlns:a16="http://schemas.microsoft.com/office/drawing/2014/main" id="{3DFD7A2C-4A1E-9291-3EB6-883B5278F5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lnSpc>
                <a:spcPct val="114999"/>
              </a:lnSpc>
              <a:spcAft>
                <a:spcPts val="1200"/>
              </a:spcAft>
            </a:pPr>
            <a:r>
              <a:rPr lang="fr" sz="2000" dirty="0">
                <a:latin typeface="Montserrat"/>
              </a:rPr>
              <a:t>Spécifications Techniques - Exemple</a:t>
            </a:r>
            <a:endParaRPr lang="fr-FR" sz="2000" dirty="0">
              <a:solidFill>
                <a:schemeClr val="dk2"/>
              </a:solidFill>
              <a:latin typeface="Montserrat"/>
            </a:endParaRPr>
          </a:p>
        </p:txBody>
      </p:sp>
      <p:sp>
        <p:nvSpPr>
          <p:cNvPr id="112" name="Google Shape;112;p20">
            <a:extLst>
              <a:ext uri="{FF2B5EF4-FFF2-40B4-BE49-F238E27FC236}">
                <a16:creationId xmlns:a16="http://schemas.microsoft.com/office/drawing/2014/main" id="{85A41EC0-127E-AEC3-E6E6-16A0CDB323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875943"/>
            <a:ext cx="8502165" cy="2761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>
              <a:lnSpc>
                <a:spcPct val="114999"/>
              </a:lnSpc>
              <a:buNone/>
            </a:pPr>
            <a:r>
              <a:rPr lang="fr-FR" sz="1400" b="1" dirty="0">
                <a:solidFill>
                  <a:schemeClr val="tx1"/>
                </a:solidFill>
                <a:latin typeface="Montserrat"/>
              </a:rPr>
              <a:t>Page login - Authentification “Magic Link” (Connexion sans mot de passe)</a:t>
            </a:r>
            <a:endParaRPr lang="fr-FR" sz="1400" dirty="0">
              <a:solidFill>
                <a:schemeClr val="tx1"/>
              </a:solidFill>
              <a:latin typeface="Montserrat"/>
            </a:endParaRPr>
          </a:p>
          <a:p>
            <a:pPr lv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400" b="1" dirty="0">
              <a:solidFill>
                <a:schemeClr val="tx1"/>
              </a:solidFill>
              <a:ea typeface="Montserrat"/>
            </a:endParaRPr>
          </a:p>
          <a:p>
            <a:pPr>
              <a:lnSpc>
                <a:spcPct val="114999"/>
              </a:lnSpc>
              <a:buNone/>
            </a:pPr>
            <a:r>
              <a:rPr lang="fr-FR" sz="1400" b="1" dirty="0">
                <a:solidFill>
                  <a:schemeClr val="tx1"/>
                </a:solidFill>
                <a:latin typeface="Montserrat"/>
              </a:rPr>
              <a:t>Pourquoi ce choix ?</a:t>
            </a:r>
            <a:endParaRPr lang="fr-FR" sz="1400">
              <a:solidFill>
                <a:schemeClr val="tx1"/>
              </a:solidFill>
              <a:latin typeface="Montserrat"/>
            </a:endParaRPr>
          </a:p>
          <a:p>
            <a:pPr>
              <a:lnSpc>
                <a:spcPct val="114999"/>
              </a:lnSpc>
              <a:buFont typeface="Calibri"/>
              <a:buChar char="-"/>
            </a:pPr>
            <a:r>
              <a:rPr lang="fr-FR" sz="1400" dirty="0">
                <a:solidFill>
                  <a:schemeClr val="tx1"/>
                </a:solidFill>
                <a:latin typeface="Montserrat"/>
              </a:rPr>
              <a:t>Simplifier la connexion et améliorer la sécurité : pas de mot de passe à retenir ou à stocker, moins de risques de piratage ou d’oubli.</a:t>
            </a:r>
            <a:endParaRPr lang="fr-FR">
              <a:solidFill>
                <a:schemeClr val="tx1"/>
              </a:solidFill>
              <a:latin typeface="Montserrat"/>
            </a:endParaRPr>
          </a:p>
          <a:p>
            <a:pPr lvl="0" algn="l">
              <a:lnSpc>
                <a:spcPct val="114999"/>
              </a:lnSpc>
              <a:spcAft>
                <a:spcPts val="0"/>
              </a:spcAft>
              <a:buFont typeface="Calibri"/>
              <a:buChar char="-"/>
            </a:pPr>
            <a:endParaRPr lang="fr-FR" sz="1400" dirty="0">
              <a:solidFill>
                <a:schemeClr val="tx1"/>
              </a:solidFill>
              <a:ea typeface="Montserrat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fr-FR" sz="1400" dirty="0">
                <a:solidFill>
                  <a:schemeClr val="tx1"/>
                </a:solidFill>
                <a:latin typeface="Montserrat"/>
                <a:ea typeface="Montserrat"/>
              </a:rPr>
              <a:t>L’utilisateur accède à la page de connexion et saisit simplement son adresse e-mail. Lorsqu’il valide, un lien sécurisé (“magic link”) lui est envoyé par e-mail. Il lui suffit de cliquer sur ce lien pour accéder à son espace, sans avoir besoin de mot de passe.</a:t>
            </a:r>
            <a:br>
              <a:rPr lang="fr-FR" sz="1400" dirty="0">
                <a:latin typeface="Montserrat"/>
                <a:ea typeface="Montserrat"/>
              </a:rPr>
            </a:br>
            <a:r>
              <a:rPr lang="fr-FR" sz="1400" dirty="0">
                <a:solidFill>
                  <a:schemeClr val="tx1"/>
                </a:solidFill>
                <a:latin typeface="Montserrat"/>
                <a:ea typeface="Montserrat"/>
              </a:rPr>
              <a:t>Ce système est géré par un service d’authentification externe (ex : </a:t>
            </a:r>
            <a:r>
              <a:rPr lang="fr-FR" sz="1400" dirty="0" err="1">
                <a:solidFill>
                  <a:schemeClr val="tx1"/>
                </a:solidFill>
                <a:latin typeface="Montserrat"/>
                <a:ea typeface="Montserrat"/>
              </a:rPr>
              <a:t>Firebase</a:t>
            </a:r>
            <a:r>
              <a:rPr lang="fr-FR" sz="1400" dirty="0">
                <a:solidFill>
                  <a:schemeClr val="tx1"/>
                </a:solidFill>
                <a:latin typeface="Montserrat"/>
                <a:ea typeface="Montserrat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Montserrat"/>
                <a:ea typeface="Montserrat"/>
              </a:rPr>
              <a:t>Auth</a:t>
            </a:r>
            <a:r>
              <a:rPr lang="fr-FR" sz="1400" dirty="0">
                <a:solidFill>
                  <a:schemeClr val="tx1"/>
                </a:solidFill>
                <a:latin typeface="Montserrat"/>
                <a:ea typeface="Montserrat"/>
              </a:rPr>
              <a:t>). Le service vérifie l’identité de l’utilisateur et lui donne accès au site en toute sécurité. Cela réduit la friction à la connexion et renforce la sécurité globale du service.</a:t>
            </a:r>
          </a:p>
          <a:p>
            <a:pPr lvl="0" algn="l">
              <a:lnSpc>
                <a:spcPct val="114999"/>
              </a:lnSpc>
              <a:buFont typeface="Calibri"/>
              <a:buChar char="-"/>
            </a:pPr>
            <a:endParaRPr lang="fr-FR" sz="1400" dirty="0">
              <a:solidFill>
                <a:schemeClr val="tx1"/>
              </a:solidFill>
              <a:ea typeface="Montserrat"/>
            </a:endParaRPr>
          </a:p>
          <a:p>
            <a:pPr>
              <a:lnSpc>
                <a:spcPct val="114999"/>
              </a:lnSpc>
              <a:buNone/>
            </a:pPr>
            <a:endParaRPr lang="fr-FR" sz="1400" dirty="0">
              <a:solidFill>
                <a:srgbClr val="000000"/>
              </a:solidFill>
              <a:latin typeface="Montserrat"/>
              <a:ea typeface="Montserrat"/>
            </a:endParaRPr>
          </a:p>
          <a:p>
            <a:pPr marL="0" indent="0">
              <a:lnSpc>
                <a:spcPct val="114999"/>
              </a:lnSpc>
              <a:buNone/>
            </a:pPr>
            <a:endParaRPr lang="fr-FR" dirty="0">
              <a:latin typeface="Montserrat"/>
              <a:ea typeface="Montserrat"/>
              <a:cs typeface="Montserrat"/>
            </a:endParaRPr>
          </a:p>
          <a:p>
            <a:pPr marL="0" indent="0">
              <a:spcBef>
                <a:spcPts val="1200"/>
              </a:spcBef>
              <a:buNone/>
            </a:pPr>
            <a:endParaRPr lang="fr-FR">
              <a:latin typeface="Montserrat"/>
              <a:ea typeface="Montserrat"/>
              <a:cs typeface="Montserrat"/>
            </a:endParaRPr>
          </a:p>
          <a:p>
            <a:pPr indent="0">
              <a:spcBef>
                <a:spcPts val="1200"/>
              </a:spcBef>
              <a:spcAft>
                <a:spcPts val="1200"/>
              </a:spcAft>
              <a:buNone/>
            </a:pPr>
            <a:endParaRPr lang="fr-FR">
              <a:latin typeface="Montserrat"/>
              <a:ea typeface="Montserrat"/>
              <a:cs typeface="Montserrat"/>
            </a:endParaRPr>
          </a:p>
        </p:txBody>
      </p:sp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00F7C11B-09E3-687B-7AB7-81A9A852C655}"/>
              </a:ext>
            </a:extLst>
          </p:cNvPr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15" name="Google Shape;115;p20">
            <a:extLst>
              <a:ext uri="{FF2B5EF4-FFF2-40B4-BE49-F238E27FC236}">
                <a16:creationId xmlns:a16="http://schemas.microsoft.com/office/drawing/2014/main" id="{9405EB0C-A3C8-2AA3-7F0B-99E1682DA2A7}"/>
              </a:ext>
            </a:extLst>
          </p:cNvPr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20">
            <a:extLst>
              <a:ext uri="{FF2B5EF4-FFF2-40B4-BE49-F238E27FC236}">
                <a16:creationId xmlns:a16="http://schemas.microsoft.com/office/drawing/2014/main" id="{92D3C1BF-C0A3-0780-CE6C-66EB91BAA92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 descr="Une image contenant texte, capture d’écran, Police, conception&#10;&#10;Le contenu généré par l’IA peut être incorrect.">
            <a:extLst>
              <a:ext uri="{FF2B5EF4-FFF2-40B4-BE49-F238E27FC236}">
                <a16:creationId xmlns:a16="http://schemas.microsoft.com/office/drawing/2014/main" id="{54250E6E-B784-2105-3EB5-7A515E187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188" y="2665770"/>
            <a:ext cx="4907526" cy="326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12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fr" sz="2000" dirty="0">
                <a:latin typeface="Montserrat"/>
                <a:ea typeface="Montserrat"/>
                <a:cs typeface="Montserrat"/>
                <a:sym typeface="Montserrat"/>
              </a:rPr>
              <a:t>Veille Technologique – 1/2</a:t>
            </a:r>
            <a:endParaRPr sz="20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14" name="Google Shape;114;p20"/>
          <p:cNvSpPr txBox="1"/>
          <p:nvPr/>
        </p:nvSpPr>
        <p:spPr>
          <a:xfrm>
            <a:off x="425557" y="1085525"/>
            <a:ext cx="8403459" cy="533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3350">
              <a:lnSpc>
                <a:spcPct val="150000"/>
              </a:lnSpc>
              <a:buClr>
                <a:srgbClr val="0D0D0D"/>
              </a:buClr>
              <a:buSzPts val="1500"/>
            </a:pPr>
            <a:r>
              <a:rPr lang="fr" b="1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Méthode de classification des sources d'information :</a:t>
            </a:r>
            <a:endParaRPr lang="fr-FR" b="1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</a:endParaRPr>
          </a:p>
          <a:p>
            <a:pPr>
              <a:buClr>
                <a:srgbClr val="0D0D0D"/>
              </a:buClr>
              <a:buSzPts val="1500"/>
            </a:pPr>
            <a:r>
              <a:rPr lang="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</a:rPr>
              <a:t> Ma veille technologique est organisée sur </a:t>
            </a:r>
            <a:r>
              <a:rPr lang="fr" err="1">
                <a:solidFill>
                  <a:srgbClr val="0D0D0D"/>
                </a:solidFill>
                <a:highlight>
                  <a:srgbClr val="FFFFFF"/>
                </a:highlight>
                <a:latin typeface="Montserrat"/>
              </a:rPr>
              <a:t>Feedly</a:t>
            </a:r>
            <a:r>
              <a:rPr lang="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</a:rPr>
              <a:t> en deux catégories principales :</a:t>
            </a:r>
          </a:p>
          <a:p>
            <a:pPr marL="285750" indent="-285750">
              <a:buSzPts val="1500"/>
              <a:buFont typeface="Calibri"/>
              <a:buChar char="-"/>
            </a:pPr>
            <a:r>
              <a:rPr lang="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</a:rPr>
              <a:t>Dev Web : veille généraliste sur le développement web (HTML, CSS, accessibilité, sécurité, tendances…)</a:t>
            </a:r>
            <a:endParaRPr lang="fr">
              <a:latin typeface="Montserrat"/>
            </a:endParaRPr>
          </a:p>
          <a:p>
            <a:pPr marL="285750" indent="-285750">
              <a:buSzPts val="1500"/>
              <a:buFont typeface="Calibri"/>
              <a:buChar char="-"/>
            </a:pPr>
            <a:r>
              <a:rPr lang="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</a:rPr>
              <a:t>Menu Maker – Tech : veille spécifique sur les technologies utilisées pour le projet (</a:t>
            </a:r>
            <a:r>
              <a:rPr lang="fr" err="1">
                <a:solidFill>
                  <a:srgbClr val="0D0D0D"/>
                </a:solidFill>
                <a:highlight>
                  <a:srgbClr val="FFFFFF"/>
                </a:highlight>
                <a:latin typeface="Montserrat"/>
              </a:rPr>
              <a:t>Firebase</a:t>
            </a:r>
            <a:r>
              <a:rPr lang="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</a:rPr>
              <a:t>, MongoDB, Node.js, </a:t>
            </a:r>
            <a:r>
              <a:rPr lang="fr" err="1">
                <a:solidFill>
                  <a:srgbClr val="0D0D0D"/>
                </a:solidFill>
                <a:highlight>
                  <a:srgbClr val="FFFFFF"/>
                </a:highlight>
                <a:latin typeface="Montserrat"/>
              </a:rPr>
              <a:t>Tailwind</a:t>
            </a:r>
            <a:r>
              <a:rPr lang="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</a:rPr>
              <a:t> CSS, </a:t>
            </a:r>
            <a:r>
              <a:rPr lang="fr" err="1">
                <a:solidFill>
                  <a:srgbClr val="0D0D0D"/>
                </a:solidFill>
                <a:highlight>
                  <a:srgbClr val="FFFFFF"/>
                </a:highlight>
                <a:latin typeface="Montserrat"/>
              </a:rPr>
              <a:t>React</a:t>
            </a:r>
            <a:r>
              <a:rPr lang="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</a:rPr>
              <a:t>, etc.)</a:t>
            </a:r>
          </a:p>
          <a:p>
            <a:pPr marL="285750" indent="-285750">
              <a:buSzPts val="1500"/>
              <a:buFont typeface="Calibri"/>
              <a:buChar char="-"/>
            </a:pPr>
            <a:endParaRPr lang="fr" dirty="0">
              <a:solidFill>
                <a:srgbClr val="0D0D0D"/>
              </a:solidFill>
              <a:highlight>
                <a:srgbClr val="FFFFFF"/>
              </a:highlight>
              <a:latin typeface="Montserrat"/>
            </a:endParaRPr>
          </a:p>
          <a:p>
            <a:pPr>
              <a:buSzPts val="1500"/>
            </a:pPr>
            <a:r>
              <a:rPr lang="fr" b="1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</a:rPr>
              <a:t> Pour chaque sujet, je privilégie :</a:t>
            </a:r>
            <a:endParaRPr lang="fr" b="1">
              <a:latin typeface="Montserrat"/>
            </a:endParaRPr>
          </a:p>
          <a:p>
            <a:pPr marL="285750" indent="-285750">
              <a:buSzPts val="1500"/>
              <a:buFont typeface="Calibri"/>
              <a:buChar char="-"/>
            </a:pPr>
            <a:r>
              <a:rPr lang="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</a:rPr>
              <a:t>La documentation officielle</a:t>
            </a:r>
            <a:endParaRPr lang="fr">
              <a:latin typeface="Montserrat"/>
            </a:endParaRPr>
          </a:p>
          <a:p>
            <a:pPr marL="285750" indent="-285750">
              <a:buSzPts val="1500"/>
              <a:buFont typeface="Calibri"/>
              <a:buChar char="-"/>
            </a:pPr>
            <a:r>
              <a:rPr lang="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</a:rPr>
              <a:t>Des blogs spécialisés ou newsletters tech</a:t>
            </a:r>
            <a:endParaRPr lang="fr">
              <a:latin typeface="Montserrat"/>
            </a:endParaRPr>
          </a:p>
          <a:p>
            <a:pPr marL="285750" indent="-285750">
              <a:buSzPts val="1500"/>
              <a:buFont typeface="Calibri"/>
              <a:buChar char="-"/>
            </a:pPr>
            <a:r>
              <a:rPr lang="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</a:rPr>
              <a:t>Des sources de veille sécurité</a:t>
            </a:r>
            <a:endParaRPr lang="fr" dirty="0">
              <a:latin typeface="Montserrat"/>
            </a:endParaRPr>
          </a:p>
          <a:p>
            <a:pPr marL="133350">
              <a:lnSpc>
                <a:spcPct val="150000"/>
              </a:lnSpc>
            </a:pPr>
            <a:r>
              <a:rPr lang="fr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</a:rPr>
              <a:t>Exemple :</a:t>
            </a:r>
            <a:endParaRPr lang="fr" dirty="0">
              <a:solidFill>
                <a:schemeClr val="tx1"/>
              </a:solidFill>
              <a:latin typeface="Montserrat"/>
            </a:endParaRPr>
          </a:p>
          <a:p>
            <a:pPr marL="285750" indent="-285750">
              <a:buFont typeface="Calibri"/>
              <a:buChar char="-"/>
            </a:pPr>
            <a:r>
              <a:rPr lang="fr" i="1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</a:rPr>
              <a:t>Pour la partie « Dev Web », j’utilise par exemple le blog CSS-Tricks pour me tenir informé   des nouveautés sur le CSS et l’UI.</a:t>
            </a:r>
            <a:endParaRPr lang="fr" dirty="0">
              <a:solidFill>
                <a:schemeClr val="tx1"/>
              </a:solidFill>
              <a:latin typeface="Montserrat"/>
            </a:endParaRPr>
          </a:p>
          <a:p>
            <a:pPr marL="285750" indent="-285750">
              <a:buFont typeface="Calibri"/>
              <a:buChar char="-"/>
            </a:pPr>
            <a:endParaRPr lang="fr" i="1" dirty="0">
              <a:solidFill>
                <a:schemeClr val="tx1"/>
              </a:solidFill>
              <a:highlight>
                <a:srgbClr val="FFFFFF"/>
              </a:highlight>
              <a:latin typeface="Montserrat"/>
            </a:endParaRPr>
          </a:p>
          <a:p>
            <a:pPr marL="285750" indent="-285750">
              <a:buFont typeface="Calibri"/>
              <a:buChar char="-"/>
            </a:pPr>
            <a:r>
              <a:rPr lang="fr" i="1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</a:rPr>
              <a:t>Pour la partie « Menu Maker – Tech », j’utilise la documentation officielle </a:t>
            </a:r>
            <a:r>
              <a:rPr lang="fr" i="1" dirty="0" err="1">
                <a:solidFill>
                  <a:schemeClr val="tx1"/>
                </a:solidFill>
                <a:highlight>
                  <a:srgbClr val="FFFFFF"/>
                </a:highlight>
                <a:latin typeface="Montserrat"/>
              </a:rPr>
              <a:t>Firebase</a:t>
            </a:r>
            <a:r>
              <a:rPr lang="fr" i="1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</a:rPr>
              <a:t> afin d’implémenter une authentification moderne et sécurisée (Magic Link).</a:t>
            </a:r>
            <a:endParaRPr lang="fr">
              <a:solidFill>
                <a:schemeClr val="tx1"/>
              </a:solidFill>
              <a:latin typeface="Montserrat"/>
            </a:endParaRPr>
          </a:p>
          <a:p>
            <a:pPr marL="133350">
              <a:lnSpc>
                <a:spcPct val="150000"/>
              </a:lnSpc>
            </a:pPr>
            <a:endParaRPr lang="fr" sz="1500" dirty="0">
              <a:highlight>
                <a:srgbClr val="FFFFFF"/>
              </a:highlight>
              <a:latin typeface="Montserrat"/>
            </a:endParaRPr>
          </a:p>
          <a:p>
            <a:pPr marL="133350">
              <a:lnSpc>
                <a:spcPct val="150000"/>
              </a:lnSpc>
              <a:buSzPts val="1500"/>
              <a:buFont typeface="Calibri"/>
            </a:pPr>
            <a:endParaRPr lang="fr" sz="15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sz="1200"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logiciel, Logiciel multimédia&#10;&#10;Le contenu généré par l’IA peut être incorrect.">
            <a:extLst>
              <a:ext uri="{FF2B5EF4-FFF2-40B4-BE49-F238E27FC236}">
                <a16:creationId xmlns:a16="http://schemas.microsoft.com/office/drawing/2014/main" id="{DD4038D2-D026-0687-06A8-A33A702E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6"/>
            <a:ext cx="9144000" cy="513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01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4484A97D-1225-1411-AF0D-6F23F5BC8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>
            <a:extLst>
              <a:ext uri="{FF2B5EF4-FFF2-40B4-BE49-F238E27FC236}">
                <a16:creationId xmlns:a16="http://schemas.microsoft.com/office/drawing/2014/main" id="{E80F2272-A1BC-9290-0565-DCA43061D7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fr" sz="2000" dirty="0">
                <a:latin typeface="Montserrat"/>
                <a:ea typeface="Montserrat"/>
                <a:cs typeface="Montserrat"/>
                <a:sym typeface="Montserrat"/>
              </a:rPr>
              <a:t>Veille Technologique – 2/2</a:t>
            </a:r>
            <a:endParaRPr sz="20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>
            <a:extLst>
              <a:ext uri="{FF2B5EF4-FFF2-40B4-BE49-F238E27FC236}">
                <a16:creationId xmlns:a16="http://schemas.microsoft.com/office/drawing/2014/main" id="{197A31C2-4DC1-A8DD-C20F-2112895A8D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CACAD838-5AD9-9C71-FE08-FE2042C6C047}"/>
              </a:ext>
            </a:extLst>
          </p:cNvPr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14" name="Google Shape;114;p20">
            <a:extLst>
              <a:ext uri="{FF2B5EF4-FFF2-40B4-BE49-F238E27FC236}">
                <a16:creationId xmlns:a16="http://schemas.microsoft.com/office/drawing/2014/main" id="{7614F9AF-8780-5172-9FC1-22184DCFA9E5}"/>
              </a:ext>
            </a:extLst>
          </p:cNvPr>
          <p:cNvSpPr txBox="1"/>
          <p:nvPr/>
        </p:nvSpPr>
        <p:spPr>
          <a:xfrm>
            <a:off x="425557" y="1085525"/>
            <a:ext cx="8403459" cy="384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fr" b="1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</a:rPr>
              <a:t>Explication de la contribution de la veille à l’élaboration des spécifications techniques :</a:t>
            </a:r>
            <a:endParaRPr lang="fr-FR">
              <a:latin typeface="Montserrat"/>
            </a:endParaRPr>
          </a:p>
          <a:p>
            <a:endParaRPr lang="fr" b="1" dirty="0">
              <a:solidFill>
                <a:srgbClr val="0D0D0D"/>
              </a:solidFill>
              <a:highlight>
                <a:srgbClr val="FFFFFF"/>
              </a:highlight>
              <a:latin typeface="Montserrat"/>
            </a:endParaRPr>
          </a:p>
          <a:p>
            <a:r>
              <a:rPr lang="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</a:rPr>
              <a:t>Grâce à cette veille, j’ai pu proposer les solutions techniques les plus récentes et adaptées au projet : par exemple, la connexion par lien magique (</a:t>
            </a:r>
            <a:r>
              <a:rPr lang="fr" err="1">
                <a:solidFill>
                  <a:srgbClr val="0D0D0D"/>
                </a:solidFill>
                <a:highlight>
                  <a:srgbClr val="FFFFFF"/>
                </a:highlight>
                <a:latin typeface="Montserrat"/>
              </a:rPr>
              <a:t>magic</a:t>
            </a:r>
            <a:r>
              <a:rPr lang="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</a:rPr>
              <a:t> </a:t>
            </a:r>
            <a:r>
              <a:rPr lang="fr" err="1">
                <a:solidFill>
                  <a:srgbClr val="0D0D0D"/>
                </a:solidFill>
                <a:highlight>
                  <a:srgbClr val="FFFFFF"/>
                </a:highlight>
                <a:latin typeface="Montserrat"/>
              </a:rPr>
              <a:t>link</a:t>
            </a:r>
            <a:r>
              <a:rPr lang="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</a:rPr>
              <a:t>) avec </a:t>
            </a:r>
            <a:r>
              <a:rPr lang="fr" err="1">
                <a:solidFill>
                  <a:srgbClr val="0D0D0D"/>
                </a:solidFill>
                <a:highlight>
                  <a:srgbClr val="FFFFFF"/>
                </a:highlight>
                <a:latin typeface="Montserrat"/>
              </a:rPr>
              <a:t>Firebase</a:t>
            </a:r>
            <a:r>
              <a:rPr lang="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</a:rPr>
              <a:t> </a:t>
            </a:r>
            <a:r>
              <a:rPr lang="fr" err="1">
                <a:solidFill>
                  <a:srgbClr val="0D0D0D"/>
                </a:solidFill>
                <a:highlight>
                  <a:srgbClr val="FFFFFF"/>
                </a:highlight>
                <a:latin typeface="Montserrat"/>
              </a:rPr>
              <a:t>Auth</a:t>
            </a:r>
            <a:r>
              <a:rPr lang="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</a:rPr>
              <a:t>, la génération de PDF en </a:t>
            </a:r>
            <a:r>
              <a:rPr lang="fr" err="1">
                <a:solidFill>
                  <a:srgbClr val="0D0D0D"/>
                </a:solidFill>
                <a:highlight>
                  <a:srgbClr val="FFFFFF"/>
                </a:highlight>
                <a:latin typeface="Montserrat"/>
              </a:rPr>
              <a:t>front-end</a:t>
            </a:r>
            <a:r>
              <a:rPr lang="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</a:rPr>
              <a:t> avec html2canvas et </a:t>
            </a:r>
            <a:r>
              <a:rPr lang="fr" err="1">
                <a:solidFill>
                  <a:srgbClr val="0D0D0D"/>
                </a:solidFill>
                <a:highlight>
                  <a:srgbClr val="FFFFFF"/>
                </a:highlight>
                <a:latin typeface="Montserrat"/>
              </a:rPr>
              <a:t>jsPDF</a:t>
            </a:r>
            <a:r>
              <a:rPr lang="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</a:rPr>
              <a:t>, ou encore la personnalisation avancée des menus avec </a:t>
            </a:r>
            <a:r>
              <a:rPr lang="fr" err="1">
                <a:solidFill>
                  <a:srgbClr val="0D0D0D"/>
                </a:solidFill>
                <a:highlight>
                  <a:srgbClr val="FFFFFF"/>
                </a:highlight>
                <a:latin typeface="Montserrat"/>
              </a:rPr>
              <a:t>Tailwind</a:t>
            </a:r>
            <a:r>
              <a:rPr lang="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</a:rPr>
              <a:t> CSS.</a:t>
            </a:r>
          </a:p>
          <a:p>
            <a:endParaRPr lang="fr" dirty="0">
              <a:solidFill>
                <a:srgbClr val="0D0D0D"/>
              </a:solidFill>
              <a:highlight>
                <a:srgbClr val="FFFFFF"/>
              </a:highlight>
              <a:latin typeface="Montserrat"/>
            </a:endParaRPr>
          </a:p>
          <a:p>
            <a:r>
              <a:rPr lang="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</a:rPr>
              <a:t>Cette veille m’a également permis d’anticiper certains besoins (accessibilité, responsive, sécurité des données) et d’intégrer les bonnes pratiques directement dans les spécifications techniques.</a:t>
            </a:r>
            <a:endParaRPr lang="fr" dirty="0">
              <a:latin typeface="Montserrat"/>
            </a:endParaRPr>
          </a:p>
          <a:p>
            <a:endParaRPr lang="fr" sz="1500" dirty="0">
              <a:solidFill>
                <a:srgbClr val="0D0D0D"/>
              </a:solidFill>
              <a:highlight>
                <a:srgbClr val="FFFFFF"/>
              </a:highlight>
              <a:latin typeface="Montserrat"/>
            </a:endParaRPr>
          </a:p>
          <a:p>
            <a:pPr marL="133350">
              <a:lnSpc>
                <a:spcPct val="150000"/>
              </a:lnSpc>
            </a:pPr>
            <a:endParaRPr lang="fr" sz="1500" dirty="0">
              <a:highlight>
                <a:srgbClr val="FFFFFF"/>
              </a:highlight>
              <a:latin typeface="Montserrat"/>
            </a:endParaRPr>
          </a:p>
          <a:p>
            <a:pPr marL="133350">
              <a:lnSpc>
                <a:spcPct val="150000"/>
              </a:lnSpc>
              <a:buSzPts val="1500"/>
              <a:buFont typeface="Calibri"/>
            </a:pPr>
            <a:endParaRPr lang="fr" sz="15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sz="1200"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>
            <a:extLst>
              <a:ext uri="{FF2B5EF4-FFF2-40B4-BE49-F238E27FC236}">
                <a16:creationId xmlns:a16="http://schemas.microsoft.com/office/drawing/2014/main" id="{8E379429-B51F-4814-9841-EAE4DEDD9627}"/>
              </a:ext>
            </a:extLst>
          </p:cNvPr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20">
            <a:extLst>
              <a:ext uri="{FF2B5EF4-FFF2-40B4-BE49-F238E27FC236}">
                <a16:creationId xmlns:a16="http://schemas.microsoft.com/office/drawing/2014/main" id="{C274503A-025B-C2A8-C1C7-1B4EF5CEB29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7879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sz="2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24" name="Google Shape;124;p21"/>
          <p:cNvSpPr txBox="1"/>
          <p:nvPr/>
        </p:nvSpPr>
        <p:spPr>
          <a:xfrm>
            <a:off x="434775" y="1085525"/>
            <a:ext cx="8366588" cy="4263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Clr>
                <a:srgbClr val="0D0D0D"/>
              </a:buClr>
              <a:buSzPts val="1800"/>
              <a:buFont typeface="Calibri"/>
              <a:buChar char="-"/>
            </a:pPr>
            <a:r>
              <a:rPr lang="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sym typeface="Montserrat"/>
              </a:rPr>
              <a:t>Le projet </a:t>
            </a:r>
            <a:r>
              <a:rPr lang="fr" b="1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sym typeface="Montserrat"/>
              </a:rPr>
              <a:t>Menu Maker by </a:t>
            </a:r>
            <a:r>
              <a:rPr lang="fr" b="1" err="1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sym typeface="Montserrat"/>
              </a:rPr>
              <a:t>Qwenta</a:t>
            </a:r>
            <a:r>
              <a:rPr lang="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sym typeface="Montserrat"/>
              </a:rPr>
              <a:t> vise à offrir aux restaurateurs un outil moderne et intuitif pour créer, personnaliser et diffuser leurs menus facilement.</a:t>
            </a:r>
            <a:endParaRPr lang="fr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</a:endParaRPr>
          </a:p>
          <a:p>
            <a:pPr marL="285750" indent="-285750">
              <a:buClr>
                <a:srgbClr val="0D0D0D"/>
              </a:buClr>
              <a:buSzPts val="1800"/>
              <a:buFont typeface="Calibri"/>
              <a:buChar char="-"/>
            </a:pPr>
            <a:endParaRPr lang="fr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</a:endParaRPr>
          </a:p>
          <a:p>
            <a:pPr marL="285750" indent="-285750">
              <a:buSzPts val="1800"/>
              <a:buFont typeface="Calibri"/>
              <a:buChar char="-"/>
            </a:pPr>
            <a:r>
              <a:rPr lang="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sym typeface="Montserrat"/>
              </a:rPr>
              <a:t>La démarche a reposé sur une analyse fonctionnelle détaillée, la définition de spécifications techniques adaptées, et une gestion de projet Agile organisée via un Kanban.</a:t>
            </a:r>
            <a:endParaRPr lang="fr">
              <a:latin typeface="Montserrat"/>
              <a:ea typeface="Montserrat"/>
            </a:endParaRPr>
          </a:p>
          <a:p>
            <a:pPr marL="285750" indent="-285750">
              <a:buSzPts val="1800"/>
              <a:buFont typeface="Calibri"/>
              <a:buChar char="-"/>
            </a:pPr>
            <a:endParaRPr lang="fr" dirty="0">
              <a:solidFill>
                <a:srgbClr val="0D0D0D"/>
              </a:solidFill>
              <a:highlight>
                <a:srgbClr val="FFFFFF"/>
              </a:highlight>
              <a:latin typeface="Montserrat"/>
            </a:endParaRPr>
          </a:p>
          <a:p>
            <a:pPr marL="285750" indent="-285750">
              <a:buSzPts val="1800"/>
              <a:buFont typeface="Calibri"/>
              <a:buChar char="-"/>
            </a:pPr>
            <a:r>
              <a:rPr lang="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sym typeface="Montserrat"/>
              </a:rPr>
              <a:t>Les choix technologiques (</a:t>
            </a:r>
            <a:r>
              <a:rPr lang="fr" err="1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sym typeface="Montserrat"/>
              </a:rPr>
              <a:t>React</a:t>
            </a:r>
            <a:r>
              <a:rPr lang="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sym typeface="Montserrat"/>
              </a:rPr>
              <a:t>, Node.js, </a:t>
            </a:r>
            <a:r>
              <a:rPr lang="fr" err="1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sym typeface="Montserrat"/>
              </a:rPr>
              <a:t>Firebase</a:t>
            </a:r>
            <a:r>
              <a:rPr lang="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sym typeface="Montserrat"/>
              </a:rPr>
              <a:t>, MongoDB, </a:t>
            </a:r>
            <a:r>
              <a:rPr lang="fr" err="1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sym typeface="Montserrat"/>
              </a:rPr>
              <a:t>Tailwind</a:t>
            </a:r>
            <a:r>
              <a:rPr lang="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sym typeface="Montserrat"/>
              </a:rPr>
              <a:t> CSS…) garantissent une solution à la fois performante, évolutive et accessible.</a:t>
            </a:r>
            <a:endParaRPr lang="fr" dirty="0">
              <a:solidFill>
                <a:srgbClr val="0D0D0D"/>
              </a:solidFill>
              <a:highlight>
                <a:srgbClr val="FFFFFF"/>
              </a:highlight>
              <a:latin typeface="Montserrat"/>
            </a:endParaRPr>
          </a:p>
          <a:p>
            <a:pPr marL="285750" indent="-285750">
              <a:buSzPts val="1800"/>
              <a:buFont typeface="Calibri"/>
              <a:buChar char="-"/>
            </a:pPr>
            <a:endParaRPr lang="fr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</a:endParaRPr>
          </a:p>
          <a:p>
            <a:pPr marL="285750" indent="-285750">
              <a:buSzPts val="1800"/>
              <a:buFont typeface="Calibri"/>
              <a:buChar char="-"/>
            </a:pPr>
            <a:r>
              <a:rPr lang="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sym typeface="Montserrat"/>
              </a:rPr>
              <a:t>La veille technologique a permis d’intégrer les meilleures pratiques et les outils les plus récents du marché.</a:t>
            </a:r>
            <a:endParaRPr lang="fr" dirty="0">
              <a:solidFill>
                <a:srgbClr val="0D0D0D"/>
              </a:solidFill>
              <a:highlight>
                <a:srgbClr val="FFFFFF"/>
              </a:highlight>
              <a:latin typeface="Montserrat"/>
            </a:endParaRPr>
          </a:p>
          <a:p>
            <a:pPr marL="285750" indent="-285750">
              <a:buSzPts val="1800"/>
              <a:buFont typeface="Calibri"/>
              <a:buChar char="-"/>
            </a:pPr>
            <a:endParaRPr lang="fr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</a:endParaRPr>
          </a:p>
          <a:p>
            <a:pPr marL="285750" indent="-285750">
              <a:buSzPts val="1800"/>
              <a:buFont typeface="Calibri"/>
              <a:buChar char="-"/>
            </a:pPr>
            <a:r>
              <a:rPr lang="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sym typeface="Montserrat"/>
              </a:rPr>
              <a:t>Ce cadrage prépare la suite du développement pour garantir un déploiement rapide et une expérience utilisateur optimale.</a:t>
            </a:r>
            <a:endParaRPr lang="fr" dirty="0">
              <a:latin typeface="Montserrat"/>
            </a:endParaRPr>
          </a:p>
          <a:p>
            <a:pPr marL="4572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Calibri"/>
              <a:buChar char="-"/>
            </a:pPr>
            <a:endParaRPr lang="fr" sz="15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Sommaire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Contexte du projet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Aperçu de la maquette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Méthodologie utilisée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Tableau Kanban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Spécifications techniques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Veille technologique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Conclusion 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Questions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2411475" y="2125800"/>
            <a:ext cx="42222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QUESTIONS ?</a:t>
            </a:r>
            <a:endParaRPr sz="3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115175" y="118275"/>
            <a:ext cx="23847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>
                <a:latin typeface="Montserrat"/>
                <a:ea typeface="Montserrat"/>
                <a:cs typeface="Montserrat"/>
                <a:sym typeface="Montserrat"/>
              </a:rPr>
              <a:t>Contexte du Projet</a:t>
            </a:r>
            <a:endParaRPr sz="3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34775" y="1085525"/>
            <a:ext cx="8320500" cy="3835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fr" b="1" i="1" err="1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Qwenta</a:t>
            </a:r>
            <a:r>
              <a:rPr lang="fr" b="1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 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lance 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Menu Maker by </a:t>
            </a:r>
            <a:r>
              <a:rPr lang="fr" i="1" err="1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Qwenta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, un outil en ligne destiné aux 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restaurateurs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.</a:t>
            </a:r>
            <a:br>
              <a:rPr lang="fr" dirty="0">
                <a:solidFill>
                  <a:schemeClr val="tx1"/>
                </a:solidFill>
                <a:latin typeface="Montserrat"/>
                <a:ea typeface="Montserrat"/>
              </a:rPr>
            </a:br>
            <a:r>
              <a:rPr lang="fr" dirty="0">
                <a:solidFill>
                  <a:schemeClr val="tx1"/>
                </a:solidFill>
                <a:latin typeface="Montserrat"/>
                <a:ea typeface="Montserrat"/>
              </a:rPr>
              <a:t>L’objectif du projet est de permettre à ces derniers de 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</a:rPr>
              <a:t>créer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</a:rPr>
              <a:t>, 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</a:rPr>
              <a:t>personnaliser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</a:rPr>
              <a:t>, 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</a:rPr>
              <a:t>diffuser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</a:rPr>
              <a:t> et 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</a:rPr>
              <a:t>imprimer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</a:rPr>
              <a:t> facilement leurs menus via une 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</a:rPr>
              <a:t>interface web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</a:rPr>
              <a:t> moderne et intuitive :</a:t>
            </a:r>
            <a:endParaRPr lang="fr-FR" i="1">
              <a:solidFill>
                <a:schemeClr val="tx1"/>
              </a:solidFill>
              <a:latin typeface="Montserrat"/>
              <a:ea typeface="Montserrat"/>
            </a:endParaRPr>
          </a:p>
          <a:p>
            <a:pPr>
              <a:buSzPts val="1500"/>
            </a:pPr>
            <a:endParaRPr lang="fr" dirty="0">
              <a:solidFill>
                <a:schemeClr val="tx1"/>
              </a:solidFill>
              <a:latin typeface="Montserrat"/>
              <a:ea typeface="Montserrat"/>
            </a:endParaRPr>
          </a:p>
          <a:p>
            <a:pPr marL="285750" indent="-285750">
              <a:buClr>
                <a:schemeClr val="dk1"/>
              </a:buClr>
              <a:buSzPts val="1500"/>
              <a:buFont typeface="Calibri"/>
              <a:buChar char="-"/>
            </a:pPr>
            <a:r>
              <a:rPr lang="fr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Développé en collaboration avec l’agence </a:t>
            </a:r>
            <a:r>
              <a:rPr lang="fr" i="1" err="1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Webgencia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, ce projet vise à offrir une expérience simple :</a:t>
            </a:r>
            <a:endParaRPr lang="fr">
              <a:solidFill>
                <a:schemeClr val="tx1"/>
              </a:solidFill>
              <a:latin typeface="Montserrat"/>
            </a:endParaRPr>
          </a:p>
          <a:p>
            <a:pPr marL="285750" indent="-285750">
              <a:buSzPts val="1500"/>
              <a:buFont typeface="Calibri"/>
              <a:buChar char="-"/>
            </a:pP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Création de menus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 par catégories (entrées, plats, desserts), avec 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prix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, 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description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, etc.</a:t>
            </a:r>
            <a:endParaRPr lang="fr">
              <a:solidFill>
                <a:schemeClr val="tx1"/>
              </a:solidFill>
              <a:latin typeface="Montserrat"/>
            </a:endParaRPr>
          </a:p>
          <a:p>
            <a:pPr marL="285750" indent="-285750">
              <a:buSzPts val="1500"/>
              <a:buFont typeface="Calibri"/>
              <a:buChar char="-"/>
            </a:pP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Personnalisation avancée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 : </a:t>
            </a:r>
            <a:r>
              <a:rPr lang="fr" i="1" err="1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branding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 du restaurant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 (logo, couleurs, polices).</a:t>
            </a:r>
            <a:endParaRPr lang="fr">
              <a:solidFill>
                <a:schemeClr val="tx1"/>
              </a:solidFill>
              <a:latin typeface="Montserrat"/>
            </a:endParaRPr>
          </a:p>
          <a:p>
            <a:pPr marL="285750" indent="-285750">
              <a:buSzPts val="1500"/>
              <a:buFont typeface="Calibri"/>
              <a:buChar char="-"/>
            </a:pP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Diffusion facilitée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 : 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export PDF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, 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partage sur Deliveroo et Instagram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, 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impression professionnelle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.</a:t>
            </a:r>
            <a:endParaRPr lang="fr">
              <a:solidFill>
                <a:schemeClr val="tx1"/>
              </a:solidFill>
              <a:latin typeface="Montserrat"/>
            </a:endParaRPr>
          </a:p>
          <a:p>
            <a:pPr marL="285750" indent="-285750">
              <a:buSzPts val="1500"/>
              <a:buFont typeface="Calibri"/>
              <a:buChar char="-"/>
            </a:pPr>
            <a:endParaRPr lang="fr" dirty="0">
              <a:solidFill>
                <a:schemeClr val="tx1"/>
              </a:solidFill>
              <a:latin typeface="Montserrat"/>
              <a:ea typeface="Montserrat"/>
            </a:endParaRPr>
          </a:p>
          <a:p>
            <a:pPr>
              <a:buSzPts val="1500"/>
            </a:pPr>
            <a:r>
              <a:rPr lang="fr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Le site cible 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uniquement les versions desktop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 (pas de mobile), avec une attention portée à la 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compatibilité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 (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Chrome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, 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Safari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, 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Firefox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) et à 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l’accessibilité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 (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navigation clavier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, 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lecteur d’écran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).</a:t>
            </a:r>
            <a:endParaRPr lang="fr" dirty="0">
              <a:solidFill>
                <a:schemeClr val="tx1"/>
              </a:solidFill>
              <a:latin typeface="Montserrat"/>
            </a:endParaRPr>
          </a:p>
          <a:p>
            <a:pPr marL="457200" lvl="0" indent="-3238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-"/>
            </a:pPr>
            <a:endParaRPr lang="fr" sz="1500" i="1" dirty="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43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 descr="Une image contenant texte, habits, capture d’écran, personne&#10;&#10;Le contenu généré par l’IA peut être incorrect.">
            <a:extLst>
              <a:ext uri="{FF2B5EF4-FFF2-40B4-BE49-F238E27FC236}">
                <a16:creationId xmlns:a16="http://schemas.microsoft.com/office/drawing/2014/main" id="{DE8AF3DE-34B4-6B68-454C-5834BE74E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38" y="246166"/>
            <a:ext cx="4284902" cy="489857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4102750-6E95-3D33-6D22-4038D31610FC}"/>
              </a:ext>
            </a:extLst>
          </p:cNvPr>
          <p:cNvSpPr txBox="1"/>
          <p:nvPr/>
        </p:nvSpPr>
        <p:spPr>
          <a:xfrm>
            <a:off x="4511386" y="424295"/>
            <a:ext cx="36350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800" b="1" dirty="0">
                <a:latin typeface="Montserrat"/>
              </a:rPr>
              <a:t>Landing non connectée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4C11CA-3617-050B-FBB7-35A864BCE1B5}"/>
              </a:ext>
            </a:extLst>
          </p:cNvPr>
          <p:cNvSpPr txBox="1"/>
          <p:nvPr/>
        </p:nvSpPr>
        <p:spPr>
          <a:xfrm>
            <a:off x="4511386" y="857250"/>
            <a:ext cx="3816926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latin typeface="Montserrat"/>
              </a:rPr>
              <a:t>La landing page présente Menu Maker, explique ses fonctionnalités principales et incite les restaurateurs à se connecter pour créer leur menu personnalisé. Elle est accessible à tous, sans authentification, et permet de découvrir le service et les tarifs avant inscription.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168E7E5A-58F3-DE1D-95AA-323374AD2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D877E620-4465-7143-D2C9-5698E1086D13}"/>
              </a:ext>
            </a:extLst>
          </p:cNvPr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6">
            <a:extLst>
              <a:ext uri="{FF2B5EF4-FFF2-40B4-BE49-F238E27FC236}">
                <a16:creationId xmlns:a16="http://schemas.microsoft.com/office/drawing/2014/main" id="{2546C5C0-C170-C9E5-9CB0-0B82987F5D5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9C6E7F2-EB3A-7D32-4AA0-B2B763511116}"/>
              </a:ext>
            </a:extLst>
          </p:cNvPr>
          <p:cNvSpPr txBox="1"/>
          <p:nvPr/>
        </p:nvSpPr>
        <p:spPr>
          <a:xfrm>
            <a:off x="6070023" y="337704"/>
            <a:ext cx="24920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800" b="1" dirty="0">
                <a:latin typeface="Montserrat"/>
              </a:rPr>
              <a:t>Page de connexion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8C8C09F-0BEE-C94E-E690-6F8641E36D19}"/>
              </a:ext>
            </a:extLst>
          </p:cNvPr>
          <p:cNvSpPr txBox="1"/>
          <p:nvPr/>
        </p:nvSpPr>
        <p:spPr>
          <a:xfrm>
            <a:off x="6070023" y="839931"/>
            <a:ext cx="2994313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latin typeface="Montserrat"/>
              </a:rPr>
              <a:t>La page de connexion permet aux restaurateurs d’accéder à leur espace personnel simplement en saisissant leur adresse email. Un lien de connexion sécurisé leur est alors envoyé par email (</a:t>
            </a:r>
            <a:r>
              <a:rPr lang="fr-FR" err="1">
                <a:latin typeface="Montserrat"/>
              </a:rPr>
              <a:t>magic</a:t>
            </a:r>
            <a:r>
              <a:rPr lang="fr-FR" dirty="0">
                <a:latin typeface="Montserrat"/>
              </a:rPr>
              <a:t> </a:t>
            </a:r>
            <a:r>
              <a:rPr lang="fr-FR" err="1">
                <a:latin typeface="Montserrat"/>
              </a:rPr>
              <a:t>link</a:t>
            </a:r>
            <a:r>
              <a:rPr lang="fr-FR" dirty="0">
                <a:latin typeface="Montserrat"/>
              </a:rPr>
              <a:t>) : ils n’ont aucun mot de passe à gérer, ce qui garantit une expérience fluide et sécurisée.</a:t>
            </a:r>
          </a:p>
        </p:txBody>
      </p:sp>
      <p:pic>
        <p:nvPicPr>
          <p:cNvPr id="2" name="Image 1" descr="Une image contenant texte, capture d’écran, diagramme, Police&#10;&#10;Le contenu généré par l’IA peut être incorrect.">
            <a:extLst>
              <a:ext uri="{FF2B5EF4-FFF2-40B4-BE49-F238E27FC236}">
                <a16:creationId xmlns:a16="http://schemas.microsoft.com/office/drawing/2014/main" id="{D0C33F20-BE16-E277-9253-3F5D2D9D0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927" y="240721"/>
            <a:ext cx="6075217" cy="490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5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C053ABEC-1B3A-CF8C-432B-E42BC4448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88A6DAEB-7EDB-CBDA-CF9C-EA02FC74716A}"/>
              </a:ext>
            </a:extLst>
          </p:cNvPr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6">
            <a:extLst>
              <a:ext uri="{FF2B5EF4-FFF2-40B4-BE49-F238E27FC236}">
                <a16:creationId xmlns:a16="http://schemas.microsoft.com/office/drawing/2014/main" id="{FADB1C45-0F95-36EA-4582-A326E4B5B29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543F8C3-394F-35E9-C37D-3DD2DD2DE13A}"/>
              </a:ext>
            </a:extLst>
          </p:cNvPr>
          <p:cNvSpPr txBox="1"/>
          <p:nvPr/>
        </p:nvSpPr>
        <p:spPr>
          <a:xfrm>
            <a:off x="6070023" y="337704"/>
            <a:ext cx="24920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800" b="1" dirty="0">
                <a:latin typeface="Montserrat"/>
              </a:rPr>
              <a:t>Dashboard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BB492FE-3844-9828-BCD3-89379C6CC1C8}"/>
              </a:ext>
            </a:extLst>
          </p:cNvPr>
          <p:cNvSpPr txBox="1"/>
          <p:nvPr/>
        </p:nvSpPr>
        <p:spPr>
          <a:xfrm>
            <a:off x="6070023" y="848590"/>
            <a:ext cx="2994313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latin typeface="Montserrat"/>
              </a:rPr>
              <a:t>Le dashboard accueille le restaurateur après connexion, lui donnant un accès rapide aux fonctionnalités principales : création, diffusion et impression de menus. Il centralise aussi l’accès aux menus existants, à la gestion du compte, ainsi qu’à des ressources et conseils pour optimiser la présentation de ses menus.</a:t>
            </a:r>
          </a:p>
        </p:txBody>
      </p:sp>
      <p:pic>
        <p:nvPicPr>
          <p:cNvPr id="3" name="Image 2" descr="Une image contenant texte, capture d’écran, conception&#10;&#10;Le contenu généré par l’IA peut être incorrect.">
            <a:extLst>
              <a:ext uri="{FF2B5EF4-FFF2-40B4-BE49-F238E27FC236}">
                <a16:creationId xmlns:a16="http://schemas.microsoft.com/office/drawing/2014/main" id="{C5120867-A2CA-EA82-CAD7-78B938736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60" y="242455"/>
            <a:ext cx="6073740" cy="490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5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E45091F9-E54A-7DA1-D475-506F2D4C4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600CD4F3-F1C0-420A-44EB-FEDF1FD16393}"/>
              </a:ext>
            </a:extLst>
          </p:cNvPr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6">
            <a:extLst>
              <a:ext uri="{FF2B5EF4-FFF2-40B4-BE49-F238E27FC236}">
                <a16:creationId xmlns:a16="http://schemas.microsoft.com/office/drawing/2014/main" id="{68D7E104-9DF7-DFDC-4DD7-8C85601C4BE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63A1FD3-81FD-A89D-DA5C-B76E62C90B6C}"/>
              </a:ext>
            </a:extLst>
          </p:cNvPr>
          <p:cNvSpPr txBox="1"/>
          <p:nvPr/>
        </p:nvSpPr>
        <p:spPr>
          <a:xfrm>
            <a:off x="5992091" y="337704"/>
            <a:ext cx="24920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800" b="1" dirty="0">
                <a:latin typeface="Montserrat"/>
              </a:rPr>
              <a:t>Création de menu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685BA67-9BCE-1B1C-9270-678D6E57F9E6}"/>
              </a:ext>
            </a:extLst>
          </p:cNvPr>
          <p:cNvSpPr txBox="1"/>
          <p:nvPr/>
        </p:nvSpPr>
        <p:spPr>
          <a:xfrm>
            <a:off x="5982873" y="783786"/>
            <a:ext cx="3158835" cy="35702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latin typeface="Montserrat"/>
              </a:rPr>
              <a:t>La page de création de menu permet au restaurateur d’ajouter </a:t>
            </a:r>
            <a:r>
              <a:rPr lang="fr-FR" b="1" dirty="0">
                <a:latin typeface="Montserrat"/>
              </a:rPr>
              <a:t>des catégories</a:t>
            </a:r>
            <a:r>
              <a:rPr lang="fr-FR" dirty="0">
                <a:latin typeface="Montserrat"/>
              </a:rPr>
              <a:t> (entrées, plats, desserts), de renseigner les plats (nom, description, prix, photo), et de personnaliser le style du menu (police, couleur). Toutes les modifications sont visibles en temps réel grâce à une interface réactive, sans rechargement de page. Le restaurateur peut ainsi construire, visualiser et enregistrer facilement son menu, prêt à être diffusé ou imprimé.</a:t>
            </a:r>
          </a:p>
          <a:p>
            <a:endParaRPr lang="fr-FR" sz="1600" dirty="0">
              <a:latin typeface="Montserrat"/>
            </a:endParaRPr>
          </a:p>
        </p:txBody>
      </p:sp>
      <p:pic>
        <p:nvPicPr>
          <p:cNvPr id="2" name="Image 1" descr="Une image contenant texte, capture d’écran, conception&#10;&#10;Le contenu généré par l’IA peut être incorrect.">
            <a:extLst>
              <a:ext uri="{FF2B5EF4-FFF2-40B4-BE49-F238E27FC236}">
                <a16:creationId xmlns:a16="http://schemas.microsoft.com/office/drawing/2014/main" id="{C4445040-7891-2A3E-6BED-B60072828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20" y="242455"/>
            <a:ext cx="5996132" cy="490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88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B7C2C921-3BEF-9D32-6DAF-C4DCF4CED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C7453BE0-4663-A425-F8C3-72C58675B7FA}"/>
              </a:ext>
            </a:extLst>
          </p:cNvPr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6">
            <a:extLst>
              <a:ext uri="{FF2B5EF4-FFF2-40B4-BE49-F238E27FC236}">
                <a16:creationId xmlns:a16="http://schemas.microsoft.com/office/drawing/2014/main" id="{D331FE57-4E38-CB87-FACF-A612600F206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8145D852-44C7-CEB2-2FDF-46994AC22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88" y="242455"/>
            <a:ext cx="7332543" cy="490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46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E8813D3C-ACDF-C12D-E9EA-66382734A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4F0D076A-A92D-8DDD-A0F6-26B82C269636}"/>
              </a:ext>
            </a:extLst>
          </p:cNvPr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6">
            <a:extLst>
              <a:ext uri="{FF2B5EF4-FFF2-40B4-BE49-F238E27FC236}">
                <a16:creationId xmlns:a16="http://schemas.microsoft.com/office/drawing/2014/main" id="{19068659-5750-00FD-FB81-8A8A6EF9024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 descr="Une image contenant texte, capture d’écran, Police, conception&#10;&#10;Le contenu généré par l’IA peut être incorrect.">
            <a:extLst>
              <a:ext uri="{FF2B5EF4-FFF2-40B4-BE49-F238E27FC236}">
                <a16:creationId xmlns:a16="http://schemas.microsoft.com/office/drawing/2014/main" id="{40E52314-D0FB-C6C7-A732-8AB37B39A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63" y="242455"/>
            <a:ext cx="7291216" cy="490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883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Affichage à l'écran (16:9)</PresentationFormat>
  <Slides>20</Slides>
  <Notes>19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Simple Light</vt:lpstr>
      <vt:lpstr>Présentation PowerPoint</vt:lpstr>
      <vt:lpstr>Sommaire</vt:lpstr>
      <vt:lpstr>Contexte du 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Méthodologie utilisée</vt:lpstr>
      <vt:lpstr>Suivi du projet avec le Kanban – 1/2</vt:lpstr>
      <vt:lpstr>Suivi du projet avec le Kanban – 2/3 </vt:lpstr>
      <vt:lpstr>Suivi du projet avec le Kanban – 3/3 </vt:lpstr>
      <vt:lpstr>Présentation PowerPoint</vt:lpstr>
      <vt:lpstr>Spécifications Techniques - Exemple</vt:lpstr>
      <vt:lpstr>Veille Technologique – 1/2</vt:lpstr>
      <vt:lpstr>Présentation PowerPoint</vt:lpstr>
      <vt:lpstr>Veille Technologique – 2/2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488</cp:revision>
  <dcterms:modified xsi:type="dcterms:W3CDTF">2025-07-06T11:56:37Z</dcterms:modified>
</cp:coreProperties>
</file>