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sldIdLst>
    <p:sldId id="256" r:id="rId2"/>
  </p:sldIdLst>
  <p:sldSz cx="32399288" cy="50399950"/>
  <p:notesSz cx="6858000" cy="9144000"/>
  <p:defaultTextStyle>
    <a:defPPr lvl="0">
      <a:defRPr lang="en-US"/>
    </a:defPPr>
    <a:lvl1pPr marL="0" lvl="0" algn="l" defTabSz="3974348" rtl="0" eaLnBrk="1" latinLnBrk="0" hangingPunct="1">
      <a:defRPr sz="7824" kern="1200">
        <a:solidFill>
          <a:schemeClr val="tx1"/>
        </a:solidFill>
        <a:latin typeface="+mn-lt"/>
        <a:ea typeface="+mn-ea"/>
        <a:cs typeface="+mn-cs"/>
      </a:defRPr>
    </a:lvl1pPr>
    <a:lvl2pPr marL="1987174" lvl="1" algn="l" defTabSz="3974348" rtl="0" eaLnBrk="1" latinLnBrk="0" hangingPunct="1">
      <a:defRPr sz="7824" kern="1200">
        <a:solidFill>
          <a:schemeClr val="tx1"/>
        </a:solidFill>
        <a:latin typeface="+mn-lt"/>
        <a:ea typeface="+mn-ea"/>
        <a:cs typeface="+mn-cs"/>
      </a:defRPr>
    </a:lvl2pPr>
    <a:lvl3pPr marL="3974348" lvl="2" algn="l" defTabSz="3974348" rtl="0" eaLnBrk="1" latinLnBrk="0" hangingPunct="1">
      <a:defRPr sz="7824" kern="1200">
        <a:solidFill>
          <a:schemeClr val="tx1"/>
        </a:solidFill>
        <a:latin typeface="+mn-lt"/>
        <a:ea typeface="+mn-ea"/>
        <a:cs typeface="+mn-cs"/>
      </a:defRPr>
    </a:lvl3pPr>
    <a:lvl4pPr marL="5961522" lvl="3" algn="l" defTabSz="3974348" rtl="0" eaLnBrk="1" latinLnBrk="0" hangingPunct="1">
      <a:defRPr sz="7824" kern="1200">
        <a:solidFill>
          <a:schemeClr val="tx1"/>
        </a:solidFill>
        <a:latin typeface="+mn-lt"/>
        <a:ea typeface="+mn-ea"/>
        <a:cs typeface="+mn-cs"/>
      </a:defRPr>
    </a:lvl4pPr>
    <a:lvl5pPr marL="7948696" lvl="4" algn="l" defTabSz="3974348" rtl="0" eaLnBrk="1" latinLnBrk="0" hangingPunct="1">
      <a:defRPr sz="7824" kern="1200">
        <a:solidFill>
          <a:schemeClr val="tx1"/>
        </a:solidFill>
        <a:latin typeface="+mn-lt"/>
        <a:ea typeface="+mn-ea"/>
        <a:cs typeface="+mn-cs"/>
      </a:defRPr>
    </a:lvl5pPr>
    <a:lvl6pPr marL="9935870" lvl="5" algn="l" defTabSz="3974348" rtl="0" eaLnBrk="1" latinLnBrk="0" hangingPunct="1">
      <a:defRPr sz="7824" kern="1200">
        <a:solidFill>
          <a:schemeClr val="tx1"/>
        </a:solidFill>
        <a:latin typeface="+mn-lt"/>
        <a:ea typeface="+mn-ea"/>
        <a:cs typeface="+mn-cs"/>
      </a:defRPr>
    </a:lvl6pPr>
    <a:lvl7pPr marL="11923044" lvl="6" algn="l" defTabSz="3974348" rtl="0" eaLnBrk="1" latinLnBrk="0" hangingPunct="1">
      <a:defRPr sz="7824" kern="1200">
        <a:solidFill>
          <a:schemeClr val="tx1"/>
        </a:solidFill>
        <a:latin typeface="+mn-lt"/>
        <a:ea typeface="+mn-ea"/>
        <a:cs typeface="+mn-cs"/>
      </a:defRPr>
    </a:lvl7pPr>
    <a:lvl8pPr marL="13910219" lvl="7" algn="l" defTabSz="3974348" rtl="0" eaLnBrk="1" latinLnBrk="0" hangingPunct="1">
      <a:defRPr sz="7824" kern="1200">
        <a:solidFill>
          <a:schemeClr val="tx1"/>
        </a:solidFill>
        <a:latin typeface="+mn-lt"/>
        <a:ea typeface="+mn-ea"/>
        <a:cs typeface="+mn-cs"/>
      </a:defRPr>
    </a:lvl8pPr>
    <a:lvl9pPr marL="15897393" lvl="8" algn="l" defTabSz="3974348" rtl="0" eaLnBrk="1" latinLnBrk="0" hangingPunct="1">
      <a:defRPr sz="7824"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851">
          <p15:clr>
            <a:srgbClr val="A4A3A4"/>
          </p15:clr>
        </p15:guide>
        <p15:guide id="2" pos="1020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303"/>
    <p:restoredTop sz="94613"/>
  </p:normalViewPr>
  <p:slideViewPr>
    <p:cSldViewPr snapToGrid="0">
      <p:cViewPr>
        <p:scale>
          <a:sx n="25" d="100"/>
          <a:sy n="25" d="100"/>
        </p:scale>
        <p:origin x="1109" y="-1282"/>
      </p:cViewPr>
      <p:guideLst>
        <p:guide orient="horz" pos="15851"/>
        <p:guide pos="10205"/>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E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3D01FA-8266-F443-9211-9C847B08BCA1}" type="datetimeFigureOut">
              <a:rPr lang="en-EG" smtClean="0"/>
              <a:t>07/09/2025</a:t>
            </a:fld>
            <a:endParaRPr lang="en-EG"/>
          </a:p>
        </p:txBody>
      </p:sp>
      <p:sp>
        <p:nvSpPr>
          <p:cNvPr id="4" name="Slide Image Placeholder 3"/>
          <p:cNvSpPr>
            <a:spLocks noGrp="1" noRot="1" noChangeAspect="1"/>
          </p:cNvSpPr>
          <p:nvPr>
            <p:ph type="sldImg" idx="2"/>
          </p:nvPr>
        </p:nvSpPr>
        <p:spPr>
          <a:xfrm>
            <a:off x="2436813" y="1143000"/>
            <a:ext cx="1984375" cy="3086100"/>
          </a:xfrm>
          <a:prstGeom prst="rect">
            <a:avLst/>
          </a:prstGeom>
          <a:noFill/>
          <a:ln w="12700">
            <a:solidFill>
              <a:prstClr val="black"/>
            </a:solidFill>
          </a:ln>
        </p:spPr>
        <p:txBody>
          <a:bodyPr vert="horz" lIns="91440" tIns="45720" rIns="91440" bIns="45720" rtlCol="0" anchor="ctr"/>
          <a:lstStyle/>
          <a:p>
            <a:endParaRPr lang="en-E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E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2FB930-5E4A-BF4A-9DB0-7ACC06CA9DB2}" type="slidenum">
              <a:rPr lang="en-EG" smtClean="0"/>
              <a:t>‹#›</a:t>
            </a:fld>
            <a:endParaRPr lang="en-EG"/>
          </a:p>
        </p:txBody>
      </p:sp>
    </p:spTree>
    <p:extLst>
      <p:ext uri="{BB962C8B-B14F-4D97-AF65-F5344CB8AC3E}">
        <p14:creationId xmlns:p14="http://schemas.microsoft.com/office/powerpoint/2010/main" val="41121193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EG" dirty="0"/>
          </a:p>
        </p:txBody>
      </p:sp>
      <p:sp>
        <p:nvSpPr>
          <p:cNvPr id="4" name="Slide Number Placeholder 3"/>
          <p:cNvSpPr>
            <a:spLocks noGrp="1"/>
          </p:cNvSpPr>
          <p:nvPr>
            <p:ph type="sldNum" sz="quarter" idx="5"/>
          </p:nvPr>
        </p:nvSpPr>
        <p:spPr/>
        <p:txBody>
          <a:bodyPr/>
          <a:lstStyle/>
          <a:p>
            <a:fld id="{C52FB930-5E4A-BF4A-9DB0-7ACC06CA9DB2}" type="slidenum">
              <a:rPr lang="en-EG" smtClean="0"/>
              <a:t>1</a:t>
            </a:fld>
            <a:endParaRPr lang="en-EG"/>
          </a:p>
        </p:txBody>
      </p:sp>
    </p:spTree>
    <p:extLst>
      <p:ext uri="{BB962C8B-B14F-4D97-AF65-F5344CB8AC3E}">
        <p14:creationId xmlns:p14="http://schemas.microsoft.com/office/powerpoint/2010/main" val="40090056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29947" y="8248329"/>
            <a:ext cx="27539395" cy="17546649"/>
          </a:xfrm>
        </p:spPr>
        <p:txBody>
          <a:bodyPr anchor="b"/>
          <a:lstStyle>
            <a:lvl1pPr algn="ctr">
              <a:defRPr sz="21259"/>
            </a:lvl1pPr>
          </a:lstStyle>
          <a:p>
            <a:r>
              <a:rPr lang="en-US"/>
              <a:t>Click to edit Master title style</a:t>
            </a:r>
            <a:endParaRPr lang="en-US" dirty="0"/>
          </a:p>
        </p:txBody>
      </p:sp>
      <p:sp>
        <p:nvSpPr>
          <p:cNvPr id="3" name="Subtitle 2"/>
          <p:cNvSpPr>
            <a:spLocks noGrp="1"/>
          </p:cNvSpPr>
          <p:nvPr>
            <p:ph type="subTitle" idx="1"/>
          </p:nvPr>
        </p:nvSpPr>
        <p:spPr>
          <a:xfrm>
            <a:off x="4049911" y="26471644"/>
            <a:ext cx="24299466" cy="12168318"/>
          </a:xfrm>
        </p:spPr>
        <p:txBody>
          <a:bodyPr/>
          <a:lstStyle>
            <a:lvl1pPr marL="0" indent="0" algn="ctr">
              <a:buNone/>
              <a:defRPr sz="8504"/>
            </a:lvl1pPr>
            <a:lvl2pPr marL="1619951" indent="0" algn="ctr">
              <a:buNone/>
              <a:defRPr sz="7086"/>
            </a:lvl2pPr>
            <a:lvl3pPr marL="3239902" indent="0" algn="ctr">
              <a:buNone/>
              <a:defRPr sz="6378"/>
            </a:lvl3pPr>
            <a:lvl4pPr marL="4859853" indent="0" algn="ctr">
              <a:buNone/>
              <a:defRPr sz="5669"/>
            </a:lvl4pPr>
            <a:lvl5pPr marL="6479804" indent="0" algn="ctr">
              <a:buNone/>
              <a:defRPr sz="5669"/>
            </a:lvl5pPr>
            <a:lvl6pPr marL="8099755" indent="0" algn="ctr">
              <a:buNone/>
              <a:defRPr sz="5669"/>
            </a:lvl6pPr>
            <a:lvl7pPr marL="9719706" indent="0" algn="ctr">
              <a:buNone/>
              <a:defRPr sz="5669"/>
            </a:lvl7pPr>
            <a:lvl8pPr marL="11339657" indent="0" algn="ctr">
              <a:buNone/>
              <a:defRPr sz="5669"/>
            </a:lvl8pPr>
            <a:lvl9pPr marL="12959608" indent="0" algn="ctr">
              <a:buNone/>
              <a:defRPr sz="5669"/>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DD6FB4A-3225-4393-B5C4-50E51FE1431F}" type="datetimeFigureOut">
              <a:rPr lang="en-US" smtClean="0"/>
              <a:t>7/9/2025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419113-CA02-47D7-9D6F-0535DACBA09A}" type="slidenum">
              <a:rPr lang="en-US" smtClean="0"/>
              <a:t>‹#›</a:t>
            </a:fld>
            <a:endParaRPr lang="en-US"/>
          </a:p>
        </p:txBody>
      </p:sp>
    </p:spTree>
    <p:extLst>
      <p:ext uri="{BB962C8B-B14F-4D97-AF65-F5344CB8AC3E}">
        <p14:creationId xmlns:p14="http://schemas.microsoft.com/office/powerpoint/2010/main" val="4034736006"/>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27451" y="2683342"/>
            <a:ext cx="27944386" cy="974166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27451" y="13416653"/>
            <a:ext cx="27944386" cy="3197830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227451" y="46713298"/>
            <a:ext cx="7289840" cy="2683331"/>
          </a:xfrm>
          <a:prstGeom prst="rect">
            <a:avLst/>
          </a:prstGeom>
        </p:spPr>
        <p:txBody>
          <a:bodyPr vert="horz" lIns="91440" tIns="45720" rIns="91440" bIns="45720" rtlCol="0" anchor="ctr"/>
          <a:lstStyle>
            <a:lvl1pPr algn="l">
              <a:defRPr sz="4252">
                <a:solidFill>
                  <a:schemeClr val="tx1">
                    <a:tint val="75000"/>
                  </a:schemeClr>
                </a:solidFill>
              </a:defRPr>
            </a:lvl1pPr>
          </a:lstStyle>
          <a:p>
            <a:fld id="{ADD6FB4A-3225-4393-B5C4-50E51FE1431F}" type="datetimeFigureOut">
              <a:rPr lang="en-US" smtClean="0"/>
              <a:t>7/9/2025</a:t>
            </a:fld>
            <a:endParaRPr lang="en-US"/>
          </a:p>
        </p:txBody>
      </p:sp>
      <p:sp>
        <p:nvSpPr>
          <p:cNvPr id="5" name="Footer Placeholder 4"/>
          <p:cNvSpPr>
            <a:spLocks noGrp="1"/>
          </p:cNvSpPr>
          <p:nvPr>
            <p:ph type="ftr" sz="quarter" idx="3"/>
          </p:nvPr>
        </p:nvSpPr>
        <p:spPr>
          <a:xfrm>
            <a:off x="10732264" y="46713298"/>
            <a:ext cx="10934760" cy="2683331"/>
          </a:xfrm>
          <a:prstGeom prst="rect">
            <a:avLst/>
          </a:prstGeom>
        </p:spPr>
        <p:txBody>
          <a:bodyPr vert="horz" lIns="91440" tIns="45720" rIns="91440" bIns="45720" rtlCol="0" anchor="ctr"/>
          <a:lstStyle>
            <a:lvl1pPr algn="ctr">
              <a:defRPr sz="4252">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2881997" y="46713298"/>
            <a:ext cx="7289840" cy="2683331"/>
          </a:xfrm>
          <a:prstGeom prst="rect">
            <a:avLst/>
          </a:prstGeom>
        </p:spPr>
        <p:txBody>
          <a:bodyPr vert="horz" lIns="91440" tIns="45720" rIns="91440" bIns="45720" rtlCol="0" anchor="ctr"/>
          <a:lstStyle>
            <a:lvl1pPr algn="r">
              <a:defRPr sz="4252">
                <a:solidFill>
                  <a:schemeClr val="tx1">
                    <a:tint val="75000"/>
                  </a:schemeClr>
                </a:solidFill>
              </a:defRPr>
            </a:lvl1pPr>
          </a:lstStyle>
          <a:p>
            <a:fld id="{76419113-CA02-47D7-9D6F-0535DACBA09A}" type="slidenum">
              <a:rPr lang="en-US" smtClean="0"/>
              <a:t>‹#›</a:t>
            </a:fld>
            <a:endParaRPr lang="en-US"/>
          </a:p>
        </p:txBody>
      </p:sp>
    </p:spTree>
    <p:extLst>
      <p:ext uri="{BB962C8B-B14F-4D97-AF65-F5344CB8AC3E}">
        <p14:creationId xmlns:p14="http://schemas.microsoft.com/office/powerpoint/2010/main" val="976098850"/>
      </p:ext>
    </p:extLst>
  </p:cSld>
  <p:clrMap bg1="lt1" tx1="dk1" bg2="lt2" tx2="dk2" accent1="accent1" accent2="accent2" accent3="accent3" accent4="accent4" accent5="accent5" accent6="accent6" hlink="hlink" folHlink="folHlink"/>
  <p:sldLayoutIdLst>
    <p:sldLayoutId id="2147483661" r:id="rId1"/>
  </p:sldLayoutIdLst>
  <p:txStyles>
    <p:titleStyle>
      <a:lvl1pPr algn="l" defTabSz="3239902" rtl="0" eaLnBrk="1" latinLnBrk="0" hangingPunct="1">
        <a:lnSpc>
          <a:spcPct val="90000"/>
        </a:lnSpc>
        <a:spcBef>
          <a:spcPct val="0"/>
        </a:spcBef>
        <a:buNone/>
        <a:defRPr sz="15590" kern="1200">
          <a:solidFill>
            <a:schemeClr val="tx1"/>
          </a:solidFill>
          <a:latin typeface="+mj-lt"/>
          <a:ea typeface="+mj-ea"/>
          <a:cs typeface="+mj-cs"/>
        </a:defRPr>
      </a:lvl1pPr>
    </p:titleStyle>
    <p:bodyStyle>
      <a:lvl1pPr marL="809976" indent="-809976" algn="l" defTabSz="3239902" rtl="0" eaLnBrk="1" latinLnBrk="0" hangingPunct="1">
        <a:lnSpc>
          <a:spcPct val="90000"/>
        </a:lnSpc>
        <a:spcBef>
          <a:spcPts val="3543"/>
        </a:spcBef>
        <a:buFont typeface="Arial" panose="020B0604020202020204" pitchFamily="34" charset="0"/>
        <a:buChar char="•"/>
        <a:defRPr sz="9921" kern="1200">
          <a:solidFill>
            <a:schemeClr val="tx1"/>
          </a:solidFill>
          <a:latin typeface="+mn-lt"/>
          <a:ea typeface="+mn-ea"/>
          <a:cs typeface="+mn-cs"/>
        </a:defRPr>
      </a:lvl1pPr>
      <a:lvl2pPr marL="2429927" indent="-809976" algn="l" defTabSz="3239902" rtl="0" eaLnBrk="1" latinLnBrk="0" hangingPunct="1">
        <a:lnSpc>
          <a:spcPct val="90000"/>
        </a:lnSpc>
        <a:spcBef>
          <a:spcPts val="1772"/>
        </a:spcBef>
        <a:buFont typeface="Arial" panose="020B0604020202020204" pitchFamily="34" charset="0"/>
        <a:buChar char="•"/>
        <a:defRPr sz="8504" kern="1200">
          <a:solidFill>
            <a:schemeClr val="tx1"/>
          </a:solidFill>
          <a:latin typeface="+mn-lt"/>
          <a:ea typeface="+mn-ea"/>
          <a:cs typeface="+mn-cs"/>
        </a:defRPr>
      </a:lvl2pPr>
      <a:lvl3pPr marL="4049878" indent="-809976" algn="l" defTabSz="3239902" rtl="0" eaLnBrk="1" latinLnBrk="0" hangingPunct="1">
        <a:lnSpc>
          <a:spcPct val="90000"/>
        </a:lnSpc>
        <a:spcBef>
          <a:spcPts val="1772"/>
        </a:spcBef>
        <a:buFont typeface="Arial" panose="020B0604020202020204" pitchFamily="34" charset="0"/>
        <a:buChar char="•"/>
        <a:defRPr sz="7086" kern="1200">
          <a:solidFill>
            <a:schemeClr val="tx1"/>
          </a:solidFill>
          <a:latin typeface="+mn-lt"/>
          <a:ea typeface="+mn-ea"/>
          <a:cs typeface="+mn-cs"/>
        </a:defRPr>
      </a:lvl3pPr>
      <a:lvl4pPr marL="5669829" indent="-809976" algn="l" defTabSz="3239902"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4pPr>
      <a:lvl5pPr marL="7289780" indent="-809976" algn="l" defTabSz="3239902"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5pPr>
      <a:lvl6pPr marL="8909731" indent="-809976" algn="l" defTabSz="3239902"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6pPr>
      <a:lvl7pPr marL="10529682" indent="-809976" algn="l" defTabSz="3239902"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7pPr>
      <a:lvl8pPr marL="12149633" indent="-809976" algn="l" defTabSz="3239902"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8pPr>
      <a:lvl9pPr marL="13769584" indent="-809976" algn="l" defTabSz="3239902"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9pPr>
    </p:bodyStyle>
    <p:otherStyle>
      <a:defPPr>
        <a:defRPr lang="en-US"/>
      </a:defPPr>
      <a:lvl1pPr marL="0" algn="l" defTabSz="3239902" rtl="0" eaLnBrk="1" latinLnBrk="0" hangingPunct="1">
        <a:defRPr sz="6378" kern="1200">
          <a:solidFill>
            <a:schemeClr val="tx1"/>
          </a:solidFill>
          <a:latin typeface="+mn-lt"/>
          <a:ea typeface="+mn-ea"/>
          <a:cs typeface="+mn-cs"/>
        </a:defRPr>
      </a:lvl1pPr>
      <a:lvl2pPr marL="1619951" algn="l" defTabSz="3239902" rtl="0" eaLnBrk="1" latinLnBrk="0" hangingPunct="1">
        <a:defRPr sz="6378" kern="1200">
          <a:solidFill>
            <a:schemeClr val="tx1"/>
          </a:solidFill>
          <a:latin typeface="+mn-lt"/>
          <a:ea typeface="+mn-ea"/>
          <a:cs typeface="+mn-cs"/>
        </a:defRPr>
      </a:lvl2pPr>
      <a:lvl3pPr marL="3239902" algn="l" defTabSz="3239902" rtl="0" eaLnBrk="1" latinLnBrk="0" hangingPunct="1">
        <a:defRPr sz="6378" kern="1200">
          <a:solidFill>
            <a:schemeClr val="tx1"/>
          </a:solidFill>
          <a:latin typeface="+mn-lt"/>
          <a:ea typeface="+mn-ea"/>
          <a:cs typeface="+mn-cs"/>
        </a:defRPr>
      </a:lvl3pPr>
      <a:lvl4pPr marL="4859853" algn="l" defTabSz="3239902" rtl="0" eaLnBrk="1" latinLnBrk="0" hangingPunct="1">
        <a:defRPr sz="6378" kern="1200">
          <a:solidFill>
            <a:schemeClr val="tx1"/>
          </a:solidFill>
          <a:latin typeface="+mn-lt"/>
          <a:ea typeface="+mn-ea"/>
          <a:cs typeface="+mn-cs"/>
        </a:defRPr>
      </a:lvl4pPr>
      <a:lvl5pPr marL="6479804" algn="l" defTabSz="3239902" rtl="0" eaLnBrk="1" latinLnBrk="0" hangingPunct="1">
        <a:defRPr sz="6378" kern="1200">
          <a:solidFill>
            <a:schemeClr val="tx1"/>
          </a:solidFill>
          <a:latin typeface="+mn-lt"/>
          <a:ea typeface="+mn-ea"/>
          <a:cs typeface="+mn-cs"/>
        </a:defRPr>
      </a:lvl5pPr>
      <a:lvl6pPr marL="8099755" algn="l" defTabSz="3239902" rtl="0" eaLnBrk="1" latinLnBrk="0" hangingPunct="1">
        <a:defRPr sz="6378" kern="1200">
          <a:solidFill>
            <a:schemeClr val="tx1"/>
          </a:solidFill>
          <a:latin typeface="+mn-lt"/>
          <a:ea typeface="+mn-ea"/>
          <a:cs typeface="+mn-cs"/>
        </a:defRPr>
      </a:lvl6pPr>
      <a:lvl7pPr marL="9719706" algn="l" defTabSz="3239902" rtl="0" eaLnBrk="1" latinLnBrk="0" hangingPunct="1">
        <a:defRPr sz="6378" kern="1200">
          <a:solidFill>
            <a:schemeClr val="tx1"/>
          </a:solidFill>
          <a:latin typeface="+mn-lt"/>
          <a:ea typeface="+mn-ea"/>
          <a:cs typeface="+mn-cs"/>
        </a:defRPr>
      </a:lvl7pPr>
      <a:lvl8pPr marL="11339657" algn="l" defTabSz="3239902" rtl="0" eaLnBrk="1" latinLnBrk="0" hangingPunct="1">
        <a:defRPr sz="6378" kern="1200">
          <a:solidFill>
            <a:schemeClr val="tx1"/>
          </a:solidFill>
          <a:latin typeface="+mn-lt"/>
          <a:ea typeface="+mn-ea"/>
          <a:cs typeface="+mn-cs"/>
        </a:defRPr>
      </a:lvl8pPr>
      <a:lvl9pPr marL="12959608" algn="l" defTabSz="3239902" rtl="0" eaLnBrk="1" latinLnBrk="0" hangingPunct="1">
        <a:defRPr sz="637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jp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p:cNvSpPr/>
          <p:nvPr/>
        </p:nvSpPr>
        <p:spPr>
          <a:xfrm>
            <a:off x="-136916" y="1655470"/>
            <a:ext cx="32476723" cy="50503016"/>
          </a:xfrm>
          <a:prstGeom prst="rect">
            <a:avLst/>
          </a:prstGeom>
          <a:solidFill>
            <a:srgbClr val="0032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t="1" r="7600" b="22194"/>
          <a:stretch/>
        </p:blipFill>
        <p:spPr>
          <a:xfrm>
            <a:off x="-136916" y="31817056"/>
            <a:ext cx="32496369" cy="18345687"/>
          </a:xfrm>
          <a:prstGeom prst="rect">
            <a:avLst/>
          </a:prstGeom>
        </p:spPr>
      </p:pic>
      <p:sp>
        <p:nvSpPr>
          <p:cNvPr id="7" name="Rectangle 6"/>
          <p:cNvSpPr/>
          <p:nvPr/>
        </p:nvSpPr>
        <p:spPr>
          <a:xfrm>
            <a:off x="0" y="2438400"/>
            <a:ext cx="32399288" cy="48173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26969985" y="2891580"/>
            <a:ext cx="3597293" cy="361068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800" dirty="0">
              <a:solidFill>
                <a:srgbClr val="003275"/>
              </a:solidFill>
            </a:endParaRPr>
          </a:p>
        </p:txBody>
      </p:sp>
      <p:sp>
        <p:nvSpPr>
          <p:cNvPr id="4" name="TextBox 3"/>
          <p:cNvSpPr txBox="1"/>
          <p:nvPr/>
        </p:nvSpPr>
        <p:spPr>
          <a:xfrm>
            <a:off x="5606282" y="2846279"/>
            <a:ext cx="19524969" cy="3214621"/>
          </a:xfrm>
          <a:prstGeom prst="rect">
            <a:avLst/>
          </a:prstGeom>
          <a:noFill/>
          <a:ln>
            <a:noFill/>
          </a:ln>
        </p:spPr>
        <p:txBody>
          <a:bodyPr wrap="square" rtlCol="0">
            <a:spAutoFit/>
          </a:bodyPr>
          <a:lstStyle/>
          <a:p>
            <a:pPr algn="ctr"/>
            <a:r>
              <a:rPr lang="en-US" sz="10000" b="1" spc="600" dirty="0">
                <a:solidFill>
                  <a:srgbClr val="003275"/>
                </a:solidFill>
                <a:latin typeface="Tahoma" panose="020B0604030504040204" pitchFamily="34" charset="0"/>
                <a:ea typeface="Tahoma" panose="020B0604030504040204" pitchFamily="34" charset="0"/>
                <a:cs typeface="Tahoma" panose="020B0604030504040204" pitchFamily="34" charset="0"/>
              </a:rPr>
              <a:t>Real Estate recommendation system</a:t>
            </a:r>
            <a:endParaRPr lang="" sz="10000" b="1" spc="600" dirty="0">
              <a:solidFill>
                <a:srgbClr val="003275"/>
              </a:solidFill>
              <a:latin typeface="Tahoma" panose="020B0604030504040204" pitchFamily="34" charset="0"/>
              <a:ea typeface="Tahoma" panose="020B0604030504040204" pitchFamily="34" charset="0"/>
              <a:cs typeface="Tahoma" panose="020B0604030504040204" pitchFamily="34" charset="0"/>
            </a:endParaRPr>
          </a:p>
        </p:txBody>
      </p:sp>
      <p:sp>
        <p:nvSpPr>
          <p:cNvPr id="8" name="TextBox 7"/>
          <p:cNvSpPr txBox="1"/>
          <p:nvPr/>
        </p:nvSpPr>
        <p:spPr>
          <a:xfrm>
            <a:off x="5068708" y="5904326"/>
            <a:ext cx="21157929" cy="1323439"/>
          </a:xfrm>
          <a:prstGeom prst="rect">
            <a:avLst/>
          </a:prstGeom>
          <a:noFill/>
          <a:ln>
            <a:noFill/>
          </a:ln>
        </p:spPr>
        <p:txBody>
          <a:bodyPr wrap="square" rtlCol="0">
            <a:spAutoFit/>
          </a:bodyPr>
          <a:lstStyle/>
          <a:p>
            <a:pPr algn="ctr"/>
            <a:r>
              <a:rPr lang="en-US" sz="8000" b="0" i="0" u="none" strike="noStrike" dirty="0">
                <a:solidFill>
                  <a:srgbClr val="003275"/>
                </a:solidFill>
                <a:effectLst/>
                <a:latin typeface="Arial" panose="020B0604020202020204" pitchFamily="34" charset="0"/>
              </a:rPr>
              <a:t>Supervisor(s): </a:t>
            </a:r>
            <a:r>
              <a:rPr lang="en-US" sz="8000" dirty="0">
                <a:solidFill>
                  <a:srgbClr val="003275"/>
                </a:solidFill>
                <a:latin typeface="Arial" panose="020B0604020202020204" pitchFamily="34" charset="0"/>
              </a:rPr>
              <a:t>Ayman Sabry Ghoneim</a:t>
            </a:r>
            <a:endParaRPr lang="" sz="8000" spc="-150" dirty="0">
              <a:solidFill>
                <a:srgbClr val="003275"/>
              </a:solidFill>
              <a:latin typeface="Swis721 BlkCn BT" panose="020B0806030502040204" pitchFamily="34" charset="0"/>
            </a:endParaRPr>
          </a:p>
        </p:txBody>
      </p:sp>
      <p:sp>
        <p:nvSpPr>
          <p:cNvPr id="9" name="TextBox 8"/>
          <p:cNvSpPr txBox="1"/>
          <p:nvPr/>
        </p:nvSpPr>
        <p:spPr>
          <a:xfrm>
            <a:off x="6172651" y="7199127"/>
            <a:ext cx="21157929" cy="3416320"/>
          </a:xfrm>
          <a:prstGeom prst="rect">
            <a:avLst/>
          </a:prstGeom>
          <a:noFill/>
          <a:ln>
            <a:noFill/>
          </a:ln>
        </p:spPr>
        <p:txBody>
          <a:bodyPr wrap="square" rtlCol="0">
            <a:spAutoFit/>
          </a:bodyPr>
          <a:lstStyle/>
          <a:p>
            <a:pPr algn="ctr"/>
            <a:r>
              <a:rPr lang="" sz="7200" dirty="0">
                <a:solidFill>
                  <a:schemeClr val="bg1"/>
                </a:solidFill>
                <a:latin typeface="Swis721 BlkCn BT" panose="020B0806030502040204" pitchFamily="34" charset="0"/>
              </a:rPr>
              <a:t>Team members:</a:t>
            </a:r>
          </a:p>
          <a:p>
            <a:pPr algn="ctr"/>
            <a:r>
              <a:rPr lang="en-US" sz="7200" dirty="0">
                <a:solidFill>
                  <a:schemeClr val="bg1"/>
                </a:solidFill>
                <a:latin typeface="Swis721 BlkCn BT" panose="020B0806030502040204" pitchFamily="34" charset="0"/>
              </a:rPr>
              <a:t>Esraa Ahmed, Fatma </a:t>
            </a:r>
            <a:r>
              <a:rPr lang="en-US" sz="7200" dirty="0" err="1">
                <a:solidFill>
                  <a:schemeClr val="bg1"/>
                </a:solidFill>
                <a:latin typeface="Swis721 BlkCn BT" panose="020B0806030502040204" pitchFamily="34" charset="0"/>
              </a:rPr>
              <a:t>Abdelmonem</a:t>
            </a:r>
            <a:r>
              <a:rPr lang="en-US" sz="7200" dirty="0">
                <a:solidFill>
                  <a:schemeClr val="bg1"/>
                </a:solidFill>
                <a:latin typeface="Swis721 BlkCn BT" panose="020B0806030502040204" pitchFamily="34" charset="0"/>
              </a:rPr>
              <a:t>, Mawada Ebrahim, Mostafa Abdelwahab, Seif Maher, Yaseen Emad</a:t>
            </a:r>
            <a:endParaRPr lang="" sz="7200" dirty="0">
              <a:solidFill>
                <a:schemeClr val="bg1"/>
              </a:solidFill>
              <a:latin typeface="Swis721 BlkCn BT" panose="020B0806030502040204" pitchFamily="34" charset="0"/>
            </a:endParaRPr>
          </a:p>
        </p:txBody>
      </p:sp>
      <p:sp>
        <p:nvSpPr>
          <p:cNvPr id="35" name="Rectangle 34"/>
          <p:cNvSpPr/>
          <p:nvPr/>
        </p:nvSpPr>
        <p:spPr>
          <a:xfrm>
            <a:off x="5649824" y="10497062"/>
            <a:ext cx="21114387" cy="1514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p:cNvSpPr/>
          <p:nvPr/>
        </p:nvSpPr>
        <p:spPr>
          <a:xfrm>
            <a:off x="2464454" y="37889163"/>
            <a:ext cx="13012616" cy="10206704"/>
          </a:xfrm>
          <a:prstGeom prst="rect">
            <a:avLst/>
          </a:prstGeom>
          <a:solidFill>
            <a:schemeClr val="accent2">
              <a:lumMod val="20000"/>
              <a:lumOff val="80000"/>
            </a:schemeClr>
          </a:solidFill>
          <a:ln w="76200">
            <a:no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0" tIns="1080000" rIns="91440" bIns="45720" numCol="1" spcCol="0" rtlCol="0" fromWordArt="0" anchor="t" anchorCtr="0" forceAA="0" compatLnSpc="1">
            <a:prstTxWarp prst="textNoShape">
              <a:avLst/>
            </a:prstTxWarp>
            <a:noAutofit/>
          </a:bodyPr>
          <a:lstStyle/>
          <a:p>
            <a:r>
              <a:rPr lang="en-US" sz="6000" b="1" dirty="0">
                <a:solidFill>
                  <a:srgbClr val="003275"/>
                </a:solidFill>
                <a:latin typeface="Swis721 Cn BT" panose="020B0506020202030204" pitchFamily="34" charset="0"/>
              </a:rPr>
              <a:t>1. Programming Languages and Frameworks: Python.</a:t>
            </a:r>
          </a:p>
          <a:p>
            <a:r>
              <a:rPr lang="en-US" sz="6000" b="1" dirty="0">
                <a:solidFill>
                  <a:srgbClr val="003275"/>
                </a:solidFill>
                <a:latin typeface="Swis721 Cn BT" panose="020B0506020202030204" pitchFamily="34" charset="0"/>
              </a:rPr>
              <a:t>2. Machine Learning Tools: Scikit-learn, Matplotlib.</a:t>
            </a:r>
          </a:p>
          <a:p>
            <a:r>
              <a:rPr lang="en-US" sz="6000" b="1" dirty="0">
                <a:solidFill>
                  <a:srgbClr val="003275"/>
                </a:solidFill>
                <a:latin typeface="Swis721 Cn BT" panose="020B0506020202030204" pitchFamily="34" charset="0"/>
              </a:rPr>
              <a:t>3. Data Sources: Collected Data.</a:t>
            </a:r>
          </a:p>
          <a:p>
            <a:r>
              <a:rPr lang="en-US" sz="6000" b="1" dirty="0">
                <a:solidFill>
                  <a:srgbClr val="003275"/>
                </a:solidFill>
                <a:latin typeface="Swis721 Cn BT" panose="020B0506020202030204" pitchFamily="34" charset="0"/>
              </a:rPr>
              <a:t>4. Data Analysis: Tools for visualizing diagrams and analyzing statistical data.</a:t>
            </a:r>
          </a:p>
        </p:txBody>
      </p:sp>
      <p:sp>
        <p:nvSpPr>
          <p:cNvPr id="70" name="Rectangle 69"/>
          <p:cNvSpPr/>
          <p:nvPr/>
        </p:nvSpPr>
        <p:spPr>
          <a:xfrm>
            <a:off x="2508415" y="38051099"/>
            <a:ext cx="12924693" cy="9882831"/>
          </a:xfrm>
          <a:prstGeom prst="rect">
            <a:avLst/>
          </a:prstGeom>
          <a:noFill/>
          <a:ln w="762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Shape">
            <a:extLst>
              <a:ext uri="{FF2B5EF4-FFF2-40B4-BE49-F238E27FC236}">
                <a16:creationId xmlns:a16="http://schemas.microsoft.com/office/drawing/2014/main" id="{838A0D2F-5FFC-4A08-A335-6D47B15F14AF}"/>
              </a:ext>
            </a:extLst>
          </p:cNvPr>
          <p:cNvSpPr/>
          <p:nvPr/>
        </p:nvSpPr>
        <p:spPr>
          <a:xfrm>
            <a:off x="3065746" y="36775037"/>
            <a:ext cx="8168038" cy="2094317"/>
          </a:xfrm>
          <a:prstGeom prst="rect">
            <a:avLst/>
          </a:prstGeom>
          <a:solidFill>
            <a:schemeClr val="accent2"/>
          </a:solidFill>
          <a:ln w="12700">
            <a:miter lim="400000"/>
          </a:ln>
          <a:effectLst>
            <a:outerShdw blurRad="50800" dist="38100" dir="2700000" algn="tl" rotWithShape="0">
              <a:prstClr val="black">
                <a:alpha val="40000"/>
              </a:prstClr>
            </a:outerShdw>
          </a:effectLst>
        </p:spPr>
        <p:txBody>
          <a:bodyPr lIns="360000" tIns="38100" rIns="38100" bIns="38100" anchor="ctr"/>
          <a:lstStyle/>
          <a:p>
            <a:r>
              <a:rPr lang="fr-CA" sz="6000" b="1" dirty="0">
                <a:solidFill>
                  <a:srgbClr val="F1EEEF"/>
                </a:solidFill>
                <a:latin typeface="Swis721 Cn BT" panose="020B0506020202030204" pitchFamily="34" charset="0"/>
              </a:rPr>
              <a:t>USED TECHNOLOGIES</a:t>
            </a:r>
            <a:endParaRPr sz="6000" b="1" dirty="0">
              <a:solidFill>
                <a:srgbClr val="F1EEEF"/>
              </a:solidFill>
              <a:latin typeface="Swis721 Cn BT" panose="020B0506020202030204" pitchFamily="34" charset="0"/>
            </a:endParaRPr>
          </a:p>
        </p:txBody>
      </p:sp>
      <p:sp>
        <p:nvSpPr>
          <p:cNvPr id="73" name="Rectangle 72"/>
          <p:cNvSpPr/>
          <p:nvPr/>
        </p:nvSpPr>
        <p:spPr>
          <a:xfrm>
            <a:off x="17554662" y="37863012"/>
            <a:ext cx="13012616" cy="9873760"/>
          </a:xfrm>
          <a:prstGeom prst="rect">
            <a:avLst/>
          </a:prstGeom>
          <a:solidFill>
            <a:schemeClr val="accent2">
              <a:lumMod val="20000"/>
              <a:lumOff val="80000"/>
            </a:schemeClr>
          </a:solidFill>
          <a:ln w="76200">
            <a:no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0" tIns="1080000" rIns="91440" bIns="45720" numCol="1" spcCol="0" rtlCol="0" fromWordArt="0" anchor="t" anchorCtr="0" forceAA="0" compatLnSpc="1">
            <a:prstTxWarp prst="textNoShape">
              <a:avLst/>
            </a:prstTxWarp>
            <a:noAutofit/>
          </a:bodyPr>
          <a:lstStyle/>
          <a:p>
            <a:r>
              <a:rPr lang="en-US" sz="6000" b="1">
                <a:solidFill>
                  <a:srgbClr val="003275"/>
                </a:solidFill>
                <a:latin typeface="Swis721 Cn BT" panose="020B0506020202030204" pitchFamily="34" charset="0"/>
              </a:rPr>
              <a:t>Personalized Property Recommendations</a:t>
            </a:r>
            <a:r>
              <a:rPr lang="en-US" sz="6000" b="1" dirty="0">
                <a:solidFill>
                  <a:srgbClr val="003275"/>
                </a:solidFill>
                <a:latin typeface="Swis721 Cn BT" panose="020B0506020202030204" pitchFamily="34" charset="0"/>
              </a:rPr>
              <a:t>: Custom property suggestions based on user preferences.</a:t>
            </a:r>
          </a:p>
          <a:p>
            <a:r>
              <a:rPr lang="en-US" sz="6000" b="1" dirty="0">
                <a:solidFill>
                  <a:srgbClr val="003275"/>
                </a:solidFill>
                <a:latin typeface="Swis721 Cn BT" panose="020B0506020202030204" pitchFamily="34" charset="0"/>
              </a:rPr>
              <a:t>Price Prediction Model: An accurate price prediction.</a:t>
            </a:r>
          </a:p>
          <a:p>
            <a:r>
              <a:rPr lang="en-US" sz="6000" b="1" dirty="0">
                <a:solidFill>
                  <a:srgbClr val="003275"/>
                </a:solidFill>
                <a:latin typeface="Swis721 Cn BT" panose="020B0506020202030204" pitchFamily="34" charset="0"/>
              </a:rPr>
              <a:t>Market Insights and Trends: Tools to provide real-time market trends to help users make informed decisions.</a:t>
            </a:r>
          </a:p>
        </p:txBody>
      </p:sp>
      <p:sp>
        <p:nvSpPr>
          <p:cNvPr id="74" name="Rectangle 73"/>
          <p:cNvSpPr/>
          <p:nvPr/>
        </p:nvSpPr>
        <p:spPr>
          <a:xfrm>
            <a:off x="17672325" y="37905015"/>
            <a:ext cx="12924693" cy="9511639"/>
          </a:xfrm>
          <a:prstGeom prst="rect">
            <a:avLst/>
          </a:prstGeom>
          <a:noFill/>
          <a:ln w="762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Shape">
            <a:extLst>
              <a:ext uri="{FF2B5EF4-FFF2-40B4-BE49-F238E27FC236}">
                <a16:creationId xmlns:a16="http://schemas.microsoft.com/office/drawing/2014/main" id="{838A0D2F-5FFC-4A08-A335-6D47B15F14AF}"/>
              </a:ext>
            </a:extLst>
          </p:cNvPr>
          <p:cNvSpPr/>
          <p:nvPr/>
        </p:nvSpPr>
        <p:spPr>
          <a:xfrm>
            <a:off x="18088223" y="36775038"/>
            <a:ext cx="9112291" cy="2094316"/>
          </a:xfrm>
          <a:prstGeom prst="rect">
            <a:avLst/>
          </a:prstGeom>
          <a:solidFill>
            <a:schemeClr val="accent2"/>
          </a:solidFill>
          <a:ln w="12700">
            <a:miter lim="400000"/>
          </a:ln>
          <a:effectLst>
            <a:outerShdw blurRad="50800" dist="38100" dir="2700000" algn="tl" rotWithShape="0">
              <a:prstClr val="black">
                <a:alpha val="40000"/>
              </a:prstClr>
            </a:outerShdw>
          </a:effectLst>
        </p:spPr>
        <p:txBody>
          <a:bodyPr lIns="360000" tIns="38100" rIns="38100" bIns="38100" anchor="ctr"/>
          <a:lstStyle/>
          <a:p>
            <a:r>
              <a:rPr lang="fr-CA" sz="6000" b="1" dirty="0">
                <a:solidFill>
                  <a:srgbClr val="F1EEEF"/>
                </a:solidFill>
                <a:latin typeface="Swis721 Cn BT" panose="020B0506020202030204" pitchFamily="34" charset="0"/>
              </a:rPr>
              <a:t>DELIVERABLES / OUTPUT</a:t>
            </a:r>
            <a:endParaRPr sz="6000" b="1" dirty="0">
              <a:solidFill>
                <a:srgbClr val="F1EEEF"/>
              </a:solidFill>
              <a:latin typeface="Swis721 Cn BT" panose="020B0506020202030204" pitchFamily="34" charset="0"/>
            </a:endParaRPr>
          </a:p>
        </p:txBody>
      </p:sp>
      <p:sp>
        <p:nvSpPr>
          <p:cNvPr id="77" name="Rectangle 76"/>
          <p:cNvSpPr/>
          <p:nvPr/>
        </p:nvSpPr>
        <p:spPr>
          <a:xfrm>
            <a:off x="17554662" y="13900639"/>
            <a:ext cx="13012616" cy="22138651"/>
          </a:xfrm>
          <a:prstGeom prst="rect">
            <a:avLst/>
          </a:prstGeom>
          <a:solidFill>
            <a:schemeClr val="accent2">
              <a:lumMod val="20000"/>
              <a:lumOff val="80000"/>
            </a:schemeClr>
          </a:solidFill>
          <a:ln w="76200">
            <a:no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0" tIns="1080000" rIns="91440" bIns="45720" numCol="1" spcCol="0" rtlCol="0" fromWordArt="0" anchor="t" anchorCtr="0" forceAA="0" compatLnSpc="1">
            <a:prstTxWarp prst="textNoShape">
              <a:avLst/>
            </a:prstTxWarp>
            <a:noAutofit/>
          </a:bodyPr>
          <a:lstStyle/>
          <a:p>
            <a:r>
              <a:rPr lang="en-US" sz="6000" b="1" dirty="0">
                <a:solidFill>
                  <a:srgbClr val="003275"/>
                </a:solidFill>
                <a:latin typeface="Swis721 Cn BT" panose="020B0506020202030204" pitchFamily="34" charset="0"/>
              </a:rPr>
              <a:t>We followed a structured development approach to analyze the problem, design the solution, and implement it.</a:t>
            </a:r>
          </a:p>
          <a:p>
            <a:r>
              <a:rPr lang="en-US" sz="6000" b="1" dirty="0">
                <a:solidFill>
                  <a:srgbClr val="003275"/>
                </a:solidFill>
                <a:latin typeface="Swis721 Cn BT" panose="020B0506020202030204" pitchFamily="34" charset="0"/>
              </a:rPr>
              <a:t>1. Data Collection and Analysis: We collected data from multiple sources and performed an in-depth analysis to identify key features and trends.</a:t>
            </a:r>
          </a:p>
          <a:p>
            <a:r>
              <a:rPr lang="en-US" sz="6000" b="1" dirty="0">
                <a:solidFill>
                  <a:srgbClr val="003275"/>
                </a:solidFill>
                <a:latin typeface="Swis721 Cn BT" panose="020B0506020202030204" pitchFamily="34" charset="0"/>
              </a:rPr>
              <a:t>2. Algorithm Development: We implemented KNN and content-based recommendation algorithms to create a robust system for property recommendations and price predictions through </a:t>
            </a:r>
            <a:r>
              <a:rPr lang="en-US" sz="6000" b="1" dirty="0" err="1">
                <a:solidFill>
                  <a:srgbClr val="003275"/>
                </a:solidFill>
                <a:latin typeface="Swis721 Cn BT" panose="020B0506020202030204" pitchFamily="34" charset="0"/>
              </a:rPr>
              <a:t>Histgradientboost</a:t>
            </a:r>
            <a:r>
              <a:rPr lang="en-US" sz="6000" b="1" dirty="0">
                <a:solidFill>
                  <a:srgbClr val="003275"/>
                </a:solidFill>
                <a:latin typeface="Swis721 Cn BT" panose="020B0506020202030204" pitchFamily="34" charset="0"/>
              </a:rPr>
              <a:t> Regressor.</a:t>
            </a:r>
          </a:p>
          <a:p>
            <a:r>
              <a:rPr lang="en-US" sz="6000" b="1" dirty="0">
                <a:solidFill>
                  <a:srgbClr val="003275"/>
                </a:solidFill>
                <a:latin typeface="Swis721 Cn BT" panose="020B0506020202030204" pitchFamily="34" charset="0"/>
              </a:rPr>
              <a:t>3. Model Evaluation: We tested and validated the model using real-world data to ensure its accuracy, effectiveness, and reliability.</a:t>
            </a:r>
          </a:p>
        </p:txBody>
      </p:sp>
      <p:sp>
        <p:nvSpPr>
          <p:cNvPr id="78" name="Rectangle 77"/>
          <p:cNvSpPr/>
          <p:nvPr/>
        </p:nvSpPr>
        <p:spPr>
          <a:xfrm>
            <a:off x="17521836" y="13889807"/>
            <a:ext cx="12924693" cy="22024153"/>
          </a:xfrm>
          <a:prstGeom prst="rect">
            <a:avLst/>
          </a:prstGeom>
          <a:noFill/>
          <a:ln w="762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Shape">
            <a:extLst>
              <a:ext uri="{FF2B5EF4-FFF2-40B4-BE49-F238E27FC236}">
                <a16:creationId xmlns:a16="http://schemas.microsoft.com/office/drawing/2014/main" id="{838A0D2F-5FFC-4A08-A335-6D47B15F14AF}"/>
              </a:ext>
            </a:extLst>
          </p:cNvPr>
          <p:cNvSpPr/>
          <p:nvPr/>
        </p:nvSpPr>
        <p:spPr>
          <a:xfrm>
            <a:off x="18088224" y="12302655"/>
            <a:ext cx="9112290" cy="2087331"/>
          </a:xfrm>
          <a:prstGeom prst="rect">
            <a:avLst/>
          </a:prstGeom>
          <a:solidFill>
            <a:schemeClr val="accent2"/>
          </a:solidFill>
          <a:ln w="12700">
            <a:miter lim="400000"/>
          </a:ln>
          <a:effectLst>
            <a:outerShdw blurRad="50800" dist="38100" dir="2700000" algn="tl" rotWithShape="0">
              <a:prstClr val="black">
                <a:alpha val="40000"/>
              </a:prstClr>
            </a:outerShdw>
          </a:effectLst>
        </p:spPr>
        <p:txBody>
          <a:bodyPr lIns="360000" tIns="38100" rIns="38100" bIns="38100" anchor="ctr"/>
          <a:lstStyle/>
          <a:p>
            <a:r>
              <a:rPr lang="fr-CA" sz="6000" b="1" dirty="0">
                <a:solidFill>
                  <a:srgbClr val="F1EEEF"/>
                </a:solidFill>
                <a:latin typeface="Swis721 Cn BT" panose="020B0506020202030204" pitchFamily="34" charset="0"/>
              </a:rPr>
              <a:t>METHODOLOGY</a:t>
            </a:r>
            <a:endParaRPr sz="6000" b="1" dirty="0">
              <a:solidFill>
                <a:srgbClr val="F1EEEF"/>
              </a:solidFill>
              <a:latin typeface="Swis721 Cn BT" panose="020B0506020202030204" pitchFamily="34" charset="0"/>
            </a:endParaRPr>
          </a:p>
        </p:txBody>
      </p:sp>
      <p:sp>
        <p:nvSpPr>
          <p:cNvPr id="90" name="Rectangle 89"/>
          <p:cNvSpPr/>
          <p:nvPr/>
        </p:nvSpPr>
        <p:spPr>
          <a:xfrm>
            <a:off x="1899137" y="13295870"/>
            <a:ext cx="13405501" cy="10364263"/>
          </a:xfrm>
          <a:prstGeom prst="rect">
            <a:avLst/>
          </a:prstGeom>
          <a:solidFill>
            <a:schemeClr val="accent2">
              <a:lumMod val="20000"/>
              <a:lumOff val="80000"/>
            </a:schemeClr>
          </a:solidFill>
          <a:ln w="76200">
            <a:noFill/>
            <a:prstDash val="dash"/>
          </a:ln>
        </p:spPr>
        <p:style>
          <a:lnRef idx="2">
            <a:schemeClr val="accent1">
              <a:shade val="50000"/>
            </a:schemeClr>
          </a:lnRef>
          <a:fillRef idx="1">
            <a:schemeClr val="accent1"/>
          </a:fillRef>
          <a:effectRef idx="0">
            <a:schemeClr val="accent1"/>
          </a:effectRef>
          <a:fontRef idx="minor">
            <a:schemeClr val="lt1"/>
          </a:fontRef>
        </p:style>
        <p:txBody>
          <a:bodyPr lIns="720000" tIns="1080000" rtlCol="0" anchor="t"/>
          <a:lstStyle/>
          <a:p>
            <a:r>
              <a:rPr lang="en-US" sz="6000" b="1" dirty="0">
                <a:solidFill>
                  <a:srgbClr val="003275"/>
                </a:solidFill>
                <a:latin typeface="Swis721 Cn BT" panose="020B0506020202030204" pitchFamily="34" charset="0"/>
              </a:rPr>
              <a:t>To build an easy-to-use platform that helps users find the perfect apartment by recommending similar properties and predicting their prices using smart technology.</a:t>
            </a:r>
          </a:p>
        </p:txBody>
      </p:sp>
      <p:sp>
        <p:nvSpPr>
          <p:cNvPr id="91" name="Rectangle 90"/>
          <p:cNvSpPr/>
          <p:nvPr/>
        </p:nvSpPr>
        <p:spPr>
          <a:xfrm>
            <a:off x="2139540" y="13443380"/>
            <a:ext cx="12924693" cy="9882831"/>
          </a:xfrm>
          <a:prstGeom prst="rect">
            <a:avLst/>
          </a:prstGeom>
          <a:noFill/>
          <a:ln w="762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 name="Shape">
            <a:extLst>
              <a:ext uri="{FF2B5EF4-FFF2-40B4-BE49-F238E27FC236}">
                <a16:creationId xmlns:a16="http://schemas.microsoft.com/office/drawing/2014/main" id="{838A0D2F-5FFC-4A08-A335-6D47B15F14AF}"/>
              </a:ext>
            </a:extLst>
          </p:cNvPr>
          <p:cNvSpPr/>
          <p:nvPr/>
        </p:nvSpPr>
        <p:spPr>
          <a:xfrm>
            <a:off x="3065746" y="12261169"/>
            <a:ext cx="8168038" cy="2094317"/>
          </a:xfrm>
          <a:prstGeom prst="rect">
            <a:avLst/>
          </a:prstGeom>
          <a:solidFill>
            <a:schemeClr val="accent2"/>
          </a:solidFill>
          <a:ln w="12700">
            <a:miter lim="400000"/>
          </a:ln>
          <a:effectLst>
            <a:outerShdw blurRad="50800" dist="38100" dir="2700000" algn="tl" rotWithShape="0">
              <a:prstClr val="black">
                <a:alpha val="40000"/>
              </a:prstClr>
            </a:outerShdw>
          </a:effectLst>
        </p:spPr>
        <p:txBody>
          <a:bodyPr lIns="360000" tIns="38100" rIns="38100" bIns="38100" anchor="ctr"/>
          <a:lstStyle/>
          <a:p>
            <a:pPr>
              <a:defRPr sz="3000">
                <a:solidFill>
                  <a:srgbClr val="FFFFFF"/>
                </a:solidFill>
              </a:defRPr>
            </a:pPr>
            <a:r>
              <a:rPr lang="fr-CA" sz="6000" b="1" dirty="0">
                <a:solidFill>
                  <a:srgbClr val="F1EEEF"/>
                </a:solidFill>
                <a:latin typeface="Swis721 Cn BT" panose="020B0506020202030204" pitchFamily="34" charset="0"/>
              </a:rPr>
              <a:t>VISION / OBJECTIVES</a:t>
            </a:r>
          </a:p>
        </p:txBody>
      </p:sp>
      <p:sp>
        <p:nvSpPr>
          <p:cNvPr id="94" name="Rectangle 93"/>
          <p:cNvSpPr/>
          <p:nvPr/>
        </p:nvSpPr>
        <p:spPr>
          <a:xfrm>
            <a:off x="1987440" y="25251508"/>
            <a:ext cx="13542987" cy="11175459"/>
          </a:xfrm>
          <a:prstGeom prst="rect">
            <a:avLst/>
          </a:prstGeom>
          <a:solidFill>
            <a:schemeClr val="accent2">
              <a:lumMod val="20000"/>
              <a:lumOff val="80000"/>
            </a:schemeClr>
          </a:solidFill>
          <a:ln w="76200">
            <a:noFill/>
            <a:prstDash val="dash"/>
          </a:ln>
        </p:spPr>
        <p:style>
          <a:lnRef idx="2">
            <a:schemeClr val="accent1">
              <a:shade val="50000"/>
            </a:schemeClr>
          </a:lnRef>
          <a:fillRef idx="1">
            <a:schemeClr val="accent1"/>
          </a:fillRef>
          <a:effectRef idx="0">
            <a:schemeClr val="accent1"/>
          </a:effectRef>
          <a:fontRef idx="minor">
            <a:schemeClr val="lt1"/>
          </a:fontRef>
        </p:style>
        <p:txBody>
          <a:bodyPr lIns="720000" tIns="1080000" rtlCol="0" anchor="t"/>
          <a:lstStyle/>
          <a:p>
            <a:r>
              <a:rPr lang="en-US" sz="6000" b="1" dirty="0">
                <a:solidFill>
                  <a:srgbClr val="003275"/>
                </a:solidFill>
                <a:latin typeface="Swis721 Cn BT" panose="020B0506020202030204" pitchFamily="34" charset="0"/>
              </a:rPr>
              <a:t>The Real Estate Recommendation and Price Prediction System benefits homebuyers, renters, agents, developers, investors, and sellers by offering personalized property suggestions, accurate price estimates, and valuable market insights, making the real estate process faster, smarter, and more efficient.</a:t>
            </a:r>
          </a:p>
        </p:txBody>
      </p:sp>
      <p:sp>
        <p:nvSpPr>
          <p:cNvPr id="95" name="Rectangle 94"/>
          <p:cNvSpPr/>
          <p:nvPr/>
        </p:nvSpPr>
        <p:spPr>
          <a:xfrm>
            <a:off x="2230114" y="25447823"/>
            <a:ext cx="12924693" cy="10763132"/>
          </a:xfrm>
          <a:prstGeom prst="rect">
            <a:avLst/>
          </a:prstGeom>
          <a:noFill/>
          <a:ln w="762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Shape">
            <a:extLst>
              <a:ext uri="{FF2B5EF4-FFF2-40B4-BE49-F238E27FC236}">
                <a16:creationId xmlns:a16="http://schemas.microsoft.com/office/drawing/2014/main" id="{838A0D2F-5FFC-4A08-A335-6D47B15F14AF}"/>
              </a:ext>
            </a:extLst>
          </p:cNvPr>
          <p:cNvSpPr/>
          <p:nvPr/>
        </p:nvSpPr>
        <p:spPr>
          <a:xfrm>
            <a:off x="3452738" y="24142101"/>
            <a:ext cx="8168038" cy="2094317"/>
          </a:xfrm>
          <a:prstGeom prst="rect">
            <a:avLst/>
          </a:prstGeom>
          <a:solidFill>
            <a:schemeClr val="accent2"/>
          </a:solidFill>
          <a:ln w="12700">
            <a:miter lim="400000"/>
          </a:ln>
          <a:effectLst>
            <a:outerShdw blurRad="50800" dist="38100" dir="2700000" algn="tl" rotWithShape="0">
              <a:prstClr val="black">
                <a:alpha val="40000"/>
              </a:prstClr>
            </a:outerShdw>
          </a:effectLst>
        </p:spPr>
        <p:txBody>
          <a:bodyPr lIns="360000" tIns="38100" rIns="38100" bIns="38100" anchor="ctr"/>
          <a:lstStyle/>
          <a:p>
            <a:r>
              <a:rPr lang="fr-CA" sz="6000" b="1" dirty="0">
                <a:solidFill>
                  <a:srgbClr val="F1EEEF"/>
                </a:solidFill>
                <a:latin typeface="Swis721 Cn BT" panose="020B0506020202030204" pitchFamily="34" charset="0"/>
              </a:rPr>
              <a:t>BENEFICIARIES</a:t>
            </a:r>
          </a:p>
        </p:txBody>
      </p:sp>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35939" y="2890801"/>
            <a:ext cx="2896364" cy="3753776"/>
          </a:xfrm>
          <a:prstGeom prst="rect">
            <a:avLst/>
          </a:prstGeom>
        </p:spPr>
      </p:pic>
      <p:sp>
        <p:nvSpPr>
          <p:cNvPr id="13" name="TextBox 12"/>
          <p:cNvSpPr txBox="1"/>
          <p:nvPr/>
        </p:nvSpPr>
        <p:spPr>
          <a:xfrm>
            <a:off x="1129433" y="6259376"/>
            <a:ext cx="4309377" cy="646331"/>
          </a:xfrm>
          <a:prstGeom prst="rect">
            <a:avLst/>
          </a:prstGeom>
          <a:noFill/>
        </p:spPr>
        <p:txBody>
          <a:bodyPr wrap="square" rtlCol="0">
            <a:spAutoFit/>
          </a:bodyPr>
          <a:lstStyle/>
          <a:p>
            <a:pPr algn="ctr"/>
            <a:r>
              <a:rPr lang="en-US" sz="3600" b="1" dirty="0">
                <a:latin typeface="Times New Roman" panose="02020603050405020304" pitchFamily="18" charset="0"/>
                <a:cs typeface="Times New Roman" panose="02020603050405020304" pitchFamily="18" charset="0"/>
              </a:rPr>
              <a:t>Cairo University</a:t>
            </a:r>
          </a:p>
        </p:txBody>
      </p:sp>
      <p:pic>
        <p:nvPicPr>
          <p:cNvPr id="6" name="Picture 5" descr="Diagram&#10;&#10;Description automatically generated">
            <a:extLst>
              <a:ext uri="{FF2B5EF4-FFF2-40B4-BE49-F238E27FC236}">
                <a16:creationId xmlns:a16="http://schemas.microsoft.com/office/drawing/2014/main" id="{10716691-534D-69BE-CB6F-CE1EFA229F5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793006" y="2846279"/>
            <a:ext cx="4201329" cy="3798297"/>
          </a:xfrm>
          <a:prstGeom prst="rect">
            <a:avLst/>
          </a:prstGeom>
        </p:spPr>
      </p:pic>
    </p:spTree>
    <p:extLst>
      <p:ext uri="{BB962C8B-B14F-4D97-AF65-F5344CB8AC3E}">
        <p14:creationId xmlns:p14="http://schemas.microsoft.com/office/powerpoint/2010/main" val="230342266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48</TotalTime>
  <Words>292</Words>
  <Application>Microsoft Office PowerPoint</Application>
  <PresentationFormat>Custom</PresentationFormat>
  <Paragraphs>24</Paragraphs>
  <Slides>1</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vt:i4>
      </vt:variant>
    </vt:vector>
  </HeadingPairs>
  <TitlesOfParts>
    <vt:vector size="10" baseType="lpstr">
      <vt:lpstr>Aptos</vt:lpstr>
      <vt:lpstr>Arial</vt:lpstr>
      <vt:lpstr>Calibri</vt:lpstr>
      <vt:lpstr>Calibri Light</vt:lpstr>
      <vt:lpstr>Swis721 BlkCn BT</vt:lpstr>
      <vt:lpstr>Swis721 Cn BT</vt:lpstr>
      <vt:lpstr>Tahoma</vt:lpstr>
      <vt:lpstr>Times New Roman</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LoQ</dc:creator>
  <cp:lastModifiedBy>ياسين عمادالدين صابر مفتاح</cp:lastModifiedBy>
  <cp:revision>11</cp:revision>
  <dcterms:modified xsi:type="dcterms:W3CDTF">2025-07-09T18:42:32Z</dcterms:modified>
</cp:coreProperties>
</file>