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Slab"/>
      <p:regular r:id="rId27"/>
      <p:bold r:id="rId28"/>
    </p:embeddedFon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355A59-AC46-496B-B679-E86ADD940FE4}">
  <a:tblStyle styleId="{D8355A59-AC46-496B-B679-E86ADD940FE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bold.fntdata"/><Relationship Id="rId27" Type="http://schemas.openxmlformats.org/officeDocument/2006/relationships/font" Target="fonts/RobotoSla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6069ac544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6069ac544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6069ac544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6069ac544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6069ac54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6069ac54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Q5</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50a5d016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50a5d016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Q5</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6069ac544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6069ac544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50a5d016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50a5d016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Q6</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6691a5f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6691a5f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Before building a final model, we regressed ln_average </a:t>
            </a:r>
            <a:r>
              <a:rPr lang="en">
                <a:solidFill>
                  <a:schemeClr val="dk1"/>
                </a:solidFill>
              </a:rPr>
              <a:t>salary</a:t>
            </a:r>
            <a:r>
              <a:rPr lang="en">
                <a:solidFill>
                  <a:schemeClr val="dk1"/>
                </a:solidFill>
              </a:rPr>
              <a:t> on </a:t>
            </a:r>
            <a:r>
              <a:rPr lang="en">
                <a:solidFill>
                  <a:schemeClr val="dk1"/>
                </a:solidFill>
              </a:rPr>
              <a:t>acceptance rate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a:t>
            </a:r>
            <a:r>
              <a:rPr lang="en">
                <a:solidFill>
                  <a:schemeClr val="dk1"/>
                </a:solidFill>
              </a:rPr>
              <a:t> dependent variable is logged so that we can speak in terms of percentage change in average salary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p-value for the estimated slope coefficient indicates that there is a significant relationship between acceptance rate and ln_average salary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321969ea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321969ea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After running the univariate regression and aggregating the findings from our exploratory analysis, we prepared the data for our multivariate regression model:</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Logged alumni because the data were right-skewed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Logged distance_nearest_city because the data were right skewed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Added interaction term between public_private and tuition_fees because the relationship between tuition_fees and average_salary appears to differ between public and private schools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Interpretation of Coefficients: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a:t>
            </a:r>
            <a:r>
              <a:rPr baseline="-25000" lang="en">
                <a:solidFill>
                  <a:schemeClr val="dk1"/>
                </a:solidFill>
              </a:rPr>
              <a:t>0 </a:t>
            </a:r>
            <a:r>
              <a:rPr lang="en">
                <a:solidFill>
                  <a:schemeClr val="dk1"/>
                </a:solidFill>
              </a:rPr>
              <a:t>= When the linear inputs are equal to zero and the logged inputs are equal to 1, the estimated average starting salary is $23,979</a:t>
            </a:r>
            <a:endParaRPr>
              <a:solidFill>
                <a:schemeClr val="dk1"/>
              </a:solidFill>
            </a:endParaRPr>
          </a:p>
          <a:p>
            <a:pPr indent="0" lvl="0" marL="0" rtl="0" algn="l">
              <a:spcBef>
                <a:spcPts val="0"/>
              </a:spcBef>
              <a:spcAft>
                <a:spcPts val="0"/>
              </a:spcAft>
              <a:buNone/>
            </a:pPr>
            <a:r>
              <a:rPr lang="en">
                <a:solidFill>
                  <a:schemeClr val="dk1"/>
                </a:solidFill>
              </a:rPr>
              <a:t>b</a:t>
            </a:r>
            <a:r>
              <a:rPr baseline="-25000" lang="en">
                <a:solidFill>
                  <a:schemeClr val="dk1"/>
                </a:solidFill>
              </a:rPr>
              <a:t>1 </a:t>
            </a:r>
            <a:r>
              <a:rPr lang="en">
                <a:solidFill>
                  <a:schemeClr val="dk1"/>
                </a:solidFill>
              </a:rPr>
              <a:t>= Controlling for the other regressors, a 1 unit increase in acceptance rate corresponds to a 14.9 % decrease in estimated average_salary. 𝛽</a:t>
            </a:r>
            <a:r>
              <a:rPr baseline="-25000" lang="en">
                <a:solidFill>
                  <a:schemeClr val="dk1"/>
                </a:solidFill>
              </a:rPr>
              <a:t>1 </a:t>
            </a:r>
            <a:r>
              <a:rPr lang="en">
                <a:solidFill>
                  <a:schemeClr val="dk1"/>
                </a:solidFill>
              </a:rPr>
              <a:t>differs significantly from zero.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a:t>
            </a:r>
            <a:r>
              <a:rPr baseline="-25000" lang="en">
                <a:solidFill>
                  <a:schemeClr val="dk1"/>
                </a:solidFill>
              </a:rPr>
              <a:t>2 </a:t>
            </a:r>
            <a:r>
              <a:rPr lang="en">
                <a:solidFill>
                  <a:schemeClr val="dk1"/>
                </a:solidFill>
              </a:rPr>
              <a:t>= Controlling for the other regressors and setting tuition_fees equal to zero, the estimated average_salary is 12.8% lower for private schools than for public schools. 𝛽</a:t>
            </a:r>
            <a:r>
              <a:rPr baseline="-25000" lang="en">
                <a:solidFill>
                  <a:schemeClr val="dk1"/>
                </a:solidFill>
              </a:rPr>
              <a:t>2 </a:t>
            </a:r>
            <a:r>
              <a:rPr lang="en">
                <a:solidFill>
                  <a:schemeClr val="dk1"/>
                </a:solidFill>
              </a:rPr>
              <a:t>does not differ significantly from zero.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a:t>
            </a:r>
            <a:r>
              <a:rPr baseline="-25000" lang="en">
                <a:solidFill>
                  <a:schemeClr val="dk1"/>
                </a:solidFill>
              </a:rPr>
              <a:t>3 </a:t>
            </a:r>
            <a:r>
              <a:rPr lang="en">
                <a:solidFill>
                  <a:schemeClr val="dk1"/>
                </a:solidFill>
              </a:rPr>
              <a:t>= Controlling for the other regressors, a 1 unit increase in reputation score corresponds to a 22.1% increase in estimated average_salary. 𝛽</a:t>
            </a:r>
            <a:r>
              <a:rPr baseline="-25000" lang="en">
                <a:solidFill>
                  <a:schemeClr val="dk1"/>
                </a:solidFill>
              </a:rPr>
              <a:t>3 </a:t>
            </a:r>
            <a:r>
              <a:rPr lang="en">
                <a:solidFill>
                  <a:schemeClr val="dk1"/>
                </a:solidFill>
              </a:rPr>
              <a:t>differs significantly from zero.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a:t>
            </a:r>
            <a:r>
              <a:rPr baseline="-25000" lang="en">
                <a:solidFill>
                  <a:schemeClr val="dk1"/>
                </a:solidFill>
              </a:rPr>
              <a:t>4 </a:t>
            </a:r>
            <a:r>
              <a:rPr lang="en">
                <a:solidFill>
                  <a:schemeClr val="dk1"/>
                </a:solidFill>
              </a:rPr>
              <a:t>= Controlling for the other regressors, a 1% increase in alumni corresponds to a 0.01% increase in estimated average_salary. 𝛽</a:t>
            </a:r>
            <a:r>
              <a:rPr baseline="-25000" lang="en">
                <a:solidFill>
                  <a:schemeClr val="dk1"/>
                </a:solidFill>
              </a:rPr>
              <a:t>4  </a:t>
            </a:r>
            <a:r>
              <a:rPr lang="en">
                <a:solidFill>
                  <a:schemeClr val="dk1"/>
                </a:solidFill>
              </a:rPr>
              <a:t>does not differ significantly from zero.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a:t>
            </a:r>
            <a:r>
              <a:rPr baseline="-25000" lang="en">
                <a:solidFill>
                  <a:schemeClr val="dk1"/>
                </a:solidFill>
              </a:rPr>
              <a:t>5 </a:t>
            </a:r>
            <a:r>
              <a:rPr lang="en">
                <a:solidFill>
                  <a:schemeClr val="dk1"/>
                </a:solidFill>
              </a:rPr>
              <a:t>= Controlling for the other regressors and setting public_private to zero, a 1000 unit increase in a tuition_fees corresponds to a 0.1% increase in estimated average_salary. 𝛽</a:t>
            </a:r>
            <a:r>
              <a:rPr baseline="-25000" lang="en">
                <a:solidFill>
                  <a:schemeClr val="dk1"/>
                </a:solidFill>
              </a:rPr>
              <a:t>5  </a:t>
            </a:r>
            <a:r>
              <a:rPr lang="en">
                <a:solidFill>
                  <a:schemeClr val="dk1"/>
                </a:solidFill>
              </a:rPr>
              <a:t>does not differ significantly from zero.</a:t>
            </a:r>
            <a:endParaRPr>
              <a:solidFill>
                <a:schemeClr val="dk1"/>
              </a:solidFill>
            </a:endParaRPr>
          </a:p>
          <a:p>
            <a:pPr indent="0" lvl="0" marL="0" rtl="0" algn="l">
              <a:spcBef>
                <a:spcPts val="0"/>
              </a:spcBef>
              <a:spcAft>
                <a:spcPts val="0"/>
              </a:spcAft>
              <a:buNone/>
            </a:pPr>
            <a:r>
              <a:rPr lang="en">
                <a:solidFill>
                  <a:schemeClr val="dk1"/>
                </a:solidFill>
              </a:rPr>
              <a:t>b</a:t>
            </a:r>
            <a:r>
              <a:rPr baseline="-25000" lang="en">
                <a:solidFill>
                  <a:schemeClr val="dk1"/>
                </a:solidFill>
              </a:rPr>
              <a:t>6</a:t>
            </a:r>
            <a:r>
              <a:rPr lang="en">
                <a:solidFill>
                  <a:schemeClr val="dk1"/>
                </a:solidFill>
              </a:rPr>
              <a:t>= Controlling for the other regressors, a 1% increase in distance_nearest_city corresponds to a 0.0066% increase in estimated average_salary. 𝛽</a:t>
            </a:r>
            <a:r>
              <a:rPr baseline="-25000" lang="en">
                <a:solidFill>
                  <a:schemeClr val="dk1"/>
                </a:solidFill>
              </a:rPr>
              <a:t>6  </a:t>
            </a:r>
            <a:r>
              <a:rPr lang="en">
                <a:solidFill>
                  <a:schemeClr val="dk1"/>
                </a:solidFill>
              </a:rPr>
              <a:t>does not differ significantly from zero.</a:t>
            </a:r>
            <a:endParaRPr>
              <a:solidFill>
                <a:schemeClr val="dk1"/>
              </a:solidFill>
            </a:endParaRPr>
          </a:p>
          <a:p>
            <a:pPr indent="0" lvl="0" marL="0" rtl="0" algn="l">
              <a:spcBef>
                <a:spcPts val="0"/>
              </a:spcBef>
              <a:spcAft>
                <a:spcPts val="0"/>
              </a:spcAft>
              <a:buNone/>
            </a:pPr>
            <a:r>
              <a:rPr lang="en">
                <a:solidFill>
                  <a:schemeClr val="dk1"/>
                </a:solidFill>
              </a:rPr>
              <a:t>b</a:t>
            </a:r>
            <a:r>
              <a:rPr baseline="-25000" lang="en">
                <a:solidFill>
                  <a:schemeClr val="dk1"/>
                </a:solidFill>
              </a:rPr>
              <a:t>7</a:t>
            </a:r>
            <a:r>
              <a:rPr lang="en">
                <a:solidFill>
                  <a:schemeClr val="dk1"/>
                </a:solidFill>
              </a:rPr>
              <a:t>=Controlling for the other regressors and setting public_private equal to 1, a 1000 unit increase in tuition_fees corresponds to a 0.5% increase in estimated average_salary. 𝛽</a:t>
            </a:r>
            <a:r>
              <a:rPr baseline="-25000" lang="en">
                <a:solidFill>
                  <a:schemeClr val="dk1"/>
                </a:solidFill>
              </a:rPr>
              <a:t>7  </a:t>
            </a:r>
            <a:r>
              <a:rPr lang="en">
                <a:solidFill>
                  <a:schemeClr val="dk1"/>
                </a:solidFill>
              </a:rPr>
              <a:t>does not differ significantly from zero.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r-square value indicates that 73% of the variation in ln_average_salary is explained by the variation in the regressors.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VIF calculations show  that reputation_score and tuition_fees are highly correlated with one or more of the other independent variables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Although there are significant issues with the model overall, such as high p-values for our coefficients and severe multicollinearity, we can now provide a more robust answer to our original question than we could after running the univariate regression.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Controlling for the five variables we collected, we can reject the null hypothesis that there is no relationship between the variability in acceptance rate the variability in average salary for US undergraduate business schools.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Still, because this model does not approach the requirements of the ideal experiment, we should not assume that a causal relationship is present.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aseline="-25000" lang="en">
                <a:solidFill>
                  <a:schemeClr val="dk1"/>
                </a:solidFill>
              </a:rPr>
              <a:t>      </a:t>
            </a:r>
            <a:endParaRPr baseline="-25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321969e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321969e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an intro to an expanded analysis, we have included plots for </a:t>
            </a:r>
            <a:r>
              <a:rPr lang="en"/>
              <a:t>actual</a:t>
            </a:r>
            <a:r>
              <a:rPr lang="en"/>
              <a:t> average </a:t>
            </a:r>
            <a:r>
              <a:rPr lang="en"/>
              <a:t>salary</a:t>
            </a:r>
            <a:r>
              <a:rPr lang="en"/>
              <a:t> vs predicted average salary, and predicted average salary vs the standardized residuals. We see that there is one </a:t>
            </a:r>
            <a:r>
              <a:rPr lang="en"/>
              <a:t>significant</a:t>
            </a:r>
            <a:r>
              <a:rPr lang="en"/>
              <a:t> outlier, that has an observed average salary more than 4 standard deviations </a:t>
            </a:r>
            <a:r>
              <a:rPr lang="en"/>
              <a:t>below</a:t>
            </a:r>
            <a:r>
              <a:rPr lang="en"/>
              <a:t> its </a:t>
            </a:r>
            <a:r>
              <a:rPr lang="en"/>
              <a:t>expected value</a:t>
            </a:r>
            <a:r>
              <a:rPr lang="en"/>
              <a:t>. This </a:t>
            </a:r>
            <a:r>
              <a:rPr lang="en"/>
              <a:t>observation corresponds to </a:t>
            </a:r>
            <a:r>
              <a:rPr lang="en"/>
              <a:t>the Hult International Business School.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50a5d016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50a5d016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Question 5 Answer</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6069ac5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6069ac5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Answer</a:t>
            </a:r>
            <a:endParaRPr/>
          </a:p>
          <a:p>
            <a:pPr indent="0" lvl="0" marL="0" rtl="0" algn="l">
              <a:spcBef>
                <a:spcPts val="0"/>
              </a:spcBef>
              <a:spcAft>
                <a:spcPts val="0"/>
              </a:spcAft>
              <a:buNone/>
            </a:pPr>
            <a:r>
              <a:rPr lang="en"/>
              <a:t>More specific question:</a:t>
            </a:r>
            <a:endParaRPr/>
          </a:p>
          <a:p>
            <a:pPr indent="0" lvl="0" marL="0" rtl="0" algn="l">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Specifically, can the variability in the average salary be explained by the variability in acceptance rate for US undergraduate business schools, controlling for all our other variables.</a:t>
            </a:r>
            <a:r>
              <a:rPr lang="en" sz="1200">
                <a:solidFill>
                  <a:schemeClr val="dk1"/>
                </a:solidFill>
                <a:latin typeface="Roboto"/>
                <a:ea typeface="Roboto"/>
                <a:cs typeface="Roboto"/>
                <a:sym typeface="Roboto"/>
              </a:rPr>
              <a:t> </a:t>
            </a:r>
            <a:endParaRPr sz="900"/>
          </a:p>
          <a:p>
            <a:pPr indent="0" lvl="0" marL="0" rtl="0" algn="l">
              <a:spcBef>
                <a:spcPts val="0"/>
              </a:spcBef>
              <a:spcAft>
                <a:spcPts val="0"/>
              </a:spcAft>
              <a:buClr>
                <a:schemeClr val="dk1"/>
              </a:buClr>
              <a:buSzPts val="1100"/>
              <a:buFont typeface="Arial"/>
              <a:buNone/>
            </a:pPr>
            <a:r>
              <a:rPr lang="en" sz="1800">
                <a:solidFill>
                  <a:schemeClr val="lt1"/>
                </a:solidFill>
                <a:latin typeface="Roboto"/>
                <a:ea typeface="Roboto"/>
                <a:cs typeface="Roboto"/>
                <a:sym typeface="Roboto"/>
              </a:rPr>
              <a:t>Specifically can the variability in the average salary be explained by the variability in acceptance rate for US undergraduate business schools, controlling for all our other variables.</a:t>
            </a:r>
            <a:r>
              <a:rPr lang="en" sz="1400">
                <a:solidFill>
                  <a:schemeClr val="lt1"/>
                </a:solidFill>
                <a:latin typeface="Roboto"/>
                <a:ea typeface="Roboto"/>
                <a:cs typeface="Roboto"/>
                <a:sym typeface="Roboto"/>
              </a:rPr>
              <a:t> </a:t>
            </a:r>
            <a:endParaRPr/>
          </a:p>
          <a:p>
            <a:pPr indent="0" lvl="0" marL="0" rtl="0" algn="l">
              <a:spcBef>
                <a:spcPts val="0"/>
              </a:spcBef>
              <a:spcAft>
                <a:spcPts val="0"/>
              </a:spcAft>
              <a:buClr>
                <a:schemeClr val="dk1"/>
              </a:buClr>
              <a:buSzPts val="1100"/>
              <a:buFont typeface="Arial"/>
              <a:buNone/>
            </a:pPr>
            <a:r>
              <a:rPr lang="en" sz="1800">
                <a:solidFill>
                  <a:schemeClr val="lt1"/>
                </a:solidFill>
                <a:latin typeface="Roboto"/>
                <a:ea typeface="Roboto"/>
                <a:cs typeface="Roboto"/>
                <a:sym typeface="Roboto"/>
              </a:rPr>
              <a:t>Specifically can the variability in the average salary be explained by the variability in acceptance rate for US undergraduate business schools, controlling for all our other variables.</a:t>
            </a:r>
            <a:r>
              <a:rPr lang="en" sz="1400">
                <a:solidFill>
                  <a:schemeClr val="lt1"/>
                </a:solidFill>
                <a:latin typeface="Roboto"/>
                <a:ea typeface="Roboto"/>
                <a:cs typeface="Roboto"/>
                <a:sym typeface="Roboto"/>
              </a:rPr>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6619b66d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6619b66d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6069ac54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6069ac54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Q2</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50a5d016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50a5d016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Acceptance rate has no relationship with the average salary </a:t>
            </a:r>
            <a:endParaRPr/>
          </a:p>
          <a:p>
            <a:pPr indent="0" lvl="0" marL="0" rtl="0" algn="l">
              <a:spcBef>
                <a:spcPts val="0"/>
              </a:spcBef>
              <a:spcAft>
                <a:spcPts val="0"/>
              </a:spcAft>
              <a:buNone/>
            </a:pPr>
            <a:r>
              <a:rPr lang="en"/>
              <a:t>When acceptance rate increases, the average salary increases</a:t>
            </a:r>
            <a:endParaRPr/>
          </a:p>
          <a:p>
            <a:pPr indent="0" lvl="0" marL="0" rtl="0" algn="l">
              <a:spcBef>
                <a:spcPts val="0"/>
              </a:spcBef>
              <a:spcAft>
                <a:spcPts val="0"/>
              </a:spcAft>
              <a:buNone/>
            </a:pPr>
            <a:r>
              <a:rPr lang="en"/>
              <a:t>When acceptance rate decreases, the average salary increases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6069ac54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6069ac54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Q2 - random, controlled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6069ac54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6069ac54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Q2 - To begin our data collection process, we found 1 table on acceptance rate and another table on average salary from Poets &amp; Quants. Both tables were from 2018 and each contained data from 88 undergraduate business schools. We cleaned and merged these two </a:t>
            </a:r>
            <a:r>
              <a:rPr lang="en"/>
              <a:t>tables</a:t>
            </a:r>
            <a:r>
              <a:rPr lang="en"/>
              <a:t> to create our initial dataset. </a:t>
            </a:r>
            <a:r>
              <a:rPr lang="en">
                <a:solidFill>
                  <a:schemeClr val="dk1"/>
                </a:solidFill>
              </a:rPr>
              <a:t>The data is aggregated at the university level.</a:t>
            </a:r>
            <a:endParaRPr>
              <a:solidFill>
                <a:schemeClr val="dk1"/>
              </a:solidFill>
            </a:endParaRPr>
          </a:p>
          <a:p>
            <a:pPr indent="0" lvl="0" marL="0" rtl="0" algn="l">
              <a:spcBef>
                <a:spcPts val="0"/>
              </a:spcBef>
              <a:spcAft>
                <a:spcPts val="0"/>
              </a:spcAft>
              <a:buNone/>
            </a:pPr>
            <a:r>
              <a:rPr lang="en"/>
              <a:t>Please also refer to our references at the end of the presentation for more detailed data collection and hyperlinks. We used multiple datasets, for example our universities_cleaned file.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6069ac544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6069ac544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Q4</a:t>
            </a:r>
            <a:endParaRPr/>
          </a:p>
          <a:p>
            <a:pPr indent="0" lvl="0" marL="0" rtl="0" algn="l">
              <a:spcBef>
                <a:spcPts val="0"/>
              </a:spcBef>
              <a:spcAft>
                <a:spcPts val="0"/>
              </a:spcAft>
              <a:buNone/>
            </a:pPr>
            <a:r>
              <a:rPr lang="en"/>
              <a:t>We enriched our data by manually collecting the remaining variables of interest. </a:t>
            </a:r>
            <a:endParaRPr/>
          </a:p>
          <a:p>
            <a:pPr indent="0" lvl="0" marL="0" rtl="0" algn="l">
              <a:spcBef>
                <a:spcPts val="0"/>
              </a:spcBef>
              <a:spcAft>
                <a:spcPts val="0"/>
              </a:spcAft>
              <a:buNone/>
            </a:pPr>
            <a:r>
              <a:rPr lang="en"/>
              <a:t>Say what is on the slide for each </a:t>
            </a:r>
            <a:r>
              <a:rPr lang="en"/>
              <a:t>variable</a:t>
            </a:r>
            <a:r>
              <a:rPr lang="en"/>
              <a:t> but:</a:t>
            </a:r>
            <a:endParaRPr/>
          </a:p>
          <a:p>
            <a:pPr indent="0" lvl="0" marL="0" rtl="0" algn="l">
              <a:spcBef>
                <a:spcPts val="0"/>
              </a:spcBef>
              <a:spcAft>
                <a:spcPts val="0"/>
              </a:spcAft>
              <a:buNone/>
            </a:pPr>
            <a:r>
              <a:rPr lang="en"/>
              <a:t>Public and Private - went to U.S. News to find out the designation of each university.</a:t>
            </a:r>
            <a:endParaRPr/>
          </a:p>
          <a:p>
            <a:pPr indent="0" lvl="0" marL="0" rtl="0" algn="l">
              <a:spcBef>
                <a:spcPts val="0"/>
              </a:spcBef>
              <a:spcAft>
                <a:spcPts val="0"/>
              </a:spcAft>
              <a:buNone/>
            </a:pPr>
            <a:r>
              <a:rPr lang="en"/>
              <a:t>Reputation Score - we used the reputation scores that were gathered by Poets and Quants and filled them in according to the school</a:t>
            </a:r>
            <a:endParaRPr/>
          </a:p>
          <a:p>
            <a:pPr indent="0" lvl="0" marL="0" rtl="0" algn="l">
              <a:spcBef>
                <a:spcPts val="0"/>
              </a:spcBef>
              <a:spcAft>
                <a:spcPts val="0"/>
              </a:spcAft>
              <a:buNone/>
            </a:pPr>
            <a:r>
              <a:rPr lang="en"/>
              <a:t>Alumni - went to each universities website and found their official alumni count</a:t>
            </a:r>
            <a:endParaRPr/>
          </a:p>
          <a:p>
            <a:pPr indent="0" lvl="0" marL="0" rtl="0" algn="l">
              <a:spcBef>
                <a:spcPts val="0"/>
              </a:spcBef>
              <a:spcAft>
                <a:spcPts val="0"/>
              </a:spcAft>
              <a:buNone/>
            </a:pPr>
            <a:r>
              <a:rPr lang="en"/>
              <a:t>Tuition and Fees - went to college tuition compare.com and filled in the tuition for each school accordingly </a:t>
            </a:r>
            <a:endParaRPr/>
          </a:p>
          <a:p>
            <a:pPr indent="0" lvl="0" marL="0" rtl="0" algn="l">
              <a:spcBef>
                <a:spcPts val="0"/>
              </a:spcBef>
              <a:spcAft>
                <a:spcPts val="0"/>
              </a:spcAft>
              <a:buNone/>
            </a:pPr>
            <a:r>
              <a:rPr lang="en"/>
              <a:t>Distance - went to Google Maps and found the coordinates of each undergraduate business school and nearest U.S. city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619b66d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619b66d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negative relationship between </a:t>
            </a:r>
            <a:r>
              <a:rPr lang="en"/>
              <a:t>acceptance</a:t>
            </a:r>
            <a:r>
              <a:rPr lang="en"/>
              <a:t> rate and average salary. When the acceptance rate increases, the average salary decreases.</a:t>
            </a:r>
            <a:endParaRPr/>
          </a:p>
          <a:p>
            <a:pPr indent="0" lvl="0" marL="0" rtl="0" algn="l">
              <a:spcBef>
                <a:spcPts val="0"/>
              </a:spcBef>
              <a:spcAft>
                <a:spcPts val="0"/>
              </a:spcAft>
              <a:buNone/>
            </a:pPr>
            <a:r>
              <a:rPr lang="en"/>
              <a:t>Highlight the fact that we wanted to review the relationship between these variables prior to going in depth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6619b66d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6619b66d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oetsandquantsforundergrads.com/2020/09/14/wharton-again-tops-u-s-news-ranking-of-best-undergrad-business-programs/" TargetMode="External"/><Relationship Id="rId4" Type="http://schemas.openxmlformats.org/officeDocument/2006/relationships/hyperlink" Target="https://www.cmu.edu/tepper/news/stories/2020/september/undergrad-business-usnews-ranking.html" TargetMode="External"/><Relationship Id="rId10" Type="http://schemas.openxmlformats.org/officeDocument/2006/relationships/hyperlink" Target="https://www.usnews.com/best-colleges/rankings/business-overall" TargetMode="External"/><Relationship Id="rId9" Type="http://schemas.openxmlformats.org/officeDocument/2006/relationships/hyperlink" Target="https://www.google.com/maps" TargetMode="External"/><Relationship Id="rId5" Type="http://schemas.openxmlformats.org/officeDocument/2006/relationships/hyperlink" Target="https://www.collegetuitioncompare.com/search/" TargetMode="External"/><Relationship Id="rId6" Type="http://schemas.openxmlformats.org/officeDocument/2006/relationships/hyperlink" Target="https://github.com/MawadaMF/DSO510/blob/761db4046a6fa0d1bf8aafcae43f9e5450db2db9/Data/universities_alumni.csv" TargetMode="External"/><Relationship Id="rId7" Type="http://schemas.openxmlformats.org/officeDocument/2006/relationships/hyperlink" Target="https://fortune.com/longform/fortune-500-companies-revenue-us-cities-business-revenue/" TargetMode="External"/><Relationship Id="rId8" Type="http://schemas.openxmlformats.org/officeDocument/2006/relationships/hyperlink" Target="https://worldpopulationreview.com/us-cit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DSO 510 Project - </a:t>
            </a:r>
            <a:endParaRPr/>
          </a:p>
          <a:p>
            <a:pPr indent="0" lvl="0" marL="0" rtl="0" algn="ctr">
              <a:spcBef>
                <a:spcPts val="0"/>
              </a:spcBef>
              <a:spcAft>
                <a:spcPts val="0"/>
              </a:spcAft>
              <a:buNone/>
            </a:pPr>
            <a:r>
              <a:rPr lang="en" sz="3000"/>
              <a:t>Cohort A</a:t>
            </a:r>
            <a:endParaRPr sz="30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t>By: Dali Durazo, Mawada Felemban, Vivian Kong, Mei Lan Loh, and Scott Wais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5"/>
                </a:solidFill>
              </a:rPr>
              <a:t>Descriptive statistics: Reputation Score</a:t>
            </a:r>
            <a:endParaRPr>
              <a:solidFill>
                <a:schemeClr val="accent5"/>
              </a:solidFill>
            </a:endParaRPr>
          </a:p>
        </p:txBody>
      </p:sp>
      <p:sp>
        <p:nvSpPr>
          <p:cNvPr id="119" name="Google Shape;119;p22"/>
          <p:cNvSpPr txBox="1"/>
          <p:nvPr>
            <p:ph idx="1" type="body"/>
          </p:nvPr>
        </p:nvSpPr>
        <p:spPr>
          <a:xfrm>
            <a:off x="235500" y="1413625"/>
            <a:ext cx="3094800" cy="80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Relationship of Reputation Score and Acceptance Rate</a:t>
            </a:r>
            <a:endParaRPr/>
          </a:p>
        </p:txBody>
      </p:sp>
      <p:pic>
        <p:nvPicPr>
          <p:cNvPr id="120" name="Google Shape;120;p22"/>
          <p:cNvPicPr preferRelativeResize="0"/>
          <p:nvPr/>
        </p:nvPicPr>
        <p:blipFill>
          <a:blip r:embed="rId3">
            <a:alphaModFix/>
          </a:blip>
          <a:stretch>
            <a:fillRect/>
          </a:stretch>
        </p:blipFill>
        <p:spPr>
          <a:xfrm>
            <a:off x="311700" y="2057725"/>
            <a:ext cx="4014025" cy="2739600"/>
          </a:xfrm>
          <a:prstGeom prst="rect">
            <a:avLst/>
          </a:prstGeom>
          <a:noFill/>
          <a:ln>
            <a:noFill/>
          </a:ln>
        </p:spPr>
      </p:pic>
      <p:sp>
        <p:nvSpPr>
          <p:cNvPr id="121" name="Google Shape;121;p22"/>
          <p:cNvSpPr txBox="1"/>
          <p:nvPr/>
        </p:nvSpPr>
        <p:spPr>
          <a:xfrm>
            <a:off x="4423900" y="1525125"/>
            <a:ext cx="401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Relationship of Reputation Score and Salary</a:t>
            </a:r>
            <a:endParaRPr sz="1500">
              <a:solidFill>
                <a:schemeClr val="dk1"/>
              </a:solidFill>
              <a:latin typeface="Roboto"/>
              <a:ea typeface="Roboto"/>
              <a:cs typeface="Roboto"/>
              <a:sym typeface="Roboto"/>
            </a:endParaRPr>
          </a:p>
        </p:txBody>
      </p:sp>
      <p:pic>
        <p:nvPicPr>
          <p:cNvPr id="122" name="Google Shape;122;p22"/>
          <p:cNvPicPr preferRelativeResize="0"/>
          <p:nvPr/>
        </p:nvPicPr>
        <p:blipFill>
          <a:blip r:embed="rId4">
            <a:alphaModFix/>
          </a:blip>
          <a:stretch>
            <a:fillRect/>
          </a:stretch>
        </p:blipFill>
        <p:spPr>
          <a:xfrm>
            <a:off x="4478125" y="2019225"/>
            <a:ext cx="4431000" cy="2778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5"/>
                </a:solidFill>
              </a:rPr>
              <a:t>Descriptive statistics: Alumni Size</a:t>
            </a:r>
            <a:endParaRPr>
              <a:solidFill>
                <a:schemeClr val="accent5"/>
              </a:solidFill>
            </a:endParaRPr>
          </a:p>
        </p:txBody>
      </p:sp>
      <p:pic>
        <p:nvPicPr>
          <p:cNvPr id="128" name="Google Shape;128;p23"/>
          <p:cNvPicPr preferRelativeResize="0"/>
          <p:nvPr/>
        </p:nvPicPr>
        <p:blipFill>
          <a:blip r:embed="rId3">
            <a:alphaModFix/>
          </a:blip>
          <a:stretch>
            <a:fillRect/>
          </a:stretch>
        </p:blipFill>
        <p:spPr>
          <a:xfrm>
            <a:off x="845775" y="1935188"/>
            <a:ext cx="3286900" cy="2112450"/>
          </a:xfrm>
          <a:prstGeom prst="rect">
            <a:avLst/>
          </a:prstGeom>
          <a:noFill/>
          <a:ln>
            <a:noFill/>
          </a:ln>
        </p:spPr>
      </p:pic>
      <p:pic>
        <p:nvPicPr>
          <p:cNvPr id="129" name="Google Shape;129;p23"/>
          <p:cNvPicPr preferRelativeResize="0"/>
          <p:nvPr/>
        </p:nvPicPr>
        <p:blipFill>
          <a:blip r:embed="rId4">
            <a:alphaModFix/>
          </a:blip>
          <a:stretch>
            <a:fillRect/>
          </a:stretch>
        </p:blipFill>
        <p:spPr>
          <a:xfrm>
            <a:off x="4402400" y="1144125"/>
            <a:ext cx="4000545" cy="3694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5"/>
                </a:solidFill>
              </a:rPr>
              <a:t>Descriptive statistics: Tuition</a:t>
            </a:r>
            <a:r>
              <a:rPr lang="en"/>
              <a:t> </a:t>
            </a:r>
            <a:endParaRPr/>
          </a:p>
        </p:txBody>
      </p:sp>
      <p:sp>
        <p:nvSpPr>
          <p:cNvPr id="135" name="Google Shape;135;p24"/>
          <p:cNvSpPr txBox="1"/>
          <p:nvPr>
            <p:ph idx="1" type="body"/>
          </p:nvPr>
        </p:nvSpPr>
        <p:spPr>
          <a:xfrm>
            <a:off x="387900" y="1489825"/>
            <a:ext cx="8557800" cy="330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Relationship of Tuition to Salary</a:t>
            </a:r>
            <a:r>
              <a:rPr lang="en" sz="1500"/>
              <a:t>			        </a:t>
            </a:r>
            <a:r>
              <a:rPr lang="en" sz="1500"/>
              <a:t>Relationship of Tuition to Salary with type of school</a:t>
            </a:r>
            <a:endParaRPr sz="1500"/>
          </a:p>
        </p:txBody>
      </p:sp>
      <p:pic>
        <p:nvPicPr>
          <p:cNvPr id="136" name="Google Shape;136;p24"/>
          <p:cNvPicPr preferRelativeResize="0"/>
          <p:nvPr/>
        </p:nvPicPr>
        <p:blipFill>
          <a:blip r:embed="rId3">
            <a:alphaModFix/>
          </a:blip>
          <a:stretch>
            <a:fillRect/>
          </a:stretch>
        </p:blipFill>
        <p:spPr>
          <a:xfrm>
            <a:off x="422150" y="1917975"/>
            <a:ext cx="3823275" cy="2609300"/>
          </a:xfrm>
          <a:prstGeom prst="rect">
            <a:avLst/>
          </a:prstGeom>
          <a:noFill/>
          <a:ln>
            <a:noFill/>
          </a:ln>
        </p:spPr>
      </p:pic>
      <p:pic>
        <p:nvPicPr>
          <p:cNvPr id="137" name="Google Shape;137;p24"/>
          <p:cNvPicPr preferRelativeResize="0"/>
          <p:nvPr/>
        </p:nvPicPr>
        <p:blipFill rotWithShape="1">
          <a:blip r:embed="rId4">
            <a:alphaModFix/>
          </a:blip>
          <a:srcRect b="3651" l="0" r="0" t="0"/>
          <a:stretch/>
        </p:blipFill>
        <p:spPr>
          <a:xfrm>
            <a:off x="4515564" y="1917975"/>
            <a:ext cx="4126436" cy="260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5"/>
                </a:solidFill>
              </a:rPr>
              <a:t>Descriptive statistics: Distances</a:t>
            </a:r>
            <a:endParaRPr>
              <a:solidFill>
                <a:schemeClr val="accent5"/>
              </a:solidFill>
            </a:endParaRPr>
          </a:p>
        </p:txBody>
      </p:sp>
      <p:pic>
        <p:nvPicPr>
          <p:cNvPr id="143" name="Google Shape;143;p25"/>
          <p:cNvPicPr preferRelativeResize="0"/>
          <p:nvPr/>
        </p:nvPicPr>
        <p:blipFill>
          <a:blip r:embed="rId3">
            <a:alphaModFix/>
          </a:blip>
          <a:stretch>
            <a:fillRect/>
          </a:stretch>
        </p:blipFill>
        <p:spPr>
          <a:xfrm>
            <a:off x="547825" y="1759100"/>
            <a:ext cx="3358125" cy="2540350"/>
          </a:xfrm>
          <a:prstGeom prst="rect">
            <a:avLst/>
          </a:prstGeom>
          <a:noFill/>
          <a:ln>
            <a:noFill/>
          </a:ln>
        </p:spPr>
      </p:pic>
      <p:pic>
        <p:nvPicPr>
          <p:cNvPr id="144" name="Google Shape;144;p25"/>
          <p:cNvPicPr preferRelativeResize="0"/>
          <p:nvPr/>
        </p:nvPicPr>
        <p:blipFill>
          <a:blip r:embed="rId4">
            <a:alphaModFix/>
          </a:blip>
          <a:stretch>
            <a:fillRect/>
          </a:stretch>
        </p:blipFill>
        <p:spPr>
          <a:xfrm>
            <a:off x="4806825" y="1759100"/>
            <a:ext cx="3949275" cy="2540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5"/>
                </a:solidFill>
              </a:rPr>
              <a:t>Descriptive statistics: Correlation</a:t>
            </a:r>
            <a:endParaRPr>
              <a:solidFill>
                <a:schemeClr val="accent5"/>
              </a:solidFill>
            </a:endParaRPr>
          </a:p>
        </p:txBody>
      </p:sp>
      <p:pic>
        <p:nvPicPr>
          <p:cNvPr id="150" name="Google Shape;150;p26"/>
          <p:cNvPicPr preferRelativeResize="0"/>
          <p:nvPr/>
        </p:nvPicPr>
        <p:blipFill>
          <a:blip r:embed="rId3">
            <a:alphaModFix/>
          </a:blip>
          <a:stretch>
            <a:fillRect/>
          </a:stretch>
        </p:blipFill>
        <p:spPr>
          <a:xfrm>
            <a:off x="152400" y="1468850"/>
            <a:ext cx="8839202" cy="25923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accent5"/>
                </a:solidFill>
              </a:rPr>
              <a:t>Limitations &amp; Data Discrepancies</a:t>
            </a:r>
            <a:endParaRPr>
              <a:solidFill>
                <a:schemeClr val="accent5"/>
              </a:solidFill>
            </a:endParaRPr>
          </a:p>
        </p:txBody>
      </p:sp>
      <p:sp>
        <p:nvSpPr>
          <p:cNvPr id="156" name="Google Shape;156;p27"/>
          <p:cNvSpPr txBox="1"/>
          <p:nvPr>
            <p:ph idx="1" type="body"/>
          </p:nvPr>
        </p:nvSpPr>
        <p:spPr>
          <a:xfrm>
            <a:off x="387900" y="1108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Outliers</a:t>
            </a:r>
            <a:endParaRPr/>
          </a:p>
          <a:p>
            <a:pPr indent="-342900" lvl="0" marL="457200" rtl="0" algn="l">
              <a:spcBef>
                <a:spcPts val="0"/>
              </a:spcBef>
              <a:spcAft>
                <a:spcPts val="0"/>
              </a:spcAft>
              <a:buSzPts val="1800"/>
              <a:buChar char="-"/>
            </a:pPr>
            <a:r>
              <a:rPr lang="en"/>
              <a:t>Missing data on reputation score</a:t>
            </a:r>
            <a:endParaRPr/>
          </a:p>
          <a:p>
            <a:pPr indent="-342900" lvl="0" marL="457200" rtl="0" algn="l">
              <a:spcBef>
                <a:spcPts val="0"/>
              </a:spcBef>
              <a:spcAft>
                <a:spcPts val="0"/>
              </a:spcAft>
              <a:buSzPts val="1800"/>
              <a:buChar char="-"/>
            </a:pPr>
            <a:r>
              <a:rPr lang="en"/>
              <a:t>Possible biases on reputation score collection</a:t>
            </a:r>
            <a:endParaRPr/>
          </a:p>
          <a:p>
            <a:pPr indent="-317500" lvl="1" marL="914400" rtl="0" algn="l">
              <a:spcBef>
                <a:spcPts val="0"/>
              </a:spcBef>
              <a:spcAft>
                <a:spcPts val="0"/>
              </a:spcAft>
              <a:buSzPts val="1400"/>
              <a:buChar char="-"/>
            </a:pPr>
            <a:r>
              <a:rPr lang="en"/>
              <a:t>School Deans are filling out surveys</a:t>
            </a:r>
            <a:endParaRPr/>
          </a:p>
          <a:p>
            <a:pPr indent="-342900" lvl="0" marL="457200" rtl="0" algn="l">
              <a:spcBef>
                <a:spcPts val="0"/>
              </a:spcBef>
              <a:spcAft>
                <a:spcPts val="0"/>
              </a:spcAft>
              <a:buSzPts val="1800"/>
              <a:buChar char="-"/>
            </a:pPr>
            <a:r>
              <a:rPr lang="en"/>
              <a:t>Missing data on alumni size + </a:t>
            </a:r>
            <a:r>
              <a:rPr lang="en"/>
              <a:t>Calculation</a:t>
            </a:r>
            <a:r>
              <a:rPr lang="en"/>
              <a:t> differences for alumni size</a:t>
            </a:r>
            <a:endParaRPr/>
          </a:p>
          <a:p>
            <a:pPr indent="-342900" lvl="0" marL="457200" rtl="0" algn="l">
              <a:spcBef>
                <a:spcPts val="0"/>
              </a:spcBef>
              <a:spcAft>
                <a:spcPts val="0"/>
              </a:spcAft>
              <a:buSzPts val="1800"/>
              <a:buChar char="-"/>
            </a:pPr>
            <a:r>
              <a:rPr lang="en"/>
              <a:t>Human error</a:t>
            </a:r>
            <a:endParaRPr/>
          </a:p>
          <a:p>
            <a:pPr indent="-342900" lvl="0" marL="457200" rtl="0" algn="l">
              <a:spcBef>
                <a:spcPts val="0"/>
              </a:spcBef>
              <a:spcAft>
                <a:spcPts val="0"/>
              </a:spcAft>
              <a:buClr>
                <a:schemeClr val="accent5"/>
              </a:buClr>
              <a:buSzPts val="1800"/>
              <a:buChar char="-"/>
            </a:pPr>
            <a:r>
              <a:rPr lang="en">
                <a:solidFill>
                  <a:schemeClr val="accent5"/>
                </a:solidFill>
              </a:rPr>
              <a:t>How did we handle this?</a:t>
            </a:r>
            <a:endParaRPr>
              <a:solidFill>
                <a:schemeClr val="accent5"/>
              </a:solidFill>
            </a:endParaRPr>
          </a:p>
          <a:p>
            <a:pPr indent="-317500" lvl="1" marL="914400" rtl="0" algn="l">
              <a:spcBef>
                <a:spcPts val="0"/>
              </a:spcBef>
              <a:spcAft>
                <a:spcPts val="0"/>
              </a:spcAft>
              <a:buSzPts val="1400"/>
              <a:buChar char="-"/>
            </a:pPr>
            <a:r>
              <a:rPr lang="en"/>
              <a:t>For missing alumni size data, we replaced it with the median alumni size</a:t>
            </a:r>
            <a:endParaRPr/>
          </a:p>
          <a:p>
            <a:pPr indent="-317500" lvl="1" marL="914400" rtl="0" algn="l">
              <a:spcBef>
                <a:spcPts val="0"/>
              </a:spcBef>
              <a:spcAft>
                <a:spcPts val="0"/>
              </a:spcAft>
              <a:buSzPts val="1400"/>
              <a:buChar char="-"/>
            </a:pPr>
            <a:r>
              <a:rPr lang="en"/>
              <a:t>For high outliers in alumni size, we took the log of the sizes</a:t>
            </a:r>
            <a:endParaRPr/>
          </a:p>
          <a:p>
            <a:pPr indent="-317500" lvl="1" marL="914400" rtl="0" algn="l">
              <a:spcBef>
                <a:spcPts val="0"/>
              </a:spcBef>
              <a:spcAft>
                <a:spcPts val="0"/>
              </a:spcAft>
              <a:buSzPts val="1400"/>
              <a:buChar char="-"/>
            </a:pPr>
            <a:r>
              <a:rPr lang="en"/>
              <a:t>For missing reputation score, we filled values based on average salary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5"/>
                </a:solidFill>
              </a:rPr>
              <a:t>Univariate Output</a:t>
            </a:r>
            <a:endParaRPr>
              <a:solidFill>
                <a:schemeClr val="accent5"/>
              </a:solidFill>
            </a:endParaRPr>
          </a:p>
        </p:txBody>
      </p:sp>
      <p:pic>
        <p:nvPicPr>
          <p:cNvPr id="162" name="Google Shape;162;p28"/>
          <p:cNvPicPr preferRelativeResize="0"/>
          <p:nvPr/>
        </p:nvPicPr>
        <p:blipFill>
          <a:blip r:embed="rId3">
            <a:alphaModFix/>
          </a:blip>
          <a:stretch>
            <a:fillRect/>
          </a:stretch>
        </p:blipFill>
        <p:spPr>
          <a:xfrm>
            <a:off x="1615887" y="1236900"/>
            <a:ext cx="5912225" cy="3577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5"/>
                </a:solidFill>
              </a:rPr>
              <a:t>Multivariate Output</a:t>
            </a:r>
            <a:endParaRPr>
              <a:solidFill>
                <a:schemeClr val="accent5"/>
              </a:solidFill>
            </a:endParaRPr>
          </a:p>
        </p:txBody>
      </p:sp>
      <p:pic>
        <p:nvPicPr>
          <p:cNvPr id="168" name="Google Shape;168;p29"/>
          <p:cNvPicPr preferRelativeResize="0"/>
          <p:nvPr/>
        </p:nvPicPr>
        <p:blipFill>
          <a:blip r:embed="rId3">
            <a:alphaModFix/>
          </a:blip>
          <a:stretch>
            <a:fillRect/>
          </a:stretch>
        </p:blipFill>
        <p:spPr>
          <a:xfrm>
            <a:off x="710225" y="1338900"/>
            <a:ext cx="5313000" cy="3557049"/>
          </a:xfrm>
          <a:prstGeom prst="rect">
            <a:avLst/>
          </a:prstGeom>
          <a:noFill/>
          <a:ln>
            <a:noFill/>
          </a:ln>
        </p:spPr>
      </p:pic>
      <p:pic>
        <p:nvPicPr>
          <p:cNvPr id="169" name="Google Shape;169;p29"/>
          <p:cNvPicPr preferRelativeResize="0"/>
          <p:nvPr/>
        </p:nvPicPr>
        <p:blipFill>
          <a:blip r:embed="rId4">
            <a:alphaModFix/>
          </a:blip>
          <a:stretch>
            <a:fillRect/>
          </a:stretch>
        </p:blipFill>
        <p:spPr>
          <a:xfrm>
            <a:off x="6155800" y="2420163"/>
            <a:ext cx="2900600" cy="1394525"/>
          </a:xfrm>
          <a:prstGeom prst="rect">
            <a:avLst/>
          </a:prstGeom>
          <a:noFill/>
          <a:ln>
            <a:noFill/>
          </a:ln>
        </p:spPr>
      </p:pic>
      <p:cxnSp>
        <p:nvCxnSpPr>
          <p:cNvPr id="170" name="Google Shape;170;p29"/>
          <p:cNvCxnSpPr/>
          <p:nvPr/>
        </p:nvCxnSpPr>
        <p:spPr>
          <a:xfrm flipH="1" rot="10800000">
            <a:off x="8113050" y="3191375"/>
            <a:ext cx="778200" cy="13500"/>
          </a:xfrm>
          <a:prstGeom prst="straightConnector1">
            <a:avLst/>
          </a:prstGeom>
          <a:noFill/>
          <a:ln cap="flat" cmpd="sng" w="9525">
            <a:solidFill>
              <a:srgbClr val="FF0000"/>
            </a:solidFill>
            <a:prstDash val="solid"/>
            <a:round/>
            <a:headEnd len="med" w="med" type="none"/>
            <a:tailEnd len="med" w="med" type="none"/>
          </a:ln>
        </p:spPr>
      </p:cxnSp>
      <p:cxnSp>
        <p:nvCxnSpPr>
          <p:cNvPr id="171" name="Google Shape;171;p29"/>
          <p:cNvCxnSpPr/>
          <p:nvPr/>
        </p:nvCxnSpPr>
        <p:spPr>
          <a:xfrm flipH="1" rot="10800000">
            <a:off x="8095125" y="3552375"/>
            <a:ext cx="802500" cy="66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5"/>
                </a:solidFill>
              </a:rPr>
              <a:t>Residual Analysis</a:t>
            </a:r>
            <a:endParaRPr>
              <a:solidFill>
                <a:schemeClr val="accent5"/>
              </a:solidFill>
            </a:endParaRPr>
          </a:p>
        </p:txBody>
      </p:sp>
      <p:pic>
        <p:nvPicPr>
          <p:cNvPr id="177" name="Google Shape;177;p30"/>
          <p:cNvPicPr preferRelativeResize="0"/>
          <p:nvPr/>
        </p:nvPicPr>
        <p:blipFill>
          <a:blip r:embed="rId3">
            <a:alphaModFix/>
          </a:blip>
          <a:stretch>
            <a:fillRect/>
          </a:stretch>
        </p:blipFill>
        <p:spPr>
          <a:xfrm>
            <a:off x="165650" y="1391925"/>
            <a:ext cx="4342075" cy="3440100"/>
          </a:xfrm>
          <a:prstGeom prst="rect">
            <a:avLst/>
          </a:prstGeom>
          <a:noFill/>
          <a:ln>
            <a:noFill/>
          </a:ln>
        </p:spPr>
      </p:pic>
      <p:pic>
        <p:nvPicPr>
          <p:cNvPr id="178" name="Google Shape;178;p30"/>
          <p:cNvPicPr preferRelativeResize="0"/>
          <p:nvPr/>
        </p:nvPicPr>
        <p:blipFill>
          <a:blip r:embed="rId4">
            <a:alphaModFix/>
          </a:blip>
          <a:stretch>
            <a:fillRect/>
          </a:stretch>
        </p:blipFill>
        <p:spPr>
          <a:xfrm>
            <a:off x="4859291" y="1391925"/>
            <a:ext cx="4132309" cy="344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5"/>
                </a:solidFill>
              </a:rPr>
              <a:t>References</a:t>
            </a:r>
            <a:endParaRPr>
              <a:solidFill>
                <a:schemeClr val="accent5"/>
              </a:solidFill>
            </a:endParaRPr>
          </a:p>
        </p:txBody>
      </p:sp>
      <p:sp>
        <p:nvSpPr>
          <p:cNvPr id="184" name="Google Shape;184;p3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u="sng">
                <a:hlinkClick r:id="rId3"/>
              </a:rPr>
              <a:t>Poets and Quants. “Wharton Again Tops US News Ranking of Best Undergrad Business Programs.” (2020, September 14). Poets and Quants. </a:t>
            </a:r>
            <a:endParaRPr sz="1200"/>
          </a:p>
          <a:p>
            <a:pPr indent="0" lvl="0" marL="0" rtl="0" algn="l">
              <a:spcBef>
                <a:spcPts val="1200"/>
              </a:spcBef>
              <a:spcAft>
                <a:spcPts val="0"/>
              </a:spcAft>
              <a:buNone/>
            </a:pPr>
            <a:r>
              <a:rPr lang="en" sz="1200" u="sng">
                <a:hlinkClick r:id="rId4"/>
              </a:rPr>
              <a:t>Carnegie Mellon University. “US News &amp; World Report Ranks Tepper Undergrad Business Program #7.” (2020, September 15). Carnegie Mellon University. </a:t>
            </a:r>
            <a:endParaRPr sz="1200"/>
          </a:p>
          <a:p>
            <a:pPr indent="0" lvl="0" marL="0" rtl="0" algn="l">
              <a:spcBef>
                <a:spcPts val="1200"/>
              </a:spcBef>
              <a:spcAft>
                <a:spcPts val="0"/>
              </a:spcAft>
              <a:buNone/>
            </a:pPr>
            <a:r>
              <a:rPr lang="en" sz="1200" u="sng">
                <a:hlinkClick r:id="rId5"/>
              </a:rPr>
              <a:t>College Tuitions </a:t>
            </a:r>
            <a:endParaRPr sz="1200"/>
          </a:p>
          <a:p>
            <a:pPr indent="0" lvl="0" marL="0" rtl="0" algn="l">
              <a:spcBef>
                <a:spcPts val="1200"/>
              </a:spcBef>
              <a:spcAft>
                <a:spcPts val="0"/>
              </a:spcAft>
              <a:buNone/>
            </a:pPr>
            <a:r>
              <a:rPr lang="en" sz="1200" u="sng">
                <a:hlinkClick r:id="rId6"/>
              </a:rPr>
              <a:t>Alumni Size Data</a:t>
            </a:r>
            <a:endParaRPr sz="1200"/>
          </a:p>
          <a:p>
            <a:pPr indent="0" lvl="0" marL="0" rtl="0" algn="l">
              <a:spcBef>
                <a:spcPts val="1200"/>
              </a:spcBef>
              <a:spcAft>
                <a:spcPts val="0"/>
              </a:spcAft>
              <a:buNone/>
            </a:pPr>
            <a:r>
              <a:rPr lang="en" sz="1200" u="sng">
                <a:hlinkClick r:id="rId7"/>
              </a:rPr>
              <a:t>Distance to the nearest city</a:t>
            </a:r>
            <a:r>
              <a:rPr lang="en" sz="1200"/>
              <a:t>  </a:t>
            </a:r>
            <a:r>
              <a:rPr lang="en" sz="1200" u="sng">
                <a:hlinkClick r:id="rId8"/>
              </a:rPr>
              <a:t>for schools in the data</a:t>
            </a:r>
            <a:endParaRPr/>
          </a:p>
          <a:p>
            <a:pPr indent="0" lvl="0" marL="0" rtl="0" algn="l">
              <a:spcBef>
                <a:spcPts val="1200"/>
              </a:spcBef>
              <a:spcAft>
                <a:spcPts val="0"/>
              </a:spcAft>
              <a:buNone/>
            </a:pPr>
            <a:r>
              <a:rPr lang="en" sz="1200" u="sng">
                <a:hlinkClick r:id="rId9"/>
              </a:rPr>
              <a:t>Google maps for distance</a:t>
            </a:r>
            <a:endParaRPr sz="1200"/>
          </a:p>
          <a:p>
            <a:pPr indent="0" lvl="0" marL="0" rtl="0" algn="l">
              <a:spcBef>
                <a:spcPts val="1200"/>
              </a:spcBef>
              <a:spcAft>
                <a:spcPts val="0"/>
              </a:spcAft>
              <a:buNone/>
            </a:pPr>
            <a:r>
              <a:rPr lang="en" sz="1200" u="sng">
                <a:hlinkClick r:id="rId10"/>
              </a:rPr>
              <a:t>Public vs. Private school data</a:t>
            </a:r>
            <a:endParaRPr sz="1200"/>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1" type="subTitle"/>
          </p:nvPr>
        </p:nvSpPr>
        <p:spPr>
          <a:xfrm>
            <a:off x="1478075" y="838250"/>
            <a:ext cx="74199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is the problem we are seeking to answer?</a:t>
            </a:r>
            <a:endParaRPr/>
          </a:p>
        </p:txBody>
      </p:sp>
      <p:sp>
        <p:nvSpPr>
          <p:cNvPr id="70" name="Google Shape;70;p14"/>
          <p:cNvSpPr txBox="1"/>
          <p:nvPr/>
        </p:nvSpPr>
        <p:spPr>
          <a:xfrm>
            <a:off x="623250" y="2086950"/>
            <a:ext cx="7897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Is there a statistically </a:t>
            </a:r>
            <a:r>
              <a:rPr lang="en" sz="1700">
                <a:solidFill>
                  <a:schemeClr val="dk1"/>
                </a:solidFill>
                <a:latin typeface="Roboto"/>
                <a:ea typeface="Roboto"/>
                <a:cs typeface="Roboto"/>
                <a:sym typeface="Roboto"/>
              </a:rPr>
              <a:t>significant</a:t>
            </a:r>
            <a:r>
              <a:rPr lang="en" sz="1700">
                <a:solidFill>
                  <a:schemeClr val="dk1"/>
                </a:solidFill>
                <a:latin typeface="Roboto"/>
                <a:ea typeface="Roboto"/>
                <a:cs typeface="Roboto"/>
                <a:sym typeface="Roboto"/>
              </a:rPr>
              <a:t> relationship between</a:t>
            </a:r>
            <a:r>
              <a:rPr lang="en" sz="1700">
                <a:solidFill>
                  <a:schemeClr val="dk1"/>
                </a:solidFill>
                <a:latin typeface="Roboto"/>
                <a:ea typeface="Roboto"/>
                <a:cs typeface="Roboto"/>
                <a:sym typeface="Roboto"/>
              </a:rPr>
              <a:t> the variability in average starting salary and the variability in acceptance rate for US undergraduate business schools?</a:t>
            </a:r>
            <a:endParaRPr sz="21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87900" y="215200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idx="4294967295" type="ctrTitle"/>
          </p:nvPr>
        </p:nvSpPr>
        <p:spPr>
          <a:xfrm>
            <a:off x="387900" y="204300"/>
            <a:ext cx="8273400" cy="103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a:solidFill>
                  <a:schemeClr val="accent5"/>
                </a:solidFill>
              </a:rPr>
              <a:t>The Importance of Using a Data-Driven Approach</a:t>
            </a:r>
            <a:endParaRPr>
              <a:solidFill>
                <a:schemeClr val="accent5"/>
              </a:solidFill>
            </a:endParaRPr>
          </a:p>
        </p:txBody>
      </p:sp>
      <p:sp>
        <p:nvSpPr>
          <p:cNvPr id="76" name="Google Shape;76;p15"/>
          <p:cNvSpPr txBox="1"/>
          <p:nvPr/>
        </p:nvSpPr>
        <p:spPr>
          <a:xfrm>
            <a:off x="387900" y="1465775"/>
            <a:ext cx="6735300" cy="2277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Attending college requires a large financial and time investment, so in order to maximize return on investment, students should have concrete evidence before making college decisions. </a:t>
            </a:r>
            <a:endParaRPr sz="16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latin typeface="Roboto"/>
                <a:ea typeface="Roboto"/>
                <a:cs typeface="Roboto"/>
                <a:sym typeface="Roboto"/>
              </a:rPr>
              <a:t>We can use evidence gathered from our data-driven approach, rather than relying on preconceived beliefs as to the benefits of attending certain colleges </a:t>
            </a:r>
            <a:endParaRPr sz="1600">
              <a:solidFill>
                <a:schemeClr val="dk1"/>
              </a:solidFill>
              <a:latin typeface="Roboto"/>
              <a:ea typeface="Roboto"/>
              <a:cs typeface="Roboto"/>
              <a:sym typeface="Roboto"/>
            </a:endParaRPr>
          </a:p>
          <a:p>
            <a:pPr indent="0" lvl="0" marL="45720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5"/>
                </a:solidFill>
              </a:rPr>
              <a:t>Possible Outcomes</a:t>
            </a:r>
            <a:endParaRPr>
              <a:solidFill>
                <a:schemeClr val="accent5"/>
              </a:solidFill>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 relationship</a:t>
            </a:r>
            <a:endParaRPr/>
          </a:p>
          <a:p>
            <a:pPr indent="-342900" lvl="0" marL="457200" rtl="0" algn="l">
              <a:spcBef>
                <a:spcPts val="0"/>
              </a:spcBef>
              <a:spcAft>
                <a:spcPts val="0"/>
              </a:spcAft>
              <a:buSzPts val="1800"/>
              <a:buChar char="●"/>
            </a:pPr>
            <a:r>
              <a:rPr lang="en"/>
              <a:t>Positive relationship</a:t>
            </a:r>
            <a:endParaRPr/>
          </a:p>
          <a:p>
            <a:pPr indent="-342900" lvl="0" marL="457200" rtl="0" algn="l">
              <a:spcBef>
                <a:spcPts val="0"/>
              </a:spcBef>
              <a:spcAft>
                <a:spcPts val="0"/>
              </a:spcAft>
              <a:buSzPts val="1800"/>
              <a:buChar char="●"/>
            </a:pPr>
            <a:r>
              <a:rPr lang="en"/>
              <a:t>Negative relationship</a:t>
            </a:r>
            <a:endParaRPr/>
          </a:p>
          <a:p>
            <a:pPr indent="-342900" lvl="0" marL="457200" rtl="0" algn="l">
              <a:spcBef>
                <a:spcPts val="0"/>
              </a:spcBef>
              <a:spcAft>
                <a:spcPts val="0"/>
              </a:spcAft>
              <a:buSzPts val="1800"/>
              <a:buChar char="●"/>
            </a:pPr>
            <a:r>
              <a:rPr lang="en"/>
              <a:t>Relationship caused by  factors that we can’t conceptualize:</a:t>
            </a:r>
            <a:endParaRPr/>
          </a:p>
          <a:p>
            <a:pPr indent="-317500" lvl="1" marL="914400" rtl="0" algn="l">
              <a:spcBef>
                <a:spcPts val="0"/>
              </a:spcBef>
              <a:spcAft>
                <a:spcPts val="0"/>
              </a:spcAft>
              <a:buSzPts val="1400"/>
              <a:buChar char="○"/>
            </a:pPr>
            <a:r>
              <a:rPr lang="en"/>
              <a:t>Funding</a:t>
            </a:r>
            <a:endParaRPr/>
          </a:p>
          <a:p>
            <a:pPr indent="-317500" lvl="1" marL="914400" rtl="0" algn="l">
              <a:spcBef>
                <a:spcPts val="0"/>
              </a:spcBef>
              <a:spcAft>
                <a:spcPts val="0"/>
              </a:spcAft>
              <a:buSzPts val="1400"/>
              <a:buChar char="○"/>
            </a:pPr>
            <a:r>
              <a:rPr lang="en"/>
              <a:t>Cost of living</a:t>
            </a:r>
            <a:endParaRPr/>
          </a:p>
          <a:p>
            <a:pPr indent="-317500" lvl="1" marL="914400" rtl="0" algn="l">
              <a:spcBef>
                <a:spcPts val="0"/>
              </a:spcBef>
              <a:spcAft>
                <a:spcPts val="0"/>
              </a:spcAft>
              <a:buSzPts val="1400"/>
              <a:buChar char="○"/>
            </a:pPr>
            <a:r>
              <a:rPr lang="en"/>
              <a:t>Average GPA</a:t>
            </a:r>
            <a:endParaRPr/>
          </a:p>
          <a:p>
            <a:pPr indent="-317500" lvl="1" marL="914400" rtl="0" algn="l">
              <a:spcBef>
                <a:spcPts val="0"/>
              </a:spcBef>
              <a:spcAft>
                <a:spcPts val="0"/>
              </a:spcAft>
              <a:buSzPts val="1400"/>
              <a:buChar char="○"/>
            </a:pPr>
            <a:r>
              <a:rPr lang="en"/>
              <a:t>Companies that partner with certain universities</a:t>
            </a:r>
            <a:endParaRPr/>
          </a:p>
          <a:p>
            <a:pPr indent="-317500" lvl="1" marL="914400" rtl="0" algn="l">
              <a:spcBef>
                <a:spcPts val="0"/>
              </a:spcBef>
              <a:spcAft>
                <a:spcPts val="0"/>
              </a:spcAft>
              <a:buSzPts val="1400"/>
              <a:buChar char="○"/>
            </a:pPr>
            <a:r>
              <a:rPr lang="en"/>
              <a:t>Classroom size</a:t>
            </a:r>
            <a:endParaRPr/>
          </a:p>
          <a:p>
            <a:pPr indent="-317500" lvl="1" marL="914400" rtl="0" algn="l">
              <a:spcBef>
                <a:spcPts val="0"/>
              </a:spcBef>
              <a:spcAft>
                <a:spcPts val="0"/>
              </a:spcAft>
              <a:buSzPts val="1400"/>
              <a:buChar char="○"/>
            </a:pPr>
            <a:r>
              <a:rPr lang="en"/>
              <a:t>Enrollment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 type="body"/>
          </p:nvPr>
        </p:nvSpPr>
        <p:spPr>
          <a:xfrm>
            <a:off x="387900" y="2083175"/>
            <a:ext cx="8368200" cy="1530600"/>
          </a:xfrm>
          <a:prstGeom prst="rect">
            <a:avLst/>
          </a:prstGeom>
        </p:spPr>
        <p:txBody>
          <a:bodyPr anchorCtr="0" anchor="t" bIns="91425" lIns="91425" spcFirstLastPara="1" rIns="91425" wrap="square" tIns="91425">
            <a:normAutofit lnSpcReduction="10000"/>
          </a:bodyPr>
          <a:lstStyle/>
          <a:p>
            <a:pPr indent="-381000" lvl="0" marL="457200" rtl="0" algn="l">
              <a:lnSpc>
                <a:spcPct val="95000"/>
              </a:lnSpc>
              <a:spcBef>
                <a:spcPts val="0"/>
              </a:spcBef>
              <a:spcAft>
                <a:spcPts val="0"/>
              </a:spcAft>
              <a:buSzPts val="2400"/>
              <a:buChar char="●"/>
            </a:pPr>
            <a:r>
              <a:rPr lang="en" sz="2400">
                <a:latin typeface="Roboto Slab"/>
                <a:ea typeface="Roboto Slab"/>
                <a:cs typeface="Roboto Slab"/>
                <a:sym typeface="Roboto Slab"/>
              </a:rPr>
              <a:t>The </a:t>
            </a:r>
            <a:r>
              <a:rPr lang="en" sz="2400"/>
              <a:t>same person attending a random sample of universities </a:t>
            </a:r>
            <a:endParaRPr sz="2400"/>
          </a:p>
          <a:p>
            <a:pPr indent="-381000" lvl="0" marL="457200" rtl="0" algn="l">
              <a:lnSpc>
                <a:spcPct val="95000"/>
              </a:lnSpc>
              <a:spcBef>
                <a:spcPts val="0"/>
              </a:spcBef>
              <a:spcAft>
                <a:spcPts val="0"/>
              </a:spcAft>
              <a:buSzPts val="2400"/>
              <a:buChar char="●"/>
            </a:pPr>
            <a:r>
              <a:rPr lang="en" sz="2400"/>
              <a:t>Controlling for all factors that could influence the relationship between acceptance rate and average salary</a:t>
            </a:r>
            <a:endParaRPr sz="2400"/>
          </a:p>
        </p:txBody>
      </p:sp>
      <p:sp>
        <p:nvSpPr>
          <p:cNvPr id="88" name="Google Shape;88;p17"/>
          <p:cNvSpPr txBox="1"/>
          <p:nvPr/>
        </p:nvSpPr>
        <p:spPr>
          <a:xfrm>
            <a:off x="387900" y="435300"/>
            <a:ext cx="7426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chemeClr val="accent5"/>
                </a:solidFill>
                <a:latin typeface="Roboto"/>
                <a:ea typeface="Roboto"/>
                <a:cs typeface="Roboto"/>
                <a:sym typeface="Roboto"/>
              </a:rPr>
              <a:t>Ideal Experiment</a:t>
            </a:r>
            <a:endParaRPr sz="3200">
              <a:solidFill>
                <a:schemeClr val="accent5"/>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387900" y="417500"/>
            <a:ext cx="2549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900">
                <a:solidFill>
                  <a:schemeClr val="accent5"/>
                </a:solidFill>
                <a:latin typeface="Roboto"/>
                <a:ea typeface="Roboto"/>
                <a:cs typeface="Roboto"/>
                <a:sym typeface="Roboto"/>
              </a:rPr>
              <a:t>Data</a:t>
            </a:r>
            <a:endParaRPr sz="3900">
              <a:solidFill>
                <a:schemeClr val="accent5"/>
              </a:solidFill>
              <a:latin typeface="Roboto"/>
              <a:ea typeface="Roboto"/>
              <a:cs typeface="Roboto"/>
              <a:sym typeface="Roboto"/>
            </a:endParaRPr>
          </a:p>
        </p:txBody>
      </p:sp>
      <p:sp>
        <p:nvSpPr>
          <p:cNvPr id="94" name="Google Shape;94;p18"/>
          <p:cNvSpPr txBox="1"/>
          <p:nvPr>
            <p:ph idx="4294967295" type="subTitle"/>
          </p:nvPr>
        </p:nvSpPr>
        <p:spPr>
          <a:xfrm>
            <a:off x="387900" y="1474200"/>
            <a:ext cx="5783400" cy="263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a:solidFill>
                  <a:schemeClr val="dk1"/>
                </a:solidFill>
              </a:rPr>
              <a:t>Refer to references for data collection</a:t>
            </a:r>
            <a:endParaRPr>
              <a:solidFill>
                <a:schemeClr val="dk1"/>
              </a:solidFill>
            </a:endParaRPr>
          </a:p>
          <a:p>
            <a:pPr indent="-342900" lvl="0" marL="457200" rtl="0" algn="l">
              <a:spcBef>
                <a:spcPts val="0"/>
              </a:spcBef>
              <a:spcAft>
                <a:spcPts val="0"/>
              </a:spcAft>
              <a:buClr>
                <a:schemeClr val="dk1"/>
              </a:buClr>
              <a:buSzPts val="1800"/>
              <a:buChar char="●"/>
            </a:pPr>
            <a:r>
              <a:rPr lang="en" u="sng">
                <a:solidFill>
                  <a:schemeClr val="dk1"/>
                </a:solidFill>
              </a:rPr>
              <a:t>Our data includes:</a:t>
            </a:r>
            <a:endParaRPr u="sng">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Multiple Datasets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Aggregated on the university level</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Each row represents a U.S. undergraduate business school</a:t>
            </a:r>
            <a:endParaRPr sz="1800">
              <a:solidFill>
                <a:schemeClr val="dk1"/>
              </a:solidFill>
            </a:endParaRPr>
          </a:p>
          <a:p>
            <a:pPr indent="0" lvl="0" marL="914400" rtl="0" algn="l">
              <a:spcBef>
                <a:spcPts val="1200"/>
              </a:spcBef>
              <a:spcAft>
                <a:spcPts val="12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5"/>
                </a:solidFill>
              </a:rPr>
              <a:t>Introducing the </a:t>
            </a:r>
            <a:r>
              <a:rPr lang="en">
                <a:solidFill>
                  <a:schemeClr val="accent5"/>
                </a:solidFill>
              </a:rPr>
              <a:t>Data:</a:t>
            </a:r>
            <a:endParaRPr>
              <a:solidFill>
                <a:schemeClr val="accent5"/>
              </a:solidFill>
            </a:endParaRPr>
          </a:p>
        </p:txBody>
      </p:sp>
      <p:graphicFrame>
        <p:nvGraphicFramePr>
          <p:cNvPr id="100" name="Google Shape;100;p19"/>
          <p:cNvGraphicFramePr/>
          <p:nvPr/>
        </p:nvGraphicFramePr>
        <p:xfrm>
          <a:off x="1086963" y="1489600"/>
          <a:ext cx="3000000" cy="3000000"/>
        </p:xfrm>
        <a:graphic>
          <a:graphicData uri="http://schemas.openxmlformats.org/drawingml/2006/table">
            <a:tbl>
              <a:tblPr>
                <a:noFill/>
                <a:tableStyleId>{D8355A59-AC46-496B-B679-E86ADD940FE4}</a:tableStyleId>
              </a:tblPr>
              <a:tblGrid>
                <a:gridCol w="1692250"/>
                <a:gridCol w="5277825"/>
              </a:tblGrid>
              <a:tr h="324975">
                <a:tc>
                  <a:txBody>
                    <a:bodyPr/>
                    <a:lstStyle/>
                    <a:p>
                      <a:pPr indent="0" lvl="0" marL="0" rtl="0" algn="l">
                        <a:spcBef>
                          <a:spcPts val="0"/>
                        </a:spcBef>
                        <a:spcAft>
                          <a:spcPts val="0"/>
                        </a:spcAft>
                        <a:buNone/>
                      </a:pPr>
                      <a:r>
                        <a:rPr lang="en" sz="900">
                          <a:solidFill>
                            <a:schemeClr val="dk1"/>
                          </a:solidFill>
                          <a:latin typeface="Roboto"/>
                          <a:ea typeface="Roboto"/>
                          <a:cs typeface="Roboto"/>
                          <a:sym typeface="Roboto"/>
                        </a:rPr>
                        <a:t>School</a:t>
                      </a:r>
                      <a:endParaRPr sz="1200"/>
                    </a:p>
                  </a:txBody>
                  <a:tcPr marT="91425" marB="91425" marR="91425" marL="91425"/>
                </a:tc>
                <a:tc>
                  <a:txBody>
                    <a:bodyPr/>
                    <a:lstStyle/>
                    <a:p>
                      <a:pPr indent="0" lvl="0" marL="0" rtl="0" algn="l">
                        <a:spcBef>
                          <a:spcPts val="0"/>
                        </a:spcBef>
                        <a:spcAft>
                          <a:spcPts val="0"/>
                        </a:spcAft>
                        <a:buNone/>
                      </a:pPr>
                      <a:r>
                        <a:rPr lang="en" sz="900">
                          <a:solidFill>
                            <a:schemeClr val="dk1"/>
                          </a:solidFill>
                          <a:latin typeface="Roboto"/>
                          <a:ea typeface="Roboto"/>
                          <a:cs typeface="Roboto"/>
                          <a:sym typeface="Roboto"/>
                        </a:rPr>
                        <a:t>The university associated with the undergraduate business school</a:t>
                      </a:r>
                      <a:endParaRPr sz="1200"/>
                    </a:p>
                  </a:txBody>
                  <a:tcPr marT="91425" marB="91425" marR="91425" marL="91425"/>
                </a:tc>
              </a:tr>
              <a:tr h="324975">
                <a:tc>
                  <a:txBody>
                    <a:bodyPr/>
                    <a:lstStyle/>
                    <a:p>
                      <a:pPr indent="0" lvl="0" marL="0" rtl="0" algn="l">
                        <a:spcBef>
                          <a:spcPts val="0"/>
                        </a:spcBef>
                        <a:spcAft>
                          <a:spcPts val="0"/>
                        </a:spcAft>
                        <a:buNone/>
                      </a:pPr>
                      <a:r>
                        <a:rPr lang="en" sz="900">
                          <a:solidFill>
                            <a:schemeClr val="dk1"/>
                          </a:solidFill>
                          <a:latin typeface="Roboto"/>
                          <a:ea typeface="Roboto"/>
                          <a:cs typeface="Roboto"/>
                          <a:sym typeface="Roboto"/>
                        </a:rPr>
                        <a:t>Acceptance Rate</a:t>
                      </a:r>
                      <a:endParaRPr sz="1200"/>
                    </a:p>
                  </a:txBody>
                  <a:tcPr marT="91425" marB="91425" marR="91425" marL="91425"/>
                </a:tc>
                <a:tc>
                  <a:txBody>
                    <a:bodyPr/>
                    <a:lstStyle/>
                    <a:p>
                      <a:pPr indent="0" lvl="0" marL="0" rtl="0" algn="l">
                        <a:spcBef>
                          <a:spcPts val="0"/>
                        </a:spcBef>
                        <a:spcAft>
                          <a:spcPts val="0"/>
                        </a:spcAft>
                        <a:buNone/>
                      </a:pPr>
                      <a:r>
                        <a:rPr lang="en" sz="900">
                          <a:solidFill>
                            <a:schemeClr val="dk1"/>
                          </a:solidFill>
                          <a:latin typeface="Roboto"/>
                          <a:ea typeface="Roboto"/>
                          <a:cs typeface="Roboto"/>
                          <a:sym typeface="Roboto"/>
                        </a:rPr>
                        <a:t>The acceptance rate for each undergraduate business school in 2018</a:t>
                      </a:r>
                      <a:endParaRPr sz="1200"/>
                    </a:p>
                  </a:txBody>
                  <a:tcPr marT="91425" marB="91425" marR="91425" marL="91425"/>
                </a:tc>
              </a:tr>
              <a:tr h="367525">
                <a:tc>
                  <a:txBody>
                    <a:bodyPr/>
                    <a:lstStyle/>
                    <a:p>
                      <a:pPr indent="0" lvl="0" marL="0" rtl="0" algn="l">
                        <a:spcBef>
                          <a:spcPts val="0"/>
                        </a:spcBef>
                        <a:spcAft>
                          <a:spcPts val="0"/>
                        </a:spcAft>
                        <a:buNone/>
                      </a:pPr>
                      <a:r>
                        <a:rPr lang="en" sz="900">
                          <a:solidFill>
                            <a:schemeClr val="dk1"/>
                          </a:solidFill>
                          <a:latin typeface="Roboto"/>
                          <a:ea typeface="Roboto"/>
                          <a:cs typeface="Roboto"/>
                          <a:sym typeface="Roboto"/>
                        </a:rPr>
                        <a:t>Average Salary</a:t>
                      </a:r>
                      <a:endParaRPr sz="1200"/>
                    </a:p>
                  </a:txBody>
                  <a:tcPr marT="91425" marB="91425" marR="91425" marL="91425"/>
                </a:tc>
                <a:tc>
                  <a:txBody>
                    <a:bodyPr/>
                    <a:lstStyle/>
                    <a:p>
                      <a:pPr indent="0" lvl="0" marL="0" rtl="0" algn="l">
                        <a:spcBef>
                          <a:spcPts val="0"/>
                        </a:spcBef>
                        <a:spcAft>
                          <a:spcPts val="0"/>
                        </a:spcAft>
                        <a:buNone/>
                      </a:pPr>
                      <a:r>
                        <a:rPr lang="en" sz="900">
                          <a:solidFill>
                            <a:schemeClr val="dk1"/>
                          </a:solidFill>
                          <a:latin typeface="Roboto"/>
                          <a:ea typeface="Roboto"/>
                          <a:cs typeface="Roboto"/>
                          <a:sym typeface="Roboto"/>
                        </a:rPr>
                        <a:t>The average starting salary among recent 2018 graduates from each undergraduate business school</a:t>
                      </a:r>
                      <a:endParaRPr sz="1200"/>
                    </a:p>
                  </a:txBody>
                  <a:tcPr marT="91425" marB="91425" marR="91425" marL="91425"/>
                </a:tc>
              </a:tr>
              <a:tr h="437450">
                <a:tc>
                  <a:txBody>
                    <a:bodyPr/>
                    <a:lstStyle/>
                    <a:p>
                      <a:pPr indent="0" lvl="0" marL="0" rtl="0" algn="l">
                        <a:spcBef>
                          <a:spcPts val="0"/>
                        </a:spcBef>
                        <a:spcAft>
                          <a:spcPts val="0"/>
                        </a:spcAft>
                        <a:buNone/>
                      </a:pPr>
                      <a:r>
                        <a:rPr lang="en" sz="900">
                          <a:solidFill>
                            <a:schemeClr val="dk1"/>
                          </a:solidFill>
                          <a:latin typeface="Roboto"/>
                          <a:ea typeface="Roboto"/>
                          <a:cs typeface="Roboto"/>
                          <a:sym typeface="Roboto"/>
                        </a:rPr>
                        <a:t>Public &amp; Private</a:t>
                      </a:r>
                      <a:endParaRPr sz="1200"/>
                    </a:p>
                  </a:txBody>
                  <a:tcPr marT="91425" marB="91425" marR="91425" marL="91425"/>
                </a:tc>
                <a:tc>
                  <a:txBody>
                    <a:bodyPr/>
                    <a:lstStyle/>
                    <a:p>
                      <a:pPr indent="-285750" lvl="0" marL="285750" rtl="0" algn="l">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Whether the university is private or public</a:t>
                      </a:r>
                      <a:endParaRPr sz="900">
                        <a:solidFill>
                          <a:schemeClr val="dk1"/>
                        </a:solidFill>
                        <a:latin typeface="Roboto"/>
                        <a:ea typeface="Roboto"/>
                        <a:cs typeface="Roboto"/>
                        <a:sym typeface="Roboto"/>
                      </a:endParaRPr>
                    </a:p>
                    <a:p>
                      <a:pPr indent="-285750" lvl="0" marL="285750" rtl="0" algn="l">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Public takes on a value of 0 and Private takes on a value of 1</a:t>
                      </a:r>
                      <a:endParaRPr sz="1200"/>
                    </a:p>
                  </a:txBody>
                  <a:tcPr marT="91425" marB="91425" marR="91425" marL="91425"/>
                </a:tc>
              </a:tr>
              <a:tr h="336175">
                <a:tc>
                  <a:txBody>
                    <a:bodyPr/>
                    <a:lstStyle/>
                    <a:p>
                      <a:pPr indent="0" lvl="0" marL="0" rtl="0" algn="l">
                        <a:spcBef>
                          <a:spcPts val="0"/>
                        </a:spcBef>
                        <a:spcAft>
                          <a:spcPts val="0"/>
                        </a:spcAft>
                        <a:buNone/>
                      </a:pPr>
                      <a:r>
                        <a:rPr lang="en" sz="900">
                          <a:solidFill>
                            <a:schemeClr val="dk1"/>
                          </a:solidFill>
                          <a:latin typeface="Roboto"/>
                          <a:ea typeface="Roboto"/>
                          <a:cs typeface="Roboto"/>
                          <a:sym typeface="Roboto"/>
                        </a:rPr>
                        <a:t>Reputation Score</a:t>
                      </a:r>
                      <a:endParaRPr sz="1200"/>
                    </a:p>
                  </a:txBody>
                  <a:tcPr marT="91425" marB="91425" marR="91425" marL="91425"/>
                </a:tc>
                <a:tc>
                  <a:txBody>
                    <a:bodyPr/>
                    <a:lstStyle/>
                    <a:p>
                      <a:pPr indent="0" lvl="0" marL="0" rtl="0" algn="l">
                        <a:spcBef>
                          <a:spcPts val="0"/>
                        </a:spcBef>
                        <a:spcAft>
                          <a:spcPts val="0"/>
                        </a:spcAft>
                        <a:buNone/>
                      </a:pPr>
                      <a:r>
                        <a:rPr lang="en" sz="900">
                          <a:solidFill>
                            <a:schemeClr val="dk1"/>
                          </a:solidFill>
                          <a:latin typeface="Roboto"/>
                          <a:ea typeface="Roboto"/>
                          <a:cs typeface="Roboto"/>
                          <a:sym typeface="Roboto"/>
                        </a:rPr>
                        <a:t>The reputation score for each undergraduate business school</a:t>
                      </a:r>
                      <a:endParaRPr sz="1200"/>
                    </a:p>
                  </a:txBody>
                  <a:tcPr marT="91425" marB="91425" marR="91425" marL="91425"/>
                </a:tc>
              </a:tr>
              <a:tr h="324975">
                <a:tc>
                  <a:txBody>
                    <a:bodyPr/>
                    <a:lstStyle/>
                    <a:p>
                      <a:pPr indent="0" lvl="0" marL="0" rtl="0" algn="l">
                        <a:spcBef>
                          <a:spcPts val="0"/>
                        </a:spcBef>
                        <a:spcAft>
                          <a:spcPts val="0"/>
                        </a:spcAft>
                        <a:buNone/>
                      </a:pPr>
                      <a:r>
                        <a:rPr lang="en" sz="900">
                          <a:solidFill>
                            <a:schemeClr val="dk1"/>
                          </a:solidFill>
                          <a:latin typeface="Roboto"/>
                          <a:ea typeface="Roboto"/>
                          <a:cs typeface="Roboto"/>
                          <a:sym typeface="Roboto"/>
                        </a:rPr>
                        <a:t>Alumni</a:t>
                      </a:r>
                      <a:endParaRPr sz="1200"/>
                    </a:p>
                  </a:txBody>
                  <a:tcPr marT="91425" marB="91425" marR="91425" marL="91425"/>
                </a:tc>
                <a:tc>
                  <a:txBody>
                    <a:bodyPr/>
                    <a:lstStyle/>
                    <a:p>
                      <a:pPr indent="0" lvl="0" marL="0" rtl="0" algn="l">
                        <a:spcBef>
                          <a:spcPts val="0"/>
                        </a:spcBef>
                        <a:spcAft>
                          <a:spcPts val="0"/>
                        </a:spcAft>
                        <a:buNone/>
                      </a:pPr>
                      <a:r>
                        <a:rPr lang="en" sz="900">
                          <a:solidFill>
                            <a:schemeClr val="dk1"/>
                          </a:solidFill>
                          <a:latin typeface="Roboto"/>
                          <a:ea typeface="Roboto"/>
                          <a:cs typeface="Roboto"/>
                          <a:sym typeface="Roboto"/>
                        </a:rPr>
                        <a:t>The published alumni size for each undergraduate business school</a:t>
                      </a:r>
                      <a:endParaRPr sz="1200"/>
                    </a:p>
                  </a:txBody>
                  <a:tcPr marT="91425" marB="91425" marR="91425" marL="91425"/>
                </a:tc>
              </a:tr>
              <a:tr h="336175">
                <a:tc>
                  <a:txBody>
                    <a:bodyPr/>
                    <a:lstStyle/>
                    <a:p>
                      <a:pPr indent="0" lvl="0" marL="0" rtl="0" algn="l">
                        <a:spcBef>
                          <a:spcPts val="0"/>
                        </a:spcBef>
                        <a:spcAft>
                          <a:spcPts val="0"/>
                        </a:spcAft>
                        <a:buNone/>
                      </a:pPr>
                      <a:r>
                        <a:rPr lang="en" sz="900">
                          <a:solidFill>
                            <a:schemeClr val="dk1"/>
                          </a:solidFill>
                          <a:latin typeface="Roboto"/>
                          <a:ea typeface="Roboto"/>
                          <a:cs typeface="Roboto"/>
                          <a:sym typeface="Roboto"/>
                        </a:rPr>
                        <a:t>Tuition and Fees</a:t>
                      </a:r>
                      <a:endParaRPr sz="1200"/>
                    </a:p>
                  </a:txBody>
                  <a:tcPr marT="91425" marB="91425" marR="91425" marL="91425"/>
                </a:tc>
                <a:tc>
                  <a:txBody>
                    <a:bodyPr/>
                    <a:lstStyle/>
                    <a:p>
                      <a:pPr indent="0" lvl="0" marL="0" rtl="0" algn="l">
                        <a:spcBef>
                          <a:spcPts val="0"/>
                        </a:spcBef>
                        <a:spcAft>
                          <a:spcPts val="0"/>
                        </a:spcAft>
                        <a:buNone/>
                      </a:pPr>
                      <a:r>
                        <a:rPr lang="en" sz="900">
                          <a:solidFill>
                            <a:schemeClr val="dk1"/>
                          </a:solidFill>
                          <a:latin typeface="Roboto"/>
                          <a:ea typeface="Roboto"/>
                          <a:cs typeface="Roboto"/>
                          <a:sym typeface="Roboto"/>
                        </a:rPr>
                        <a:t>The tuition for each undergraduate business school</a:t>
                      </a:r>
                      <a:endParaRPr sz="1200"/>
                    </a:p>
                  </a:txBody>
                  <a:tcPr marT="91425" marB="91425" marR="91425" marL="91425"/>
                </a:tc>
              </a:tr>
              <a:tr h="742250">
                <a:tc>
                  <a:txBody>
                    <a:bodyPr/>
                    <a:lstStyle/>
                    <a:p>
                      <a:pPr indent="0" lvl="0" marL="0" rtl="0" algn="l">
                        <a:spcBef>
                          <a:spcPts val="0"/>
                        </a:spcBef>
                        <a:spcAft>
                          <a:spcPts val="0"/>
                        </a:spcAft>
                        <a:buNone/>
                      </a:pPr>
                      <a:r>
                        <a:rPr lang="en" sz="900">
                          <a:solidFill>
                            <a:schemeClr val="dk1"/>
                          </a:solidFill>
                          <a:latin typeface="Roboto"/>
                          <a:ea typeface="Roboto"/>
                          <a:cs typeface="Roboto"/>
                          <a:sym typeface="Roboto"/>
                        </a:rPr>
                        <a:t>Distance to Nearest City</a:t>
                      </a:r>
                      <a:endParaRPr sz="1200"/>
                    </a:p>
                  </a:txBody>
                  <a:tcPr marT="91425" marB="91425" marR="91425" marL="91425"/>
                </a:tc>
                <a:tc>
                  <a:txBody>
                    <a:bodyPr/>
                    <a:lstStyle/>
                    <a:p>
                      <a:pPr indent="-285750" lvl="0" marL="285750" rtl="0" algn="l">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The distance from the university to the nearest major U.S. in miles </a:t>
                      </a:r>
                      <a:endParaRPr sz="900">
                        <a:solidFill>
                          <a:schemeClr val="dk1"/>
                        </a:solidFill>
                        <a:latin typeface="Roboto"/>
                        <a:ea typeface="Roboto"/>
                        <a:cs typeface="Roboto"/>
                        <a:sym typeface="Roboto"/>
                      </a:endParaRPr>
                    </a:p>
                    <a:p>
                      <a:pPr indent="-285750" lvl="0" marL="285750" rtl="0" algn="l">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We defined a major U.S. city as those:</a:t>
                      </a:r>
                      <a:endParaRPr sz="900">
                        <a:solidFill>
                          <a:schemeClr val="dk1"/>
                        </a:solidFill>
                        <a:latin typeface="Roboto"/>
                        <a:ea typeface="Roboto"/>
                        <a:cs typeface="Roboto"/>
                        <a:sym typeface="Roboto"/>
                      </a:endParaRPr>
                    </a:p>
                    <a:p>
                      <a:pPr indent="-285750" lvl="1" marL="571500" rtl="0" algn="l">
                        <a:spcBef>
                          <a:spcPts val="0"/>
                        </a:spcBef>
                        <a:spcAft>
                          <a:spcPts val="0"/>
                        </a:spcAft>
                        <a:buClr>
                          <a:schemeClr val="dk1"/>
                        </a:buClr>
                        <a:buSzPts val="900"/>
                        <a:buFont typeface="Roboto"/>
                        <a:buChar char="●"/>
                      </a:pPr>
                      <a:r>
                        <a:rPr lang="en" sz="900">
                          <a:solidFill>
                            <a:schemeClr val="dk1"/>
                          </a:solidFill>
                          <a:latin typeface="Roboto"/>
                          <a:ea typeface="Roboto"/>
                          <a:cs typeface="Roboto"/>
                          <a:sym typeface="Roboto"/>
                        </a:rPr>
                        <a:t>Being in the top 30 for population size in the U.S.</a:t>
                      </a:r>
                      <a:endParaRPr sz="900">
                        <a:solidFill>
                          <a:schemeClr val="dk1"/>
                        </a:solidFill>
                        <a:latin typeface="Roboto"/>
                        <a:ea typeface="Roboto"/>
                        <a:cs typeface="Roboto"/>
                        <a:sym typeface="Roboto"/>
                      </a:endParaRPr>
                    </a:p>
                    <a:p>
                      <a:pPr indent="-285750" lvl="1" marL="571500" rtl="0" algn="l">
                        <a:spcBef>
                          <a:spcPts val="0"/>
                        </a:spcBef>
                        <a:spcAft>
                          <a:spcPts val="0"/>
                        </a:spcAft>
                        <a:buClr>
                          <a:schemeClr val="dk1"/>
                        </a:buClr>
                        <a:buSzPts val="900"/>
                        <a:buFont typeface="Roboto"/>
                        <a:buChar char="●"/>
                      </a:pPr>
                      <a:r>
                        <a:rPr lang="en" sz="1000">
                          <a:solidFill>
                            <a:schemeClr val="dk1"/>
                          </a:solidFill>
                          <a:latin typeface="Roboto"/>
                          <a:ea typeface="Roboto"/>
                          <a:cs typeface="Roboto"/>
                          <a:sym typeface="Roboto"/>
                        </a:rPr>
                        <a:t>Being in the top 15 U.S. cities for cumulative Fortune 500 revenue</a:t>
                      </a:r>
                      <a:endParaRPr sz="12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168775"/>
            <a:ext cx="8368200" cy="97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
                <a:solidFill>
                  <a:schemeClr val="accent5"/>
                </a:solidFill>
              </a:rPr>
              <a:t>Descriptive Statistics: Acceptance Rate vs. Average Salary</a:t>
            </a:r>
            <a:endParaRPr sz="2600">
              <a:solidFill>
                <a:schemeClr val="accent5"/>
              </a:solidFill>
            </a:endParaRPr>
          </a:p>
        </p:txBody>
      </p:sp>
      <p:pic>
        <p:nvPicPr>
          <p:cNvPr id="106" name="Google Shape;106;p20"/>
          <p:cNvPicPr preferRelativeResize="0"/>
          <p:nvPr/>
        </p:nvPicPr>
        <p:blipFill>
          <a:blip r:embed="rId3">
            <a:alphaModFix/>
          </a:blip>
          <a:stretch>
            <a:fillRect/>
          </a:stretch>
        </p:blipFill>
        <p:spPr>
          <a:xfrm>
            <a:off x="2390775" y="1439350"/>
            <a:ext cx="4781550" cy="324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chemeClr val="accent5"/>
                </a:solidFill>
              </a:rPr>
              <a:t>Descriptive Statistics: Public vs Private</a:t>
            </a:r>
            <a:endParaRPr>
              <a:solidFill>
                <a:schemeClr val="accent5"/>
              </a:solidFill>
            </a:endParaRPr>
          </a:p>
        </p:txBody>
      </p:sp>
      <p:pic>
        <p:nvPicPr>
          <p:cNvPr id="112" name="Google Shape;112;p21"/>
          <p:cNvPicPr preferRelativeResize="0"/>
          <p:nvPr/>
        </p:nvPicPr>
        <p:blipFill>
          <a:blip r:embed="rId3">
            <a:alphaModFix/>
          </a:blip>
          <a:stretch>
            <a:fillRect/>
          </a:stretch>
        </p:blipFill>
        <p:spPr>
          <a:xfrm>
            <a:off x="747975" y="1749850"/>
            <a:ext cx="3512425" cy="2355800"/>
          </a:xfrm>
          <a:prstGeom prst="rect">
            <a:avLst/>
          </a:prstGeom>
          <a:noFill/>
          <a:ln>
            <a:noFill/>
          </a:ln>
        </p:spPr>
      </p:pic>
      <p:pic>
        <p:nvPicPr>
          <p:cNvPr id="113" name="Google Shape;113;p21"/>
          <p:cNvPicPr preferRelativeResize="0"/>
          <p:nvPr/>
        </p:nvPicPr>
        <p:blipFill>
          <a:blip r:embed="rId4">
            <a:alphaModFix/>
          </a:blip>
          <a:stretch>
            <a:fillRect/>
          </a:stretch>
        </p:blipFill>
        <p:spPr>
          <a:xfrm>
            <a:off x="4848875" y="1749850"/>
            <a:ext cx="3622125" cy="235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