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36425cf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36425cf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00">
                <a:latin typeface="Average"/>
                <a:ea typeface="Average"/>
                <a:cs typeface="Average"/>
                <a:sym typeface="Average"/>
              </a:rPr>
              <a:t>Cite all reference.</a:t>
            </a: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36425cf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36425cf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Use appendices to catalogue extra graphics/plots/output. Basically, I use an appendix to house information that I want the reader to have access to but feel that it would interrupt the flow of the main body of the presentation.</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6425cf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6425cf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latin typeface="Average"/>
                <a:ea typeface="Average"/>
                <a:cs typeface="Average"/>
                <a:sym typeface="Average"/>
              </a:rPr>
              <a:t>Title page and abstract (1 slide). You must prepare a title page with an appropriate title and abstract. The abstract should go on the title page. An abstract is a very high-level written summary of the entire project. Main points and findings only. </a:t>
            </a:r>
            <a:r>
              <a:rPr lang="en" sz="1600">
                <a:latin typeface="Average"/>
                <a:ea typeface="Average"/>
                <a:cs typeface="Average"/>
                <a:sym typeface="Average"/>
              </a:rPr>
              <a:t>We found that each teams average distance traveled is different.  Further, the league average for cumulative distance traveled increases in a. The distances that teams traveled throughout each portion of the season is consistent, meaning that their distances stay the same regardless of when the game is played. The NBA eradicated scheduling four games in five days starting this season, showing the NBA’s willingness to improve scheduling for the players. </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862160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862160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Too much travel can lead to fatigue, higher injury risk, and increased mental stress, all of which can negatively impact team performance</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Therefore, we created this dashboard with two use cases in mind: </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NBA executives could utilize an interactive visual tool to compare potential schedules before making their final decisions. They could also assess their progress toward scheduling improvement by analyzing the schedules for previous seasons. </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In addition, team general managers could use the dashboard to see how their team ranks in terms of distance traveled, and they could monitor their team’s performance during difficult travel stretches </a:t>
            </a:r>
            <a:endParaRPr sz="16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Average"/>
                <a:ea typeface="Average"/>
                <a:cs typeface="Average"/>
                <a:sym typeface="Average"/>
              </a:rPr>
              <a:t>• Introduction (1-2 slides). This part introduces the reader to the business problem and data set. For example, if you are analyzing giraffe population growth data from southern Kenya, you should describe why this is an important problem to investigate and give the reader a review of pertinent background information about giraffes in Kenya. Basically, introduce the reader to the problem and why it is meritorious of investigation. This should be written at a very basic level (i.e., no mathematics or notation). Remember your reader, may not know anything about the area in which you are writing.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0d9ce9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0d9ce9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862160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862160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862160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862160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Collected the arena data from Wikipedia with locations for all 30 teams</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Manually add in three legacy teams that changed names in the past 12 years</a:t>
            </a:r>
            <a:endParaRPr sz="14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Ran the scraper, with all the game results for every team </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Manually clean some of the abbreviations to match those in the location file</a:t>
            </a:r>
            <a:endParaRPr sz="14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Cleaning: map the arena coordinates to the scraped schedule data and To check whether the scrapping was done properly, groupby season and counted all the entries we had and made sure it matched with all 2,460 games in a season (30 teams x 82 games)</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2012 was the lockout year, didn't start playing games until December because </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2013 missing 1 game between Celtics and opponent because of Boston Marathon Bombing</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2020 stopped midseason because of covid and 2021 the games started later than usual to reflect the adjusted schedule of 2020</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However there were two covid seasons that included less regular season games than normal</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And 1 lockout year that also included less regular season games</a:t>
            </a:r>
            <a:endParaRPr sz="1400">
              <a:solidFill>
                <a:schemeClr val="dk1"/>
              </a:solidFill>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862160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862160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Traveled </a:t>
            </a:r>
            <a:endParaRPr/>
          </a:p>
          <a:p>
            <a:pPr indent="0" lvl="0" marL="0" rtl="0" algn="l">
              <a:spcBef>
                <a:spcPts val="0"/>
              </a:spcBef>
              <a:spcAft>
                <a:spcPts val="0"/>
              </a:spcAft>
              <a:buNone/>
            </a:pPr>
            <a:r>
              <a:rPr lang="en"/>
              <a:t>Back to Back </a:t>
            </a:r>
            <a:endParaRPr/>
          </a:p>
          <a:p>
            <a:pPr indent="0" lvl="0" marL="0" rtl="0" algn="l">
              <a:spcBef>
                <a:spcPts val="0"/>
              </a:spcBef>
              <a:spcAft>
                <a:spcPts val="0"/>
              </a:spcAft>
              <a:buNone/>
            </a:pPr>
            <a:r>
              <a:rPr lang="en"/>
              <a:t>3 in 4</a:t>
            </a:r>
            <a:endParaRPr/>
          </a:p>
          <a:p>
            <a:pPr indent="0" lvl="0" marL="0" rtl="0" algn="l">
              <a:spcBef>
                <a:spcPts val="0"/>
              </a:spcBef>
              <a:spcAft>
                <a:spcPts val="0"/>
              </a:spcAft>
              <a:buNone/>
            </a:pPr>
            <a:r>
              <a:rPr lang="en"/>
              <a:t>4 in 5</a:t>
            </a:r>
            <a:endParaRPr/>
          </a:p>
          <a:p>
            <a:pPr indent="0" lvl="0" marL="0" rtl="0" algn="l">
              <a:spcBef>
                <a:spcPts val="0"/>
              </a:spcBef>
              <a:spcAft>
                <a:spcPts val="0"/>
              </a:spcAft>
              <a:buNone/>
            </a:pPr>
            <a:r>
              <a:rPr lang="en"/>
              <a:t>Cumulative</a:t>
            </a:r>
            <a:r>
              <a:rPr lang="en"/>
              <a:t> Distance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36425cf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36425cf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latin typeface="Average"/>
                <a:ea typeface="Average"/>
                <a:cs typeface="Average"/>
                <a:sym typeface="Average"/>
              </a:rPr>
              <a:t>The </a:t>
            </a:r>
            <a:r>
              <a:rPr lang="en" sz="1400">
                <a:latin typeface="Average"/>
                <a:ea typeface="Average"/>
                <a:cs typeface="Average"/>
                <a:sym typeface="Average"/>
              </a:rPr>
              <a:t>number</a:t>
            </a:r>
            <a:r>
              <a:rPr lang="en" sz="1400">
                <a:latin typeface="Average"/>
                <a:ea typeface="Average"/>
                <a:cs typeface="Average"/>
                <a:sym typeface="Average"/>
              </a:rPr>
              <a:t> of back to back games and three games in four days saw a steady decrease from the 2014-2015 season through the 2019-2020 season. The increase in the past 2021 could be attributed to the fact that it was a shortened season and there were not as many days for games. The NBA has all but eradicated playing four games in five days. Average distance of each season stayed </a:t>
            </a:r>
            <a:r>
              <a:rPr lang="en" sz="1400">
                <a:latin typeface="Average"/>
                <a:ea typeface="Average"/>
                <a:cs typeface="Average"/>
                <a:sym typeface="Average"/>
              </a:rPr>
              <a:t>roughly</a:t>
            </a:r>
            <a:r>
              <a:rPr lang="en" sz="1400">
                <a:latin typeface="Average"/>
                <a:ea typeface="Average"/>
                <a:cs typeface="Average"/>
                <a:sym typeface="Average"/>
              </a:rPr>
              <a:t> the same from 2009-2019 but the pandemic could have played a role in the increase in 2020 and sharp decrease in 2021.</a:t>
            </a:r>
            <a:endParaRPr sz="1200">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36425cf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36425cf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81C2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National_Basketball_Association#Teams" TargetMode="External"/><Relationship Id="rId4" Type="http://schemas.openxmlformats.org/officeDocument/2006/relationships/hyperlink" Target="https://sportsreference.readthedocs.io/en/stable/nba.html#module-sportsipy.nba.schedule" TargetMode="External"/><Relationship Id="rId5" Type="http://schemas.openxmlformats.org/officeDocument/2006/relationships/hyperlink" Target="https://www.math.cmu.edu/~af1p/Teaching/OR2/Projects/P49/21-393ProjectPaper_Group1.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awadaMF/DSO5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National_Basketball_Association#Teams" TargetMode="External"/><Relationship Id="rId4" Type="http://schemas.openxmlformats.org/officeDocument/2006/relationships/hyperlink" Target="https://github.com/roclark/sportsipy/blob/ea0043747015209550abeee15df75914a58fe40b/docs/nba.r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NBA Team Schedule Dashboard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Jena Hyunjeong Lim, Scott Wais, Jewon Ju, Mawada Felemban, Mei Lan Loh, Dali Durazo - Group 6</a:t>
            </a:r>
            <a:endParaRPr/>
          </a:p>
        </p:txBody>
      </p:sp>
      <p:pic>
        <p:nvPicPr>
          <p:cNvPr descr="NBA Logo Design: A Full Breakdown &amp; Bit Of History | DesignRush" id="61" name="Google Shape;61;p13"/>
          <p:cNvPicPr preferRelativeResize="0"/>
          <p:nvPr/>
        </p:nvPicPr>
        <p:blipFill>
          <a:blip r:embed="rId3">
            <a:alphaModFix/>
          </a:blip>
          <a:stretch>
            <a:fillRect/>
          </a:stretch>
        </p:blipFill>
        <p:spPr>
          <a:xfrm>
            <a:off x="3845575" y="871200"/>
            <a:ext cx="1392000" cy="83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5"/>
              </a:buClr>
              <a:buSzPts val="1800"/>
              <a:buChar char="●"/>
            </a:pPr>
            <a:r>
              <a:rPr lang="en" u="sng">
                <a:solidFill>
                  <a:schemeClr val="hlink"/>
                </a:solidFill>
                <a:hlinkClick r:id="rId3"/>
              </a:rPr>
              <a:t>https://en.wikipedia.org/wiki/National_Basketball_Association#Teams</a:t>
            </a:r>
            <a:endParaRPr/>
          </a:p>
          <a:p>
            <a:pPr indent="-342900" lvl="0" marL="457200" rtl="0" algn="l">
              <a:spcBef>
                <a:spcPts val="0"/>
              </a:spcBef>
              <a:spcAft>
                <a:spcPts val="0"/>
              </a:spcAft>
              <a:buClr>
                <a:schemeClr val="accent5"/>
              </a:buClr>
              <a:buSzPts val="1800"/>
              <a:buChar char="●"/>
            </a:pPr>
            <a:r>
              <a:rPr lang="en" u="sng">
                <a:solidFill>
                  <a:schemeClr val="accent5"/>
                </a:solidFill>
                <a:hlinkClick r:id="rId4">
                  <a:extLst>
                    <a:ext uri="{A12FA001-AC4F-418D-AE19-62706E023703}">
                      <ahyp:hlinkClr val="tx"/>
                    </a:ext>
                  </a:extLst>
                </a:hlinkClick>
              </a:rPr>
              <a:t>https://sportsreference.readthedocs.io/en/stable/nba.html#module-sportsipy.nba.schedule</a:t>
            </a:r>
            <a:endParaRPr>
              <a:solidFill>
                <a:schemeClr val="accent5"/>
              </a:solidFill>
            </a:endParaRPr>
          </a:p>
          <a:p>
            <a:pPr indent="-342900" lvl="0" marL="457200" rtl="0" algn="l">
              <a:spcBef>
                <a:spcPts val="0"/>
              </a:spcBef>
              <a:spcAft>
                <a:spcPts val="0"/>
              </a:spcAft>
              <a:buClr>
                <a:schemeClr val="accent5"/>
              </a:buClr>
              <a:buSzPts val="1800"/>
              <a:buChar char="●"/>
            </a:pPr>
            <a:r>
              <a:rPr lang="en" u="sng">
                <a:solidFill>
                  <a:schemeClr val="accent5"/>
                </a:solidFill>
                <a:hlinkClick r:id="rId5">
                  <a:extLst>
                    <a:ext uri="{A12FA001-AC4F-418D-AE19-62706E023703}">
                      <ahyp:hlinkClr val="tx"/>
                    </a:ext>
                  </a:extLst>
                </a:hlinkClick>
              </a:rPr>
              <a:t>https://www.math.cmu.edu/~af1p/Teaching/OR2/Projects/P49/21-393ProjectPaper_Group1.pdf</a:t>
            </a:r>
            <a:endParaRPr>
              <a:solidFill>
                <a:schemeClr val="accent5"/>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Github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NBA Schedule Visualization Tool</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52">
                <a:solidFill>
                  <a:schemeClr val="dk1"/>
                </a:solidFill>
              </a:rPr>
              <a:t>Abstract:</a:t>
            </a:r>
            <a:r>
              <a:rPr lang="en" sz="1952">
                <a:solidFill>
                  <a:schemeClr val="dk1"/>
                </a:solidFill>
              </a:rPr>
              <a:t> </a:t>
            </a:r>
            <a:r>
              <a:rPr lang="en" sz="1825">
                <a:solidFill>
                  <a:schemeClr val="dk1"/>
                </a:solidFill>
              </a:rPr>
              <a:t>NBA decision makers are tasked with creating a schedule that is fair for all teams. To help inform scheduling decisions, we built a dashboard that visualizes </a:t>
            </a:r>
            <a:r>
              <a:rPr lang="en" sz="1825">
                <a:solidFill>
                  <a:schemeClr val="dk1"/>
                </a:solidFill>
              </a:rPr>
              <a:t>the travel </a:t>
            </a:r>
            <a:r>
              <a:rPr lang="en" sz="1825">
                <a:solidFill>
                  <a:schemeClr val="dk1"/>
                </a:solidFill>
              </a:rPr>
              <a:t>schedules for every National Basketball Association (NBA) team, from the 2008-2009 season to the present. </a:t>
            </a:r>
            <a:endParaRPr sz="1825">
              <a:solidFill>
                <a:schemeClr val="dk1"/>
              </a:solidFill>
            </a:endParaRPr>
          </a:p>
          <a:p>
            <a:pPr indent="0" lvl="0" marL="0" rtl="0" algn="l">
              <a:spcBef>
                <a:spcPts val="1200"/>
              </a:spcBef>
              <a:spcAft>
                <a:spcPts val="0"/>
              </a:spcAft>
              <a:buNone/>
            </a:pPr>
            <a:r>
              <a:rPr lang="en" sz="1825">
                <a:solidFill>
                  <a:schemeClr val="dk1"/>
                </a:solidFill>
              </a:rPr>
              <a:t>Users can filter the dashboard by team and season, allowing them to view travel patterns and key metrics over a specific date range. They</a:t>
            </a:r>
            <a:r>
              <a:rPr lang="en" sz="1825">
                <a:solidFill>
                  <a:schemeClr val="dk1"/>
                </a:solidFill>
              </a:rPr>
              <a:t> can explore how average and total travel distance during a particular season affects winning percentage, and can pinpoint specific weeks in which a team traveled more or less than the league average. </a:t>
            </a:r>
            <a:endParaRPr sz="1825">
              <a:solidFill>
                <a:schemeClr val="dk1"/>
              </a:solidFill>
            </a:endParaRPr>
          </a:p>
          <a:p>
            <a:pPr indent="0" lvl="0" marL="0" rtl="0" algn="l">
              <a:spcBef>
                <a:spcPts val="1200"/>
              </a:spcBef>
              <a:spcAft>
                <a:spcPts val="1200"/>
              </a:spcAft>
              <a:buNone/>
            </a:pPr>
            <a:r>
              <a:rPr lang="en" sz="1825">
                <a:solidFill>
                  <a:schemeClr val="dk1"/>
                </a:solidFill>
              </a:rPr>
              <a:t>Users can quickly discover teams’ most difficult travel stretches each season and can determine where certain teams are disadvantaged. For example, teams that are closer to their conference opponents tend to travel less distance on average.</a:t>
            </a:r>
            <a:r>
              <a:rPr lang="en" sz="1825">
                <a:solidFill>
                  <a:schemeClr val="dk1"/>
                </a:solidFill>
              </a:rPr>
              <a:t> </a:t>
            </a:r>
            <a:endParaRPr b="1"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 </a:t>
            </a:r>
            <a:endParaRPr/>
          </a:p>
        </p:txBody>
      </p:sp>
      <p:sp>
        <p:nvSpPr>
          <p:cNvPr id="73" name="Google Shape;73;p15"/>
          <p:cNvSpPr txBox="1"/>
          <p:nvPr>
            <p:ph idx="1" type="body"/>
          </p:nvPr>
        </p:nvSpPr>
        <p:spPr>
          <a:xfrm>
            <a:off x="311700" y="1152475"/>
            <a:ext cx="8520600" cy="385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u="sng">
                <a:solidFill>
                  <a:schemeClr val="dk1"/>
                </a:solidFill>
              </a:rPr>
              <a:t>The NBA needs to create a balanced schedule each season</a:t>
            </a:r>
            <a:endParaRPr sz="2400" u="sng">
              <a:solidFill>
                <a:schemeClr val="dk1"/>
              </a:solidFill>
            </a:endParaRPr>
          </a:p>
          <a:p>
            <a:pPr indent="-330200" lvl="0" marL="457200" rtl="0" algn="l">
              <a:spcBef>
                <a:spcPts val="1200"/>
              </a:spcBef>
              <a:spcAft>
                <a:spcPts val="0"/>
              </a:spcAft>
              <a:buClr>
                <a:schemeClr val="dk1"/>
              </a:buClr>
              <a:buSzPts val="1600"/>
              <a:buChar char="●"/>
            </a:pPr>
            <a:r>
              <a:rPr lang="en"/>
              <a:t>Two use cases:</a:t>
            </a:r>
            <a:endParaRPr/>
          </a:p>
          <a:p>
            <a:pPr indent="-317500" lvl="1" marL="914400" rtl="0" algn="l">
              <a:spcBef>
                <a:spcPts val="0"/>
              </a:spcBef>
              <a:spcAft>
                <a:spcPts val="0"/>
              </a:spcAft>
              <a:buSzPts val="1400"/>
              <a:buChar char="○"/>
            </a:pPr>
            <a:r>
              <a:rPr lang="en"/>
              <a:t>NBA executives</a:t>
            </a:r>
            <a:endParaRPr/>
          </a:p>
          <a:p>
            <a:pPr indent="-317500" lvl="2" marL="1371600" rtl="0" algn="l">
              <a:spcBef>
                <a:spcPts val="0"/>
              </a:spcBef>
              <a:spcAft>
                <a:spcPts val="0"/>
              </a:spcAft>
              <a:buSzPts val="1400"/>
              <a:buChar char="■"/>
            </a:pPr>
            <a:r>
              <a:rPr lang="en"/>
              <a:t>Could utilize an interactive visual tool to compare potential schedules </a:t>
            </a:r>
            <a:endParaRPr/>
          </a:p>
          <a:p>
            <a:pPr indent="-317500" lvl="2" marL="1371600" rtl="0" algn="l">
              <a:spcBef>
                <a:spcPts val="0"/>
              </a:spcBef>
              <a:spcAft>
                <a:spcPts val="0"/>
              </a:spcAft>
              <a:buSzPts val="1400"/>
              <a:buChar char="■"/>
            </a:pPr>
            <a:r>
              <a:rPr lang="en"/>
              <a:t>Could assess progress toward scheduling improvement</a:t>
            </a:r>
            <a:endParaRPr/>
          </a:p>
          <a:p>
            <a:pPr indent="-317500" lvl="1" marL="914400" rtl="0" algn="l">
              <a:spcBef>
                <a:spcPts val="0"/>
              </a:spcBef>
              <a:spcAft>
                <a:spcPts val="0"/>
              </a:spcAft>
              <a:buSzPts val="1400"/>
              <a:buChar char="○"/>
            </a:pPr>
            <a:r>
              <a:rPr lang="en"/>
              <a:t>Team general managers</a:t>
            </a:r>
            <a:endParaRPr/>
          </a:p>
          <a:p>
            <a:pPr indent="-317500" lvl="2" marL="1371600" rtl="0" algn="l">
              <a:spcBef>
                <a:spcPts val="0"/>
              </a:spcBef>
              <a:spcAft>
                <a:spcPts val="0"/>
              </a:spcAft>
              <a:buSzPts val="1400"/>
              <a:buChar char="■"/>
            </a:pPr>
            <a:r>
              <a:rPr lang="en"/>
              <a:t>Could see how their team ranks in terms of distance traveled</a:t>
            </a:r>
            <a:endParaRPr/>
          </a:p>
          <a:p>
            <a:pPr indent="-317500" lvl="2" marL="1371600" rtl="0" algn="l">
              <a:spcBef>
                <a:spcPts val="0"/>
              </a:spcBef>
              <a:spcAft>
                <a:spcPts val="0"/>
              </a:spcAft>
              <a:buSzPts val="1400"/>
              <a:buChar char="■"/>
            </a:pPr>
            <a:r>
              <a:rPr lang="en"/>
              <a:t>Could monitor team performance during difficult travel stretches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Our data includes all 30 teams in the NBA (including 3 legacy teams)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Each row represents one game</a:t>
            </a:r>
            <a:endParaRPr sz="2000">
              <a:solidFill>
                <a:schemeClr val="dk1"/>
              </a:solidFill>
            </a:endParaRPr>
          </a:p>
          <a:p>
            <a:pPr indent="-330200" lvl="0" marL="457200" rtl="0" algn="l">
              <a:spcBef>
                <a:spcPts val="0"/>
              </a:spcBef>
              <a:spcAft>
                <a:spcPts val="0"/>
              </a:spcAft>
              <a:buClr>
                <a:schemeClr val="dk1"/>
              </a:buClr>
              <a:buSzPts val="1600"/>
              <a:buChar char="●"/>
            </a:pPr>
            <a:r>
              <a:rPr lang="en" sz="2000">
                <a:solidFill>
                  <a:schemeClr val="dk1"/>
                </a:solidFill>
              </a:rPr>
              <a:t>For each game we captured:</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Home team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Away team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Result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Season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Date game was played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Arena coordinates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Process </a:t>
            </a:r>
            <a:endParaRPr/>
          </a:p>
        </p:txBody>
      </p:sp>
      <p:sp>
        <p:nvSpPr>
          <p:cNvPr id="85" name="Google Shape;85;p17"/>
          <p:cNvSpPr txBox="1"/>
          <p:nvPr>
            <p:ph idx="1" type="body"/>
          </p:nvPr>
        </p:nvSpPr>
        <p:spPr>
          <a:xfrm>
            <a:off x="311700" y="1152475"/>
            <a:ext cx="82500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Collected the arena data from </a:t>
            </a:r>
            <a:r>
              <a:rPr lang="en" sz="2000" u="sng">
                <a:solidFill>
                  <a:schemeClr val="hlink"/>
                </a:solidFill>
                <a:hlinkClick r:id="rId3"/>
              </a:rPr>
              <a:t>Wikipedia</a:t>
            </a:r>
            <a:r>
              <a:rPr lang="en" sz="2000"/>
              <a:t> with coordinates for all 30 teams</a:t>
            </a:r>
            <a:endParaRPr sz="2000"/>
          </a:p>
          <a:p>
            <a:pPr indent="-342900" lvl="1" marL="914400" rtl="0" algn="l">
              <a:spcBef>
                <a:spcPts val="0"/>
              </a:spcBef>
              <a:spcAft>
                <a:spcPts val="0"/>
              </a:spcAft>
              <a:buSzPts val="1800"/>
              <a:buChar char="○"/>
            </a:pPr>
            <a:r>
              <a:rPr lang="en" sz="1800"/>
              <a:t>Manually added three legacy teams that changed names in the past 12 years</a:t>
            </a:r>
            <a:endParaRPr sz="1800"/>
          </a:p>
          <a:p>
            <a:pPr indent="-355600" lvl="0" marL="457200" rtl="0" algn="l">
              <a:spcBef>
                <a:spcPts val="0"/>
              </a:spcBef>
              <a:spcAft>
                <a:spcPts val="0"/>
              </a:spcAft>
              <a:buSzPts val="2000"/>
              <a:buChar char="●"/>
            </a:pPr>
            <a:r>
              <a:rPr lang="en" sz="2000"/>
              <a:t>Used </a:t>
            </a:r>
            <a:r>
              <a:rPr lang="en" sz="2000" u="sng">
                <a:solidFill>
                  <a:schemeClr val="hlink"/>
                </a:solidFill>
                <a:hlinkClick r:id="rId4"/>
              </a:rPr>
              <a:t>sportsipy API</a:t>
            </a:r>
            <a:r>
              <a:rPr lang="en" sz="2000"/>
              <a:t> to scrape 14 seasons of NBA schedule data</a:t>
            </a:r>
            <a:endParaRPr sz="2000"/>
          </a:p>
          <a:p>
            <a:pPr indent="-342900" lvl="1" marL="914400" rtl="0" algn="l">
              <a:spcBef>
                <a:spcPts val="0"/>
              </a:spcBef>
              <a:spcAft>
                <a:spcPts val="0"/>
              </a:spcAft>
              <a:buSzPts val="1800"/>
              <a:buChar char="○"/>
            </a:pPr>
            <a:r>
              <a:rPr lang="en" sz="1800"/>
              <a:t>Includes all the game results for every team </a:t>
            </a:r>
            <a:endParaRPr sz="1800"/>
          </a:p>
          <a:p>
            <a:pPr indent="-342900" lvl="1" marL="914400" rtl="0" algn="l">
              <a:spcBef>
                <a:spcPts val="0"/>
              </a:spcBef>
              <a:spcAft>
                <a:spcPts val="0"/>
              </a:spcAft>
              <a:buSzPts val="1800"/>
              <a:buChar char="○"/>
            </a:pPr>
            <a:r>
              <a:rPr lang="en" sz="1800"/>
              <a:t>Manually cleaned team abbreviations to match those in the arena locations table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Process</a:t>
            </a:r>
            <a:endParaRPr/>
          </a:p>
        </p:txBody>
      </p:sp>
      <p:sp>
        <p:nvSpPr>
          <p:cNvPr id="91" name="Google Shape;91;p18"/>
          <p:cNvSpPr txBox="1"/>
          <p:nvPr>
            <p:ph idx="1" type="body"/>
          </p:nvPr>
        </p:nvSpPr>
        <p:spPr>
          <a:xfrm>
            <a:off x="311700" y="1152475"/>
            <a:ext cx="8520600" cy="3937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sz="2000"/>
              <a:t>Grouped data by season to ensure we collected the correct number of games</a:t>
            </a:r>
            <a:endParaRPr sz="2000"/>
          </a:p>
          <a:p>
            <a:pPr indent="-337264" lvl="1" marL="914400" rtl="0" algn="l">
              <a:spcBef>
                <a:spcPts val="0"/>
              </a:spcBef>
              <a:spcAft>
                <a:spcPts val="0"/>
              </a:spcAft>
              <a:buSzPct val="100000"/>
              <a:buChar char="○"/>
            </a:pPr>
            <a:r>
              <a:rPr lang="en" sz="1850"/>
              <a:t>30 teams x 82 games =  2,460 per season</a:t>
            </a:r>
            <a:endParaRPr sz="1850"/>
          </a:p>
          <a:p>
            <a:pPr indent="-346075" lvl="0" marL="457200" rtl="0" algn="l">
              <a:spcBef>
                <a:spcPts val="0"/>
              </a:spcBef>
              <a:spcAft>
                <a:spcPts val="0"/>
              </a:spcAft>
              <a:buSzPct val="100000"/>
              <a:buChar char="●"/>
            </a:pPr>
            <a:r>
              <a:rPr lang="en" sz="2000"/>
              <a:t>However, there were circumstances that contributed to a few seasons having fewer regular season games than normal</a:t>
            </a:r>
            <a:endParaRPr sz="2000"/>
          </a:p>
          <a:p>
            <a:pPr indent="-337264" lvl="1" marL="914400" rtl="0" algn="l">
              <a:spcBef>
                <a:spcPts val="0"/>
              </a:spcBef>
              <a:spcAft>
                <a:spcPts val="0"/>
              </a:spcAft>
              <a:buSzPct val="100000"/>
              <a:buChar char="○"/>
            </a:pPr>
            <a:r>
              <a:rPr lang="en" sz="1850"/>
              <a:t>2012 (Lockout Year) - No agreement between players and league on CBA</a:t>
            </a:r>
            <a:endParaRPr sz="1850"/>
          </a:p>
          <a:p>
            <a:pPr indent="-337264" lvl="2" marL="1371600" rtl="0" algn="l">
              <a:spcBef>
                <a:spcPts val="0"/>
              </a:spcBef>
              <a:spcAft>
                <a:spcPts val="0"/>
              </a:spcAft>
              <a:buSzPct val="100000"/>
              <a:buChar char="■"/>
            </a:pPr>
            <a:r>
              <a:rPr lang="en" sz="1850"/>
              <a:t> Season began in December rather than late October</a:t>
            </a:r>
            <a:endParaRPr sz="1850"/>
          </a:p>
          <a:p>
            <a:pPr indent="-337264" lvl="1" marL="914400" rtl="0" algn="l">
              <a:spcBef>
                <a:spcPts val="0"/>
              </a:spcBef>
              <a:spcAft>
                <a:spcPts val="0"/>
              </a:spcAft>
              <a:buSzPct val="100000"/>
              <a:buChar char="○"/>
            </a:pPr>
            <a:r>
              <a:rPr lang="en" sz="1850"/>
              <a:t>2013 (Boston Marathon Bombing)</a:t>
            </a:r>
            <a:endParaRPr sz="1850"/>
          </a:p>
          <a:p>
            <a:pPr indent="-337264" lvl="2" marL="1371600" rtl="0" algn="l">
              <a:spcBef>
                <a:spcPts val="0"/>
              </a:spcBef>
              <a:spcAft>
                <a:spcPts val="0"/>
              </a:spcAft>
              <a:buSzPct val="100000"/>
              <a:buChar char="■"/>
            </a:pPr>
            <a:r>
              <a:rPr lang="en" sz="1850"/>
              <a:t>1 missing game between Celtics and Pacers</a:t>
            </a:r>
            <a:endParaRPr sz="1850"/>
          </a:p>
          <a:p>
            <a:pPr indent="-337264" lvl="1" marL="914400" rtl="0" algn="l">
              <a:spcBef>
                <a:spcPts val="0"/>
              </a:spcBef>
              <a:spcAft>
                <a:spcPts val="0"/>
              </a:spcAft>
              <a:buSzPct val="100000"/>
              <a:buChar char="○"/>
            </a:pPr>
            <a:r>
              <a:rPr lang="en" sz="1850"/>
              <a:t>2020 (Covid Begins)</a:t>
            </a:r>
            <a:endParaRPr sz="1850"/>
          </a:p>
          <a:p>
            <a:pPr indent="-337264" lvl="2" marL="1371600" rtl="0" algn="l">
              <a:spcBef>
                <a:spcPts val="0"/>
              </a:spcBef>
              <a:spcAft>
                <a:spcPts val="0"/>
              </a:spcAft>
              <a:buSzPct val="100000"/>
              <a:buChar char="■"/>
            </a:pPr>
            <a:r>
              <a:rPr lang="en" sz="1850"/>
              <a:t>Season stopped on March 12th and resumed June 2020</a:t>
            </a:r>
            <a:endParaRPr sz="1850"/>
          </a:p>
          <a:p>
            <a:pPr indent="-337264" lvl="1" marL="914400" rtl="0" algn="l">
              <a:spcBef>
                <a:spcPts val="0"/>
              </a:spcBef>
              <a:spcAft>
                <a:spcPts val="0"/>
              </a:spcAft>
              <a:buSzPct val="100000"/>
              <a:buChar char="○"/>
            </a:pPr>
            <a:r>
              <a:rPr lang="en" sz="1850"/>
              <a:t>2021 (Covid Continued)</a:t>
            </a:r>
            <a:endParaRPr sz="1850"/>
          </a:p>
          <a:p>
            <a:pPr indent="-337264" lvl="2" marL="1371600" rtl="0" algn="l">
              <a:spcBef>
                <a:spcPts val="0"/>
              </a:spcBef>
              <a:spcAft>
                <a:spcPts val="0"/>
              </a:spcAft>
              <a:buSzPct val="100000"/>
              <a:buChar char="■"/>
            </a:pPr>
            <a:r>
              <a:rPr lang="en" sz="1850"/>
              <a:t>Number of games reduced because the season started in December rather than October</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Mapped the arena coordinates to the scraped</a:t>
            </a:r>
            <a:r>
              <a:rPr lang="en">
                <a:solidFill>
                  <a:schemeClr val="dk1"/>
                </a:solidFill>
              </a:rPr>
              <a:t> </a:t>
            </a:r>
            <a:r>
              <a:rPr lang="en">
                <a:solidFill>
                  <a:schemeClr val="dk1"/>
                </a:solidFill>
              </a:rPr>
              <a:t>schedule data</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Distance Traveled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the arena coordinates and building in logic for whether the game was home or away, we calculated the distance traveled for each game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Cumulative Distance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the distance traveled we calculated the cumulative distance for each team in each season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datetime column to calculate binary </a:t>
            </a:r>
            <a:r>
              <a:rPr lang="en">
                <a:solidFill>
                  <a:schemeClr val="dk1"/>
                </a:solidFill>
              </a:rPr>
              <a:t>variables for whether teams played: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Back to back games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 games in 4 days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4 games in 5 days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pic>
        <p:nvPicPr>
          <p:cNvPr id="103" name="Google Shape;103;p20"/>
          <p:cNvPicPr preferRelativeResize="0"/>
          <p:nvPr/>
        </p:nvPicPr>
        <p:blipFill>
          <a:blip r:embed="rId3">
            <a:alphaModFix/>
          </a:blip>
          <a:stretch>
            <a:fillRect/>
          </a:stretch>
        </p:blipFill>
        <p:spPr>
          <a:xfrm>
            <a:off x="311700" y="1143025"/>
            <a:ext cx="4128051" cy="1779051"/>
          </a:xfrm>
          <a:prstGeom prst="rect">
            <a:avLst/>
          </a:prstGeom>
          <a:noFill/>
          <a:ln>
            <a:noFill/>
          </a:ln>
        </p:spPr>
      </p:pic>
      <p:pic>
        <p:nvPicPr>
          <p:cNvPr id="104" name="Google Shape;104;p20"/>
          <p:cNvPicPr preferRelativeResize="0"/>
          <p:nvPr/>
        </p:nvPicPr>
        <p:blipFill rotWithShape="1">
          <a:blip r:embed="rId4">
            <a:alphaModFix/>
          </a:blip>
          <a:srcRect b="-7573" l="0" r="-6326" t="0"/>
          <a:stretch/>
        </p:blipFill>
        <p:spPr>
          <a:xfrm>
            <a:off x="4853950" y="1143025"/>
            <a:ext cx="4236052" cy="1906924"/>
          </a:xfrm>
          <a:prstGeom prst="rect">
            <a:avLst/>
          </a:prstGeom>
          <a:noFill/>
          <a:ln>
            <a:noFill/>
          </a:ln>
        </p:spPr>
      </p:pic>
      <p:pic>
        <p:nvPicPr>
          <p:cNvPr id="105" name="Google Shape;105;p20"/>
          <p:cNvPicPr preferRelativeResize="0"/>
          <p:nvPr/>
        </p:nvPicPr>
        <p:blipFill>
          <a:blip r:embed="rId5">
            <a:alphaModFix/>
          </a:blip>
          <a:stretch>
            <a:fillRect/>
          </a:stretch>
        </p:blipFill>
        <p:spPr>
          <a:xfrm>
            <a:off x="4853950" y="3181263"/>
            <a:ext cx="3978348" cy="1779049"/>
          </a:xfrm>
          <a:prstGeom prst="rect">
            <a:avLst/>
          </a:prstGeom>
          <a:noFill/>
          <a:ln>
            <a:noFill/>
          </a:ln>
        </p:spPr>
      </p:pic>
      <p:pic>
        <p:nvPicPr>
          <p:cNvPr id="106" name="Google Shape;106;p20"/>
          <p:cNvPicPr preferRelativeResize="0"/>
          <p:nvPr/>
        </p:nvPicPr>
        <p:blipFill>
          <a:blip r:embed="rId6">
            <a:alphaModFix/>
          </a:blip>
          <a:stretch>
            <a:fillRect/>
          </a:stretch>
        </p:blipFill>
        <p:spPr>
          <a:xfrm>
            <a:off x="311700" y="3200550"/>
            <a:ext cx="4128061" cy="174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