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18"/>
  </p:notesMasterIdLst>
  <p:handoutMasterIdLst>
    <p:handoutMasterId r:id="rId19"/>
  </p:handoutMasterIdLst>
  <p:sldIdLst>
    <p:sldId id="1860" r:id="rId6"/>
    <p:sldId id="1826" r:id="rId7"/>
    <p:sldId id="1825" r:id="rId8"/>
    <p:sldId id="1871" r:id="rId9"/>
    <p:sldId id="1870" r:id="rId10"/>
    <p:sldId id="1872" r:id="rId11"/>
    <p:sldId id="1876" r:id="rId12"/>
    <p:sldId id="1881" r:id="rId13"/>
    <p:sldId id="1882" r:id="rId14"/>
    <p:sldId id="1883" r:id="rId15"/>
    <p:sldId id="1854" r:id="rId16"/>
    <p:sldId id="1856" r:id="rId1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Dark template" id="{888AB95E-1B7E-4E95-8F39-C5D0E8372BC2}">
          <p14:sldIdLst>
            <p14:sldId id="1860"/>
            <p14:sldId id="1826"/>
            <p14:sldId id="1825"/>
            <p14:sldId id="1871"/>
            <p14:sldId id="1870"/>
            <p14:sldId id="1872"/>
            <p14:sldId id="1876"/>
            <p14:sldId id="1881"/>
            <p14:sldId id="1882"/>
            <p14:sldId id="1883"/>
            <p14:sldId id="1854"/>
            <p14:sldId id="185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7BDA"/>
    <a:srgbClr val="E6E6E6"/>
    <a:srgbClr val="2F2F2F"/>
    <a:srgbClr val="F2F2F2"/>
    <a:srgbClr val="D2D2D2"/>
    <a:srgbClr val="5C2D91"/>
    <a:srgbClr val="00BCF2"/>
    <a:srgbClr val="0078D4"/>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58" autoAdjust="0"/>
    <p:restoredTop sz="92133" autoAdjust="0"/>
  </p:normalViewPr>
  <p:slideViewPr>
    <p:cSldViewPr snapToGrid="0">
      <p:cViewPr varScale="1">
        <p:scale>
          <a:sx n="78" d="100"/>
          <a:sy n="78" d="100"/>
        </p:scale>
        <p:origin x="294" y="84"/>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29-Mar-22 10:08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29-Mar-22 10:08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29-Mar-22 10:08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8963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29-Mar-22 10:08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591807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29-Mar-22 10:08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452163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29-Mar-22 10:08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495717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29-Mar-22 10:08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368473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29-Mar-22 10:08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242601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29-Mar-22 10:08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54107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29-Mar-22 10:08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733053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29-Mar-22 10:08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868472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29-Mar-22 10:08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817549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29-Mar-22 10:08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0394830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3" Type="http://schemas.openxmlformats.org/officeDocument/2006/relationships/hyperlink" Target="https://towardsdatascience.com/data-visualization-using-matplotlib-16f1aae5ce70" TargetMode="External"/><Relationship Id="rId2" Type="http://schemas.openxmlformats.org/officeDocument/2006/relationships/hyperlink" Target="https://www.analyticsvidhya.com/blog/2021/06/exploratory-data-analysis-using-data-visualization-techniques/" TargetMode="External"/><Relationship Id="rId1" Type="http://schemas.openxmlformats.org/officeDocument/2006/relationships/slideLayout" Target="../slideLayouts/slideLayout39.xml"/><Relationship Id="rId4" Type="http://schemas.openxmlformats.org/officeDocument/2006/relationships/hyperlink" Target="https://towardsdatascience.com/how-to-perform-exploratory-data-analysis-with-seaborn-97e3413e841d"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0.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5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56.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0.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9.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321004"/>
            <a:ext cx="7719541" cy="1107996"/>
          </a:xfrm>
        </p:spPr>
        <p:txBody>
          <a:bodyPr/>
          <a:lstStyle/>
          <a:p>
            <a:r>
              <a:rPr lang="en-US" b="1" dirty="0"/>
              <a:t>PYTHON SCRIPTING IN POWERBI</a:t>
            </a:r>
            <a:br>
              <a:rPr lang="en-US" dirty="0"/>
            </a:br>
            <a:endParaRPr lang="en-US" dirty="0"/>
          </a:p>
        </p:txBody>
      </p:sp>
      <p:sp>
        <p:nvSpPr>
          <p:cNvPr id="5" name="Text Placeholder 4"/>
          <p:cNvSpPr>
            <a:spLocks noGrp="1"/>
          </p:cNvSpPr>
          <p:nvPr>
            <p:ph type="body" sz="quarter" idx="12"/>
          </p:nvPr>
        </p:nvSpPr>
        <p:spPr/>
        <p:txBody>
          <a:bodyPr/>
          <a:lstStyle/>
          <a:p>
            <a:r>
              <a:rPr lang="en-US" dirty="0"/>
              <a:t>Subtitle or speaker name</a:t>
            </a:r>
          </a:p>
        </p:txBody>
      </p:sp>
      <p:pic>
        <p:nvPicPr>
          <p:cNvPr id="6" name="Picture 5" descr="A screenshot of a video game&#10;&#10;Description automatically generated with medium confidence">
            <a:extLst>
              <a:ext uri="{FF2B5EF4-FFF2-40B4-BE49-F238E27FC236}">
                <a16:creationId xmlns:a16="http://schemas.microsoft.com/office/drawing/2014/main" id="{CC7778EF-BDDD-4A75-86EB-DCE9B0E7E757}"/>
              </a:ext>
            </a:extLst>
          </p:cNvPr>
          <p:cNvPicPr>
            <a:picLocks noChangeAspect="1"/>
          </p:cNvPicPr>
          <p:nvPr/>
        </p:nvPicPr>
        <p:blipFill>
          <a:blip r:embed="rId3"/>
          <a:stretch>
            <a:fillRect/>
          </a:stretch>
        </p:blipFill>
        <p:spPr>
          <a:xfrm>
            <a:off x="0" y="5647038"/>
            <a:ext cx="3702907" cy="49427"/>
          </a:xfrm>
          <a:prstGeom prst="rect">
            <a:avLst/>
          </a:prstGeom>
        </p:spPr>
      </p:pic>
    </p:spTree>
    <p:extLst>
      <p:ext uri="{BB962C8B-B14F-4D97-AF65-F5344CB8AC3E}">
        <p14:creationId xmlns:p14="http://schemas.microsoft.com/office/powerpoint/2010/main" val="2183225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0626937-7CC0-47E0-8709-4DC032D48E4D}"/>
              </a:ext>
            </a:extLst>
          </p:cNvPr>
          <p:cNvSpPr>
            <a:spLocks noGrp="1"/>
          </p:cNvSpPr>
          <p:nvPr>
            <p:ph type="title"/>
          </p:nvPr>
        </p:nvSpPr>
        <p:spPr/>
        <p:txBody>
          <a:bodyPr/>
          <a:lstStyle/>
          <a:p>
            <a:r>
              <a:rPr lang="en-US" dirty="0"/>
              <a:t>LINKS TO LEARN &amp; PRACTICE</a:t>
            </a:r>
            <a:endParaRPr lang="en-GB" dirty="0"/>
          </a:p>
        </p:txBody>
      </p:sp>
      <p:sp>
        <p:nvSpPr>
          <p:cNvPr id="3" name="Text Placeholder 2">
            <a:extLst>
              <a:ext uri="{FF2B5EF4-FFF2-40B4-BE49-F238E27FC236}">
                <a16:creationId xmlns:a16="http://schemas.microsoft.com/office/drawing/2014/main" id="{2E454FBC-683A-4405-BDE7-85445AFFB091}"/>
              </a:ext>
            </a:extLst>
          </p:cNvPr>
          <p:cNvSpPr>
            <a:spLocks noGrp="1"/>
          </p:cNvSpPr>
          <p:nvPr>
            <p:ph type="body" sz="quarter" idx="10"/>
          </p:nvPr>
        </p:nvSpPr>
        <p:spPr>
          <a:xfrm>
            <a:off x="586390" y="1434370"/>
            <a:ext cx="11018520" cy="7152727"/>
          </a:xfrm>
        </p:spPr>
        <p:txBody>
          <a:bodyPr/>
          <a:lstStyle/>
          <a:p>
            <a:r>
              <a:rPr lang="en-US" b="1" dirty="0">
                <a:hlinkClick r:id="rId2"/>
              </a:rPr>
              <a:t>Work with Power BI visuals</a:t>
            </a:r>
            <a:endParaRPr lang="en-US" b="1" dirty="0">
              <a:hlinkClick r:id="rId2"/>
            </a:endParaRPr>
          </a:p>
          <a:p>
            <a:endParaRPr lang="en-US" b="1" dirty="0">
              <a:hlinkClick r:id="rId2"/>
            </a:endParaRPr>
          </a:p>
          <a:p>
            <a:r>
              <a:rPr lang="en-US" b="1" dirty="0">
                <a:hlinkClick r:id="rId2"/>
              </a:rPr>
              <a:t>Exploratory Data Analysis using Data Visualization Techniques!</a:t>
            </a:r>
            <a:endParaRPr lang="en-US" b="1" dirty="0"/>
          </a:p>
          <a:p>
            <a:endParaRPr lang="en-GB" b="1" dirty="0"/>
          </a:p>
          <a:p>
            <a:r>
              <a:rPr lang="en-GB" b="1" dirty="0">
                <a:hlinkClick r:id="rId3"/>
              </a:rPr>
              <a:t>Data Visualization using Matplotlib</a:t>
            </a:r>
            <a:endParaRPr lang="en-GB" b="1" dirty="0"/>
          </a:p>
          <a:p>
            <a:endParaRPr lang="en-GB" b="1" dirty="0"/>
          </a:p>
          <a:p>
            <a:r>
              <a:rPr lang="en-US" b="1" dirty="0">
                <a:solidFill>
                  <a:srgbClr val="037BDA"/>
                </a:solidFill>
                <a:hlinkClick r:id="rId4">
                  <a:extLst>
                    <a:ext uri="{A12FA001-AC4F-418D-AE19-62706E023703}">
                      <ahyp:hlinkClr xmlns:ahyp="http://schemas.microsoft.com/office/drawing/2018/hyperlinkcolor" val="tx"/>
                    </a:ext>
                  </a:extLst>
                </a:hlinkClick>
              </a:rPr>
              <a:t>How to Perform Exploratory Data Analysis with Seaborn</a:t>
            </a:r>
            <a:endParaRPr lang="en-US" b="1" dirty="0">
              <a:solidFill>
                <a:srgbClr val="037BDA"/>
              </a:solidFill>
            </a:endParaRPr>
          </a:p>
          <a:p>
            <a:endParaRPr lang="en-US" b="1" i="0" dirty="0">
              <a:solidFill>
                <a:srgbClr val="292929"/>
              </a:solidFill>
              <a:effectLst/>
              <a:latin typeface="sohne"/>
            </a:endParaRPr>
          </a:p>
          <a:p>
            <a:pPr marL="514350" indent="-514350">
              <a:buFont typeface="+mj-lt"/>
              <a:buAutoNum type="arabicPeriod"/>
            </a:pPr>
            <a:endParaRPr lang="en-US" i="0" dirty="0">
              <a:solidFill>
                <a:srgbClr val="292929"/>
              </a:solidFill>
              <a:effectLst/>
              <a:latin typeface="sohne"/>
            </a:endParaRPr>
          </a:p>
          <a:p>
            <a:pPr marL="457200" indent="-457200">
              <a:buFont typeface="Arial" panose="020B0604020202020204" pitchFamily="34" charset="0"/>
              <a:buChar char="•"/>
            </a:pPr>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422045892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5" y="2645849"/>
            <a:ext cx="9189099" cy="914096"/>
          </a:xfrm>
        </p:spPr>
        <p:txBody>
          <a:bodyPr/>
          <a:lstStyle/>
          <a:p>
            <a:r>
              <a:rPr lang="en-US" sz="6600" i="1" dirty="0"/>
              <a:t>LET’S PRACTICE</a:t>
            </a:r>
          </a:p>
        </p:txBody>
      </p:sp>
    </p:spTree>
    <p:extLst>
      <p:ext uri="{BB962C8B-B14F-4D97-AF65-F5344CB8AC3E}">
        <p14:creationId xmlns:p14="http://schemas.microsoft.com/office/powerpoint/2010/main" val="726950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304" y="2108555"/>
            <a:ext cx="8630781" cy="1072491"/>
          </a:xfrm>
        </p:spPr>
        <p:txBody>
          <a:bodyPr/>
          <a:lstStyle/>
          <a:p>
            <a:pPr algn="ctr"/>
            <a:r>
              <a:rPr lang="en-US" sz="8800" dirty="0"/>
              <a:t>Thank you </a:t>
            </a:r>
          </a:p>
        </p:txBody>
      </p:sp>
      <p:pic>
        <p:nvPicPr>
          <p:cNvPr id="6" name="Picture 5">
            <a:extLst>
              <a:ext uri="{FF2B5EF4-FFF2-40B4-BE49-F238E27FC236}">
                <a16:creationId xmlns:a16="http://schemas.microsoft.com/office/drawing/2014/main" id="{998E6FC1-E7E1-40B1-A5D3-8DC4CB47873D}"/>
              </a:ext>
            </a:extLst>
          </p:cNvPr>
          <p:cNvPicPr>
            <a:picLocks noChangeAspect="1"/>
          </p:cNvPicPr>
          <p:nvPr/>
        </p:nvPicPr>
        <p:blipFill>
          <a:blip r:embed="rId3"/>
          <a:stretch>
            <a:fillRect/>
          </a:stretch>
        </p:blipFill>
        <p:spPr>
          <a:xfrm>
            <a:off x="-68920" y="-1427870"/>
            <a:ext cx="6858000" cy="6858000"/>
          </a:xfrm>
          <a:prstGeom prst="rect">
            <a:avLst/>
          </a:prstGeom>
        </p:spPr>
      </p:pic>
    </p:spTree>
    <p:extLst>
      <p:ext uri="{BB962C8B-B14F-4D97-AF65-F5344CB8AC3E}">
        <p14:creationId xmlns:p14="http://schemas.microsoft.com/office/powerpoint/2010/main" val="3386018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587375" y="645905"/>
            <a:ext cx="11017250" cy="677108"/>
          </a:xfrm>
        </p:spPr>
        <p:txBody>
          <a:bodyPr/>
          <a:lstStyle/>
          <a:p>
            <a:r>
              <a:rPr lang="en-US" sz="4400" dirty="0"/>
              <a:t>Table of Contents</a:t>
            </a:r>
          </a:p>
        </p:txBody>
      </p:sp>
      <p:sp>
        <p:nvSpPr>
          <p:cNvPr id="6" name="Text Placeholder 5"/>
          <p:cNvSpPr>
            <a:spLocks noGrp="1"/>
          </p:cNvSpPr>
          <p:nvPr>
            <p:ph type="body" sz="quarter" idx="4294967295"/>
          </p:nvPr>
        </p:nvSpPr>
        <p:spPr>
          <a:xfrm>
            <a:off x="241146" y="2012980"/>
            <a:ext cx="11017250" cy="3028521"/>
          </a:xfrm>
        </p:spPr>
        <p:txBody>
          <a:bodyPr/>
          <a:lstStyle/>
          <a:p>
            <a:pPr marL="342900" indent="-342900">
              <a:buFontTx/>
              <a:buChar char="-"/>
            </a:pPr>
            <a:r>
              <a:rPr lang="en-US" sz="2400" b="0" i="0" dirty="0">
                <a:solidFill>
                  <a:schemeClr val="tx1"/>
                </a:solidFill>
                <a:effectLst/>
                <a:latin typeface="+mn-lt"/>
              </a:rPr>
              <a:t>What is </a:t>
            </a:r>
            <a:r>
              <a:rPr lang="en-US" sz="2400" dirty="0" err="1">
                <a:solidFill>
                  <a:schemeClr val="tx1"/>
                </a:solidFill>
                <a:latin typeface="+mn-lt"/>
              </a:rPr>
              <a:t>PowerBi</a:t>
            </a:r>
            <a:r>
              <a:rPr lang="en-US" sz="2400" b="0" i="0" dirty="0">
                <a:solidFill>
                  <a:schemeClr val="tx1"/>
                </a:solidFill>
                <a:effectLst/>
                <a:latin typeface="+mn-lt"/>
              </a:rPr>
              <a:t>?</a:t>
            </a:r>
            <a:endParaRPr lang="en-US" sz="2400" i="1" dirty="0">
              <a:solidFill>
                <a:schemeClr val="tx1"/>
              </a:solidFill>
              <a:effectLst/>
              <a:latin typeface="+mn-lt"/>
            </a:endParaRPr>
          </a:p>
          <a:p>
            <a:pPr marL="342900" indent="-342900">
              <a:buFontTx/>
              <a:buChar char="-"/>
            </a:pPr>
            <a:endParaRPr lang="en-US" sz="2400" b="0" i="0" dirty="0">
              <a:solidFill>
                <a:schemeClr val="tx1"/>
              </a:solidFill>
              <a:effectLst/>
              <a:latin typeface="+mn-lt"/>
            </a:endParaRPr>
          </a:p>
          <a:p>
            <a:pPr marL="342900" indent="-342900">
              <a:buFontTx/>
              <a:buChar char="-"/>
            </a:pPr>
            <a:r>
              <a:rPr lang="en-US" sz="2400" dirty="0">
                <a:solidFill>
                  <a:schemeClr val="tx1"/>
                </a:solidFill>
                <a:latin typeface="+mn-lt"/>
              </a:rPr>
              <a:t>Why Python in </a:t>
            </a:r>
            <a:r>
              <a:rPr lang="en-US" sz="2400" dirty="0" err="1">
                <a:solidFill>
                  <a:schemeClr val="tx1"/>
                </a:solidFill>
                <a:latin typeface="+mn-lt"/>
              </a:rPr>
              <a:t>PowerBi</a:t>
            </a:r>
            <a:r>
              <a:rPr lang="en-US" sz="2400" dirty="0">
                <a:solidFill>
                  <a:schemeClr val="tx1"/>
                </a:solidFill>
                <a:latin typeface="+mn-lt"/>
              </a:rPr>
              <a:t>?</a:t>
            </a:r>
            <a:endParaRPr lang="en-US" sz="2400" b="0" i="0" dirty="0">
              <a:solidFill>
                <a:schemeClr val="tx1"/>
              </a:solidFill>
              <a:effectLst/>
              <a:latin typeface="+mn-lt"/>
            </a:endParaRPr>
          </a:p>
          <a:p>
            <a:pPr marL="342900" indent="-342900">
              <a:buFontTx/>
              <a:buChar char="-"/>
            </a:pPr>
            <a:endParaRPr lang="en-US" sz="2400" b="0" i="0" dirty="0">
              <a:solidFill>
                <a:schemeClr val="tx1"/>
              </a:solidFill>
              <a:effectLst/>
              <a:latin typeface="+mn-lt"/>
            </a:endParaRPr>
          </a:p>
          <a:p>
            <a:pPr marL="342900" indent="-342900">
              <a:buFontTx/>
              <a:buChar char="-"/>
            </a:pPr>
            <a:r>
              <a:rPr lang="en-US" sz="2400" dirty="0">
                <a:solidFill>
                  <a:schemeClr val="tx1"/>
                </a:solidFill>
                <a:latin typeface="+mn-lt"/>
              </a:rPr>
              <a:t>What is Python Scripting?</a:t>
            </a:r>
          </a:p>
          <a:p>
            <a:pPr marL="342900" indent="-342900">
              <a:buFontTx/>
              <a:buChar char="-"/>
            </a:pPr>
            <a:endParaRPr lang="en-US" sz="2400" dirty="0">
              <a:solidFill>
                <a:schemeClr val="tx1"/>
              </a:solidFill>
              <a:latin typeface="+mn-lt"/>
            </a:endParaRPr>
          </a:p>
          <a:p>
            <a:pPr marL="342900" indent="-342900">
              <a:buFontTx/>
              <a:buChar char="-"/>
            </a:pPr>
            <a:r>
              <a:rPr lang="en-US" sz="2400" dirty="0">
                <a:solidFill>
                  <a:schemeClr val="tx1"/>
                </a:solidFill>
                <a:latin typeface="+mn-lt"/>
              </a:rPr>
              <a:t>How to get started using Python in </a:t>
            </a:r>
            <a:r>
              <a:rPr lang="en-US" sz="2400" dirty="0" err="1">
                <a:solidFill>
                  <a:schemeClr val="tx1"/>
                </a:solidFill>
                <a:latin typeface="+mn-lt"/>
              </a:rPr>
              <a:t>PowerBi</a:t>
            </a:r>
            <a:endParaRPr lang="en-US" sz="2400" b="0" i="0" dirty="0">
              <a:solidFill>
                <a:schemeClr val="tx1"/>
              </a:solidFill>
              <a:effectLst/>
              <a:latin typeface="+mn-lt"/>
            </a:endParaRPr>
          </a:p>
        </p:txBody>
      </p:sp>
      <p:pic>
        <p:nvPicPr>
          <p:cNvPr id="3" name="Picture 2">
            <a:extLst>
              <a:ext uri="{FF2B5EF4-FFF2-40B4-BE49-F238E27FC236}">
                <a16:creationId xmlns:a16="http://schemas.microsoft.com/office/drawing/2014/main" id="{7CE1D470-CCF2-497C-8041-E36FF865A1CB}"/>
              </a:ext>
            </a:extLst>
          </p:cNvPr>
          <p:cNvPicPr>
            <a:picLocks noChangeAspect="1"/>
          </p:cNvPicPr>
          <p:nvPr/>
        </p:nvPicPr>
        <p:blipFill>
          <a:blip r:embed="rId3"/>
          <a:stretch>
            <a:fillRect/>
          </a:stretch>
        </p:blipFill>
        <p:spPr>
          <a:xfrm>
            <a:off x="6549081" y="1062680"/>
            <a:ext cx="5401774" cy="4955061"/>
          </a:xfrm>
          <a:prstGeom prst="rect">
            <a:avLst/>
          </a:prstGeom>
        </p:spPr>
      </p:pic>
    </p:spTree>
    <p:extLst>
      <p:ext uri="{BB962C8B-B14F-4D97-AF65-F5344CB8AC3E}">
        <p14:creationId xmlns:p14="http://schemas.microsoft.com/office/powerpoint/2010/main" val="1369338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6738" y="94024"/>
            <a:ext cx="11018520" cy="538609"/>
          </a:xfrm>
        </p:spPr>
        <p:txBody>
          <a:bodyPr/>
          <a:lstStyle/>
          <a:p>
            <a:r>
              <a:rPr lang="en-US" sz="3500" dirty="0"/>
              <a:t>What is </a:t>
            </a:r>
            <a:r>
              <a:rPr lang="en-US" sz="3500" dirty="0" err="1"/>
              <a:t>PowerBi</a:t>
            </a:r>
            <a:r>
              <a:rPr lang="en-US" sz="3500" dirty="0"/>
              <a:t>?</a:t>
            </a:r>
          </a:p>
        </p:txBody>
      </p:sp>
      <p:sp>
        <p:nvSpPr>
          <p:cNvPr id="6" name="Text Placeholder 5"/>
          <p:cNvSpPr>
            <a:spLocks noGrp="1"/>
          </p:cNvSpPr>
          <p:nvPr>
            <p:ph type="body" sz="quarter" idx="10"/>
          </p:nvPr>
        </p:nvSpPr>
        <p:spPr>
          <a:xfrm>
            <a:off x="512177" y="808499"/>
            <a:ext cx="6209900" cy="4801314"/>
          </a:xfrm>
        </p:spPr>
        <p:txBody>
          <a:bodyPr/>
          <a:lstStyle/>
          <a:p>
            <a:pPr marL="342900" indent="-342900">
              <a:buFontTx/>
              <a:buChar char="-"/>
            </a:pPr>
            <a:r>
              <a:rPr lang="en-US" sz="2000" b="0" i="0" dirty="0">
                <a:solidFill>
                  <a:schemeClr val="tx1"/>
                </a:solidFill>
                <a:effectLst/>
                <a:latin typeface="+mn-lt"/>
              </a:rPr>
              <a:t>According to Microsoft Docs; Power Bi is a collection of software services, apps, and connectors that work together to turn your </a:t>
            </a:r>
            <a:r>
              <a:rPr lang="en-US" sz="2000" b="1" i="0" dirty="0">
                <a:solidFill>
                  <a:schemeClr val="tx1"/>
                </a:solidFill>
                <a:effectLst/>
                <a:latin typeface="+mn-lt"/>
              </a:rPr>
              <a:t>unrelated sources of data </a:t>
            </a:r>
            <a:r>
              <a:rPr lang="en-US" sz="2000" b="0" i="0" dirty="0">
                <a:solidFill>
                  <a:schemeClr val="tx1"/>
                </a:solidFill>
                <a:effectLst/>
                <a:latin typeface="+mn-lt"/>
              </a:rPr>
              <a:t>into </a:t>
            </a:r>
            <a:r>
              <a:rPr lang="en-US" sz="2000" b="1" i="0" dirty="0">
                <a:solidFill>
                  <a:schemeClr val="tx1"/>
                </a:solidFill>
                <a:effectLst/>
                <a:latin typeface="+mn-lt"/>
              </a:rPr>
              <a:t>coherent</a:t>
            </a:r>
            <a:r>
              <a:rPr lang="en-US" sz="2000" b="0" i="0" dirty="0">
                <a:solidFill>
                  <a:schemeClr val="tx1"/>
                </a:solidFill>
                <a:effectLst/>
                <a:latin typeface="+mn-lt"/>
              </a:rPr>
              <a:t>, </a:t>
            </a:r>
            <a:r>
              <a:rPr lang="en-US" sz="2000" b="1" i="0" dirty="0">
                <a:solidFill>
                  <a:schemeClr val="tx1"/>
                </a:solidFill>
                <a:effectLst/>
                <a:latin typeface="+mn-lt"/>
              </a:rPr>
              <a:t>visually immersive </a:t>
            </a:r>
            <a:r>
              <a:rPr lang="en-US" sz="2000" b="0" i="0" dirty="0">
                <a:solidFill>
                  <a:schemeClr val="tx1"/>
                </a:solidFill>
                <a:effectLst/>
                <a:latin typeface="+mn-lt"/>
              </a:rPr>
              <a:t>and </a:t>
            </a:r>
            <a:r>
              <a:rPr lang="en-US" sz="2000" b="1" i="0" dirty="0">
                <a:solidFill>
                  <a:schemeClr val="tx1"/>
                </a:solidFill>
                <a:effectLst/>
                <a:latin typeface="+mn-lt"/>
              </a:rPr>
              <a:t>interactive insights.</a:t>
            </a:r>
          </a:p>
          <a:p>
            <a:pPr marL="342900" indent="-342900">
              <a:buFontTx/>
              <a:buChar char="-"/>
            </a:pPr>
            <a:endParaRPr lang="en-US" sz="2000" b="1" dirty="0">
              <a:solidFill>
                <a:schemeClr val="tx1"/>
              </a:solidFill>
              <a:latin typeface="+mn-lt"/>
            </a:endParaRPr>
          </a:p>
          <a:p>
            <a:pPr marL="342900" indent="-342900">
              <a:buFontTx/>
              <a:buChar char="-"/>
            </a:pPr>
            <a:endParaRPr lang="en-US" sz="2000" b="1" i="0" dirty="0">
              <a:solidFill>
                <a:schemeClr val="tx1"/>
              </a:solidFill>
              <a:effectLst/>
              <a:latin typeface="+mn-lt"/>
            </a:endParaRPr>
          </a:p>
          <a:p>
            <a:pPr marL="342900" indent="-342900">
              <a:buFontTx/>
              <a:buChar char="-"/>
            </a:pPr>
            <a:endParaRPr lang="en-US" sz="2000" b="1" dirty="0">
              <a:solidFill>
                <a:schemeClr val="tx1"/>
              </a:solidFill>
              <a:latin typeface="+mn-lt"/>
            </a:endParaRPr>
          </a:p>
          <a:p>
            <a:pPr marL="342900" indent="-342900">
              <a:buFontTx/>
              <a:buChar char="-"/>
            </a:pPr>
            <a:r>
              <a:rPr lang="en-GB" sz="2000" b="1" dirty="0">
                <a:solidFill>
                  <a:schemeClr val="tx1"/>
                </a:solidFill>
                <a:latin typeface="+mn-lt"/>
              </a:rPr>
              <a:t>Microsoft offers three types of Power BI platforms:</a:t>
            </a:r>
          </a:p>
          <a:p>
            <a:pPr marL="457200" indent="-457200">
              <a:buAutoNum type="alphaLcPeriod"/>
            </a:pPr>
            <a:r>
              <a:rPr lang="en-GB" sz="2000" dirty="0">
                <a:solidFill>
                  <a:schemeClr val="tx1"/>
                </a:solidFill>
                <a:latin typeface="+mn-lt"/>
              </a:rPr>
              <a:t>Power BI Desktop (A desktop application)</a:t>
            </a:r>
          </a:p>
          <a:p>
            <a:pPr marL="457200" indent="-457200">
              <a:buAutoNum type="alphaLcPeriod"/>
            </a:pPr>
            <a:r>
              <a:rPr lang="en-GB" sz="2000" dirty="0">
                <a:solidFill>
                  <a:schemeClr val="tx1"/>
                </a:solidFill>
                <a:latin typeface="+mn-lt"/>
              </a:rPr>
              <a:t>Power BI Service (SaaS i.e., Software as a Service)</a:t>
            </a:r>
          </a:p>
          <a:p>
            <a:pPr marL="457200" indent="-457200">
              <a:buAutoNum type="alphaLcPeriod"/>
            </a:pPr>
            <a:r>
              <a:rPr lang="en-GB" sz="2000" dirty="0">
                <a:solidFill>
                  <a:schemeClr val="tx1"/>
                </a:solidFill>
                <a:latin typeface="+mn-lt"/>
              </a:rPr>
              <a:t>Power BI Mobile (For iOS and Android devices)</a:t>
            </a:r>
          </a:p>
          <a:p>
            <a:pPr marL="342900" indent="-342900">
              <a:buFontTx/>
              <a:buChar char="-"/>
            </a:pPr>
            <a:endParaRPr lang="en-US" sz="2000" b="1" dirty="0">
              <a:solidFill>
                <a:schemeClr val="tx1"/>
              </a:solidFill>
              <a:effectLst/>
              <a:latin typeface="+mn-lt"/>
            </a:endParaRPr>
          </a:p>
        </p:txBody>
      </p:sp>
      <p:pic>
        <p:nvPicPr>
          <p:cNvPr id="5" name="Picture 4">
            <a:extLst>
              <a:ext uri="{FF2B5EF4-FFF2-40B4-BE49-F238E27FC236}">
                <a16:creationId xmlns:a16="http://schemas.microsoft.com/office/drawing/2014/main" id="{6D69713B-D826-46B9-B468-83DD21E9AA2C}"/>
              </a:ext>
            </a:extLst>
          </p:cNvPr>
          <p:cNvPicPr>
            <a:picLocks noChangeAspect="1"/>
          </p:cNvPicPr>
          <p:nvPr/>
        </p:nvPicPr>
        <p:blipFill>
          <a:blip r:embed="rId3"/>
          <a:stretch>
            <a:fillRect/>
          </a:stretch>
        </p:blipFill>
        <p:spPr>
          <a:xfrm>
            <a:off x="6722077" y="808499"/>
            <a:ext cx="5313403" cy="4977180"/>
          </a:xfrm>
          <a:prstGeom prst="rect">
            <a:avLst/>
          </a:prstGeom>
        </p:spPr>
      </p:pic>
    </p:spTree>
    <p:extLst>
      <p:ext uri="{BB962C8B-B14F-4D97-AF65-F5344CB8AC3E}">
        <p14:creationId xmlns:p14="http://schemas.microsoft.com/office/powerpoint/2010/main" val="132907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738664"/>
          </a:xfrm>
        </p:spPr>
        <p:txBody>
          <a:bodyPr/>
          <a:lstStyle/>
          <a:p>
            <a:r>
              <a:rPr lang="en-US" sz="4800" dirty="0"/>
              <a:t>Why Python in </a:t>
            </a:r>
            <a:r>
              <a:rPr lang="en-US" sz="4800" dirty="0" err="1"/>
              <a:t>PowerBi</a:t>
            </a:r>
            <a:r>
              <a:rPr lang="en-US" sz="4800" dirty="0"/>
              <a:t>?</a:t>
            </a:r>
          </a:p>
        </p:txBody>
      </p:sp>
      <p:sp>
        <p:nvSpPr>
          <p:cNvPr id="6" name="Text Placeholder 5"/>
          <p:cNvSpPr>
            <a:spLocks noGrp="1"/>
          </p:cNvSpPr>
          <p:nvPr>
            <p:ph type="body" sz="quarter" idx="4294967295"/>
          </p:nvPr>
        </p:nvSpPr>
        <p:spPr>
          <a:xfrm>
            <a:off x="240114" y="1349618"/>
            <a:ext cx="11018520" cy="2092881"/>
          </a:xfrm>
        </p:spPr>
        <p:txBody>
          <a:bodyPr/>
          <a:lstStyle/>
          <a:p>
            <a:pPr algn="l"/>
            <a:r>
              <a:rPr lang="en-US" sz="2000" dirty="0">
                <a:solidFill>
                  <a:schemeClr val="tx1"/>
                </a:solidFill>
                <a:latin typeface="+mn-lt"/>
              </a:rPr>
              <a:t>Python is a programming language that can be use for software and web development, it is also used in machine learning, and also to automate task and carry out data analysis. </a:t>
            </a:r>
          </a:p>
          <a:p>
            <a:pPr algn="l"/>
            <a:endParaRPr lang="en-US" sz="2000" dirty="0">
              <a:solidFill>
                <a:schemeClr val="tx1"/>
              </a:solidFill>
              <a:latin typeface="+mn-lt"/>
            </a:endParaRPr>
          </a:p>
          <a:p>
            <a:pPr algn="l"/>
            <a:r>
              <a:rPr lang="en-US" sz="2000" dirty="0">
                <a:solidFill>
                  <a:schemeClr val="tx1"/>
                </a:solidFill>
                <a:latin typeface="+mn-lt"/>
              </a:rPr>
              <a:t>What is Python used for in </a:t>
            </a:r>
            <a:r>
              <a:rPr lang="en-US" sz="2000" dirty="0" err="1">
                <a:solidFill>
                  <a:schemeClr val="tx1"/>
                </a:solidFill>
                <a:latin typeface="+mn-lt"/>
              </a:rPr>
              <a:t>PowerBi</a:t>
            </a:r>
            <a:r>
              <a:rPr lang="en-US" sz="2000" dirty="0">
                <a:solidFill>
                  <a:schemeClr val="tx1"/>
                </a:solidFill>
                <a:latin typeface="+mn-lt"/>
              </a:rPr>
              <a:t>?</a:t>
            </a:r>
          </a:p>
          <a:p>
            <a:pPr marL="457200" indent="-457200" algn="l">
              <a:buAutoNum type="arabicPeriod"/>
            </a:pPr>
            <a:r>
              <a:rPr lang="en-US" sz="2000" dirty="0">
                <a:solidFill>
                  <a:schemeClr val="tx1"/>
                </a:solidFill>
                <a:latin typeface="+mn-lt"/>
              </a:rPr>
              <a:t>Get Data</a:t>
            </a:r>
          </a:p>
          <a:p>
            <a:pPr marL="457200" indent="-457200" algn="l">
              <a:buAutoNum type="arabicPeriod"/>
            </a:pPr>
            <a:r>
              <a:rPr lang="en-US" sz="2000" dirty="0">
                <a:solidFill>
                  <a:schemeClr val="tx1"/>
                </a:solidFill>
                <a:latin typeface="+mn-lt"/>
              </a:rPr>
              <a:t>Visualize Data</a:t>
            </a:r>
          </a:p>
        </p:txBody>
      </p:sp>
      <p:pic>
        <p:nvPicPr>
          <p:cNvPr id="3" name="Picture 2">
            <a:extLst>
              <a:ext uri="{FF2B5EF4-FFF2-40B4-BE49-F238E27FC236}">
                <a16:creationId xmlns:a16="http://schemas.microsoft.com/office/drawing/2014/main" id="{5F3D9149-5ADA-4855-BC97-B3B1FCFBC8C6}"/>
              </a:ext>
            </a:extLst>
          </p:cNvPr>
          <p:cNvPicPr>
            <a:picLocks noChangeAspect="1"/>
          </p:cNvPicPr>
          <p:nvPr/>
        </p:nvPicPr>
        <p:blipFill>
          <a:blip r:embed="rId3"/>
          <a:stretch>
            <a:fillRect/>
          </a:stretch>
        </p:blipFill>
        <p:spPr>
          <a:xfrm>
            <a:off x="4559643" y="2088292"/>
            <a:ext cx="7392244" cy="4572000"/>
          </a:xfrm>
          <a:prstGeom prst="rect">
            <a:avLst/>
          </a:prstGeom>
        </p:spPr>
      </p:pic>
    </p:spTree>
    <p:extLst>
      <p:ext uri="{BB962C8B-B14F-4D97-AF65-F5344CB8AC3E}">
        <p14:creationId xmlns:p14="http://schemas.microsoft.com/office/powerpoint/2010/main" val="706307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52693" y="197708"/>
            <a:ext cx="11018520" cy="873689"/>
          </a:xfrm>
        </p:spPr>
        <p:txBody>
          <a:bodyPr/>
          <a:lstStyle/>
          <a:p>
            <a:pPr algn="ctr"/>
            <a:r>
              <a:rPr lang="en-US" sz="5400" dirty="0"/>
              <a:t>What is Python Scripting?</a:t>
            </a:r>
          </a:p>
        </p:txBody>
      </p:sp>
      <p:sp>
        <p:nvSpPr>
          <p:cNvPr id="7" name="TextBox 6">
            <a:extLst>
              <a:ext uri="{FF2B5EF4-FFF2-40B4-BE49-F238E27FC236}">
                <a16:creationId xmlns:a16="http://schemas.microsoft.com/office/drawing/2014/main" id="{262073BB-1663-4ED3-9780-AE73B2AA24E9}"/>
              </a:ext>
            </a:extLst>
          </p:cNvPr>
          <p:cNvSpPr txBox="1"/>
          <p:nvPr/>
        </p:nvSpPr>
        <p:spPr>
          <a:xfrm>
            <a:off x="411350" y="1601105"/>
            <a:ext cx="11369299" cy="4401205"/>
          </a:xfrm>
          <a:prstGeom prst="rect">
            <a:avLst/>
          </a:prstGeom>
          <a:noFill/>
        </p:spPr>
        <p:txBody>
          <a:bodyPr wrap="square">
            <a:spAutoFit/>
          </a:bodyPr>
          <a:lstStyle/>
          <a:p>
            <a:r>
              <a:rPr lang="en-US" sz="2800" dirty="0">
                <a:solidFill>
                  <a:schemeClr val="tx1"/>
                </a:solidFill>
              </a:rPr>
              <a:t>A Python script is a collection of commands placed in a file that may be run as a program. Of course, the file can have functions and import several modules, but the goal is for it to be run or executed from the command line or within a Python interactive shell to complete a task.</a:t>
            </a:r>
          </a:p>
          <a:p>
            <a:endParaRPr lang="en-US" sz="2800" b="0" i="0" dirty="0">
              <a:effectLst/>
            </a:endParaRPr>
          </a:p>
          <a:p>
            <a:r>
              <a:rPr lang="en-US" sz="2800" dirty="0">
                <a:solidFill>
                  <a:schemeClr val="accent1">
                    <a:lumMod val="60000"/>
                    <a:lumOff val="40000"/>
                  </a:schemeClr>
                </a:solidFill>
              </a:rPr>
              <a:t>Each line of code is read and executed one at a time by the interpreter., much like a SCRIPT for a play or an audition, hence the name "scripting language." Python is a scripting language because its code is translated and executed by an interpreter.</a:t>
            </a:r>
          </a:p>
          <a:p>
            <a:endParaRPr lang="en-US" sz="2800" b="0" i="0" dirty="0">
              <a:solidFill>
                <a:schemeClr val="accent1">
                  <a:lumMod val="60000"/>
                  <a:lumOff val="40000"/>
                </a:schemeClr>
              </a:solidFill>
              <a:effectLst/>
            </a:endParaRPr>
          </a:p>
        </p:txBody>
      </p:sp>
    </p:spTree>
    <p:extLst>
      <p:ext uri="{BB962C8B-B14F-4D97-AF65-F5344CB8AC3E}">
        <p14:creationId xmlns:p14="http://schemas.microsoft.com/office/powerpoint/2010/main" val="578391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2473079"/>
            <a:ext cx="9144000" cy="997196"/>
          </a:xfrm>
        </p:spPr>
        <p:txBody>
          <a:bodyPr/>
          <a:lstStyle/>
          <a:p>
            <a:r>
              <a:rPr lang="en-US" sz="7200" dirty="0"/>
              <a:t>Let’s get started</a:t>
            </a:r>
          </a:p>
        </p:txBody>
      </p:sp>
      <p:sp>
        <p:nvSpPr>
          <p:cNvPr id="4" name="Text Placeholder 3"/>
          <p:cNvSpPr>
            <a:spLocks noGrp="1"/>
          </p:cNvSpPr>
          <p:nvPr>
            <p:ph type="body" sz="quarter" idx="12"/>
          </p:nvPr>
        </p:nvSpPr>
        <p:spPr>
          <a:xfrm>
            <a:off x="585216" y="3591652"/>
            <a:ext cx="9144000" cy="430887"/>
          </a:xfrm>
        </p:spPr>
        <p:txBody>
          <a:bodyPr/>
          <a:lstStyle/>
          <a:p>
            <a:r>
              <a:rPr lang="en-US" sz="2800" dirty="0"/>
              <a:t>How to get started using Python in </a:t>
            </a:r>
            <a:r>
              <a:rPr lang="en-US" sz="2800" dirty="0" err="1"/>
              <a:t>PowerBi</a:t>
            </a:r>
            <a:endParaRPr lang="en-US" sz="2800" dirty="0"/>
          </a:p>
        </p:txBody>
      </p:sp>
    </p:spTree>
    <p:extLst>
      <p:ext uri="{BB962C8B-B14F-4D97-AF65-F5344CB8AC3E}">
        <p14:creationId xmlns:p14="http://schemas.microsoft.com/office/powerpoint/2010/main" val="841714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830997"/>
          </a:xfrm>
        </p:spPr>
        <p:txBody>
          <a:bodyPr/>
          <a:lstStyle/>
          <a:p>
            <a:r>
              <a:rPr lang="en-US" sz="5400" dirty="0"/>
              <a:t>Install Python</a:t>
            </a:r>
          </a:p>
        </p:txBody>
      </p:sp>
      <p:pic>
        <p:nvPicPr>
          <p:cNvPr id="4" name="Picture 3">
            <a:extLst>
              <a:ext uri="{FF2B5EF4-FFF2-40B4-BE49-F238E27FC236}">
                <a16:creationId xmlns:a16="http://schemas.microsoft.com/office/drawing/2014/main" id="{46F1C986-E097-4B45-9802-A5B61F703BC5}"/>
              </a:ext>
            </a:extLst>
          </p:cNvPr>
          <p:cNvPicPr>
            <a:picLocks noChangeAspect="1"/>
          </p:cNvPicPr>
          <p:nvPr/>
        </p:nvPicPr>
        <p:blipFill>
          <a:blip r:embed="rId3"/>
          <a:stretch>
            <a:fillRect/>
          </a:stretch>
        </p:blipFill>
        <p:spPr>
          <a:xfrm>
            <a:off x="1" y="1618735"/>
            <a:ext cx="12192000" cy="5239265"/>
          </a:xfrm>
          <a:prstGeom prst="rect">
            <a:avLst/>
          </a:prstGeom>
        </p:spPr>
      </p:pic>
    </p:spTree>
    <p:extLst>
      <p:ext uri="{BB962C8B-B14F-4D97-AF65-F5344CB8AC3E}">
        <p14:creationId xmlns:p14="http://schemas.microsoft.com/office/powerpoint/2010/main" val="342986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830997"/>
          </a:xfrm>
        </p:spPr>
        <p:txBody>
          <a:bodyPr/>
          <a:lstStyle/>
          <a:p>
            <a:r>
              <a:rPr lang="en-US" sz="5400" dirty="0"/>
              <a:t>Get Data</a:t>
            </a:r>
          </a:p>
        </p:txBody>
      </p:sp>
      <p:sp>
        <p:nvSpPr>
          <p:cNvPr id="6" name="Text Placeholder 5"/>
          <p:cNvSpPr>
            <a:spLocks noGrp="1"/>
          </p:cNvSpPr>
          <p:nvPr>
            <p:ph type="body" sz="quarter" idx="4294967295"/>
          </p:nvPr>
        </p:nvSpPr>
        <p:spPr>
          <a:xfrm>
            <a:off x="586740" y="1391766"/>
            <a:ext cx="10741167" cy="2677656"/>
          </a:xfrm>
        </p:spPr>
        <p:txBody>
          <a:bodyPr/>
          <a:lstStyle/>
          <a:p>
            <a:pPr marL="514350" indent="-514350">
              <a:buAutoNum type="arabicPeriod"/>
            </a:pPr>
            <a:r>
              <a:rPr lang="en-US" sz="3000" b="1" i="1" dirty="0">
                <a:solidFill>
                  <a:schemeClr val="tx1"/>
                </a:solidFill>
                <a:latin typeface="+mj-lt"/>
              </a:rPr>
              <a:t>Local machine</a:t>
            </a:r>
          </a:p>
          <a:p>
            <a:pPr marL="514350" indent="-514350">
              <a:buAutoNum type="arabicPeriod"/>
            </a:pPr>
            <a:r>
              <a:rPr lang="en-US" sz="3000" b="1" i="1" dirty="0">
                <a:solidFill>
                  <a:schemeClr val="tx1"/>
                </a:solidFill>
                <a:effectLst/>
                <a:latin typeface="+mj-lt"/>
              </a:rPr>
              <a:t>Online data</a:t>
            </a:r>
          </a:p>
          <a:p>
            <a:pPr marL="514350" indent="-514350">
              <a:buAutoNum type="arabicPeriod"/>
            </a:pPr>
            <a:r>
              <a:rPr lang="en-US" sz="3000" b="1" i="1" dirty="0">
                <a:solidFill>
                  <a:schemeClr val="tx1"/>
                </a:solidFill>
                <a:latin typeface="+mj-lt"/>
              </a:rPr>
              <a:t>Create your own dataset</a:t>
            </a:r>
            <a:endParaRPr lang="en-US" sz="3000" b="0" i="0" dirty="0">
              <a:solidFill>
                <a:schemeClr val="tx1"/>
              </a:solidFill>
              <a:effectLst/>
              <a:latin typeface="+mn-lt"/>
            </a:endParaRPr>
          </a:p>
          <a:p>
            <a:pPr marL="342900" indent="-342900">
              <a:buFontTx/>
              <a:buChar char="-"/>
            </a:pPr>
            <a:endParaRPr lang="en-US" sz="3000" b="0" i="0" dirty="0">
              <a:solidFill>
                <a:schemeClr val="tx1"/>
              </a:solidFill>
              <a:effectLst/>
              <a:latin typeface="+mn-lt"/>
            </a:endParaRPr>
          </a:p>
          <a:p>
            <a:pPr marL="342900" indent="-342900">
              <a:buFontTx/>
              <a:buChar char="-"/>
            </a:pPr>
            <a:endParaRPr lang="en-US" sz="3000" b="1" i="1" dirty="0">
              <a:solidFill>
                <a:schemeClr val="tx1"/>
              </a:solidFill>
              <a:effectLst/>
              <a:latin typeface="+mn-lt"/>
            </a:endParaRPr>
          </a:p>
        </p:txBody>
      </p:sp>
      <p:pic>
        <p:nvPicPr>
          <p:cNvPr id="3" name="Picture 2">
            <a:extLst>
              <a:ext uri="{FF2B5EF4-FFF2-40B4-BE49-F238E27FC236}">
                <a16:creationId xmlns:a16="http://schemas.microsoft.com/office/drawing/2014/main" id="{7F7094C8-AD11-4A05-AF9B-E185E4ED8A5A}"/>
              </a:ext>
            </a:extLst>
          </p:cNvPr>
          <p:cNvPicPr>
            <a:picLocks noChangeAspect="1"/>
          </p:cNvPicPr>
          <p:nvPr/>
        </p:nvPicPr>
        <p:blipFill>
          <a:blip r:embed="rId3"/>
          <a:stretch>
            <a:fillRect/>
          </a:stretch>
        </p:blipFill>
        <p:spPr>
          <a:xfrm>
            <a:off x="5474042" y="358346"/>
            <a:ext cx="6623223" cy="6240162"/>
          </a:xfrm>
          <a:prstGeom prst="rect">
            <a:avLst/>
          </a:prstGeom>
        </p:spPr>
      </p:pic>
    </p:spTree>
    <p:extLst>
      <p:ext uri="{BB962C8B-B14F-4D97-AF65-F5344CB8AC3E}">
        <p14:creationId xmlns:p14="http://schemas.microsoft.com/office/powerpoint/2010/main" val="3780835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830997"/>
          </a:xfrm>
        </p:spPr>
        <p:txBody>
          <a:bodyPr/>
          <a:lstStyle/>
          <a:p>
            <a:r>
              <a:rPr lang="en-US" sz="5400" dirty="0"/>
              <a:t>Visualize Data</a:t>
            </a:r>
          </a:p>
        </p:txBody>
      </p:sp>
      <p:pic>
        <p:nvPicPr>
          <p:cNvPr id="4" name="Picture 3">
            <a:extLst>
              <a:ext uri="{FF2B5EF4-FFF2-40B4-BE49-F238E27FC236}">
                <a16:creationId xmlns:a16="http://schemas.microsoft.com/office/drawing/2014/main" id="{B03BA281-0C49-4969-B707-AC28D9F1416A}"/>
              </a:ext>
            </a:extLst>
          </p:cNvPr>
          <p:cNvPicPr>
            <a:picLocks noChangeAspect="1"/>
          </p:cNvPicPr>
          <p:nvPr/>
        </p:nvPicPr>
        <p:blipFill>
          <a:blip r:embed="rId3"/>
          <a:stretch>
            <a:fillRect/>
          </a:stretch>
        </p:blipFill>
        <p:spPr>
          <a:xfrm>
            <a:off x="197708" y="1519881"/>
            <a:ext cx="5745891" cy="5114024"/>
          </a:xfrm>
          <a:prstGeom prst="rect">
            <a:avLst/>
          </a:prstGeom>
        </p:spPr>
      </p:pic>
      <p:pic>
        <p:nvPicPr>
          <p:cNvPr id="3" name="Picture 2">
            <a:extLst>
              <a:ext uri="{FF2B5EF4-FFF2-40B4-BE49-F238E27FC236}">
                <a16:creationId xmlns:a16="http://schemas.microsoft.com/office/drawing/2014/main" id="{1AE714E1-7706-4730-8F0D-0803DF6CF73B}"/>
              </a:ext>
            </a:extLst>
          </p:cNvPr>
          <p:cNvPicPr>
            <a:picLocks noChangeAspect="1"/>
          </p:cNvPicPr>
          <p:nvPr/>
        </p:nvPicPr>
        <p:blipFill>
          <a:blip r:embed="rId4"/>
          <a:stretch>
            <a:fillRect/>
          </a:stretch>
        </p:blipFill>
        <p:spPr>
          <a:xfrm>
            <a:off x="6096000" y="1519880"/>
            <a:ext cx="6050693" cy="5114025"/>
          </a:xfrm>
          <a:prstGeom prst="rect">
            <a:avLst/>
          </a:prstGeom>
        </p:spPr>
      </p:pic>
    </p:spTree>
    <p:extLst>
      <p:ext uri="{BB962C8B-B14F-4D97-AF65-F5344CB8AC3E}">
        <p14:creationId xmlns:p14="http://schemas.microsoft.com/office/powerpoint/2010/main" val="3103163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8bc6fde-72ac-489a-b0a4-ba51770a119a" xsi:nil="true"/>
    <Date_x002f_Time xmlns="78bc6fde-72ac-489a-b0a4-ba51770a119a" xsi:nil="true"/>
    <_Flow_SignoffStatus xmlns="78bc6fde-72ac-489a-b0a4-ba51770a119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137F06C4865FD4A8A403F66497FF9A9" ma:contentTypeVersion="15" ma:contentTypeDescription="Create a new document." ma:contentTypeScope="" ma:versionID="78bf4294e7d6f02cbf60bf3ad2e85254">
  <xsd:schema xmlns:xsd="http://www.w3.org/2001/XMLSchema" xmlns:xs="http://www.w3.org/2001/XMLSchema" xmlns:p="http://schemas.microsoft.com/office/2006/metadata/properties" xmlns:ns2="78bc6fde-72ac-489a-b0a4-ba51770a119a" xmlns:ns3="efd76e83-4173-4a26-b431-618a788339a8" targetNamespace="http://schemas.microsoft.com/office/2006/metadata/properties" ma:root="true" ma:fieldsID="e307aecabf207e047064303fd59ab2c1" ns2:_="" ns3:_="">
    <xsd:import namespace="78bc6fde-72ac-489a-b0a4-ba51770a119a"/>
    <xsd:import namespace="efd76e83-4173-4a26-b431-618a788339a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2:Date_x002f_Time"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bc6fde-72ac-489a-b0a4-ba51770a11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Date_x002f_Time" ma:index="21" nillable="true" ma:displayName="Date/Time" ma:format="DateOnly" ma:internalName="Date_x002f_Time">
      <xsd:simpleType>
        <xsd:restriction base="dms:DateTime"/>
      </xsd:simpleType>
    </xsd:element>
    <xsd:element name="_Flow_SignoffStatus" ma:index="22" nillable="true" ma:displayName="Sign-off status" ma:internalName="Sign_x002d_off_x0020_status">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fd76e83-4173-4a26-b431-618a788339a8"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2006/metadata/properties"/>
    <ds:schemaRef ds:uri="http://purl.org/dc/dcmitype/"/>
    <ds:schemaRef ds:uri="http://purl.org/dc/elements/1.1/"/>
    <ds:schemaRef ds:uri="http://schemas.openxmlformats.org/package/2006/metadata/core-properties"/>
    <ds:schemaRef ds:uri="http://www.w3.org/XML/1998/namespace"/>
    <ds:schemaRef ds:uri="http://purl.org/dc/terms/"/>
    <ds:schemaRef ds:uri="http://schemas.microsoft.com/office/infopath/2007/PartnerControls"/>
    <ds:schemaRef ds:uri="965de625-df5b-42e9-a277-2113da4f1195"/>
    <ds:schemaRef ds:uri="dcf5ddc1-fb1d-440f-849a-6450bddbaed7"/>
    <ds:schemaRef ds:uri="6d3b3f7c-4b71-40c9-8fff-4f7fb96ddea0"/>
    <ds:schemaRef ds:uri="78bc6fde-72ac-489a-b0a4-ba51770a119a"/>
  </ds:schemaRefs>
</ds:datastoreItem>
</file>

<file path=customXml/itemProps3.xml><?xml version="1.0" encoding="utf-8"?>
<ds:datastoreItem xmlns:ds="http://schemas.openxmlformats.org/officeDocument/2006/customXml" ds:itemID="{B23A99B3-3DFE-4450-A535-188EC341F0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bc6fde-72ac-489a-b0a4-ba51770a119a"/>
    <ds:schemaRef ds:uri="efd76e83-4173-4a26-b431-618a788339a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WHITE TEMPLATE</Template>
  <TotalTime>4948</TotalTime>
  <Words>659</Words>
  <Application>Microsoft Office PowerPoint</Application>
  <PresentationFormat>Widescreen</PresentationFormat>
  <Paragraphs>85</Paragraphs>
  <Slides>12</Slides>
  <Notes>11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Arial</vt:lpstr>
      <vt:lpstr>Consolas</vt:lpstr>
      <vt:lpstr>Segoe UI</vt:lpstr>
      <vt:lpstr>Segoe UI Light</vt:lpstr>
      <vt:lpstr>Segoe UI Semibold</vt:lpstr>
      <vt:lpstr>Segoe UI Semilight</vt:lpstr>
      <vt:lpstr>sohne</vt:lpstr>
      <vt:lpstr>Wingdings</vt:lpstr>
      <vt:lpstr>WHITE TEMPLATE</vt:lpstr>
      <vt:lpstr>SOFT BLACK TEMPLATE</vt:lpstr>
      <vt:lpstr>PYTHON SCRIPTING IN POWERBI </vt:lpstr>
      <vt:lpstr>Table of Contents</vt:lpstr>
      <vt:lpstr>What is PowerBi?</vt:lpstr>
      <vt:lpstr>Why Python in PowerBi?</vt:lpstr>
      <vt:lpstr>What is Python Scripting?</vt:lpstr>
      <vt:lpstr>Let’s get started</vt:lpstr>
      <vt:lpstr>Install Python</vt:lpstr>
      <vt:lpstr>Get Data</vt:lpstr>
      <vt:lpstr>Visualize Data</vt:lpstr>
      <vt:lpstr>LINKS TO LEARN &amp; PRACTICE</vt:lpstr>
      <vt:lpstr>LET’S PRACTICE</vt:lpstr>
      <vt:lpstr>Thank you </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MSP Program</dc:subject>
  <dc:creator>"Heidi Laverty" &lt;heidi@mindseyepdx.com&gt;</dc:creator>
  <cp:keywords/>
  <dc:description/>
  <cp:lastModifiedBy>Mukthar Abdulwaheed</cp:lastModifiedBy>
  <cp:revision>96</cp:revision>
  <dcterms:created xsi:type="dcterms:W3CDTF">2019-03-28T18:40:02Z</dcterms:created>
  <dcterms:modified xsi:type="dcterms:W3CDTF">2022-03-29T22:57:24Z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0x0101003137F06C4865FD4A8A403F66497FF9A9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