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4" r:id="rId6"/>
    <p:sldId id="257" r:id="rId7"/>
    <p:sldId id="278" r:id="rId8"/>
    <p:sldId id="279" r:id="rId9"/>
    <p:sldId id="267" r:id="rId10"/>
    <p:sldId id="280" r:id="rId11"/>
    <p:sldId id="276" r:id="rId12"/>
    <p:sldId id="275" r:id="rId13"/>
    <p:sldId id="270" r:id="rId14"/>
    <p:sldId id="269" r:id="rId15"/>
    <p:sldId id="271" r:id="rId16"/>
    <p:sldId id="277" r:id="rId17"/>
    <p:sldId id="274" r:id="rId18"/>
    <p:sldId id="272" r:id="rId19"/>
    <p:sldId id="266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72" y="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26.03.2024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7711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5703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906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24.03.2024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24.03.2024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24.03.2024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24.03.2024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>
                <a:solidFill>
                  <a:srgbClr val="30ACEC"/>
                </a:solidFill>
              </a:rPr>
              <a:t>Модель кредитного</a:t>
            </a:r>
            <a:br>
              <a:rPr lang="ru-RU" sz="6200" noProof="1">
                <a:solidFill>
                  <a:srgbClr val="30ACEC"/>
                </a:solidFill>
              </a:rPr>
            </a:br>
            <a:r>
              <a:rPr lang="ru-RU" sz="6200" noProof="1">
                <a:solidFill>
                  <a:srgbClr val="30ACEC"/>
                </a:solidFill>
              </a:rPr>
              <a:t>риск-менеджмента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/>
              <a:t>Наиль Мавлиев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F3F79A-BCA7-4A8B-9026-568D2C6951F4}"/>
              </a:ext>
            </a:extLst>
          </p:cNvPr>
          <p:cNvSpPr/>
          <p:nvPr/>
        </p:nvSpPr>
        <p:spPr>
          <a:xfrm>
            <a:off x="1134170" y="1636501"/>
            <a:ext cx="2268339" cy="490559"/>
          </a:xfrm>
          <a:prstGeom prst="roundRect">
            <a:avLst/>
          </a:prstGeom>
          <a:solidFill>
            <a:srgbClr val="21212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Итоговый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8" y="373821"/>
            <a:ext cx="8191655" cy="1188610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ВЫБОР ПОДХОДЯЩЕГО АЛГОРИТМА</a:t>
            </a:r>
            <a:endParaRPr lang="en-US" noProof="1">
              <a:solidFill>
                <a:srgbClr val="30ACEC"/>
              </a:solidFill>
            </a:endParaRPr>
          </a:p>
          <a:p>
            <a:pPr algn="l"/>
            <a:r>
              <a:rPr lang="ru-RU" sz="1900" noProof="1">
                <a:solidFill>
                  <a:schemeClr val="bg1"/>
                </a:solidFill>
              </a:rPr>
              <a:t>По качеству и скорости обучения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BBC57-32BA-4418-8848-6E2A11D56768}"/>
              </a:ext>
            </a:extLst>
          </p:cNvPr>
          <p:cNvSpPr txBox="1"/>
          <p:nvPr/>
        </p:nvSpPr>
        <p:spPr>
          <a:xfrm>
            <a:off x="2073479" y="3351475"/>
            <a:ext cx="422793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Предварительный отбор:</a:t>
            </a:r>
          </a:p>
          <a:p>
            <a:endParaRPr lang="ru-RU" sz="1600" dirty="0">
              <a:solidFill>
                <a:srgbClr val="30ACEC"/>
              </a:solidFill>
            </a:endParaRPr>
          </a:p>
          <a:p>
            <a:r>
              <a:rPr lang="ru-RU" sz="2400" dirty="0">
                <a:solidFill>
                  <a:srgbClr val="30ACEC"/>
                </a:solidFill>
              </a:rPr>
              <a:t>Линейные модели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SVC</a:t>
            </a:r>
          </a:p>
          <a:p>
            <a:r>
              <a:rPr lang="ru-RU" sz="2400" dirty="0">
                <a:solidFill>
                  <a:srgbClr val="30ACEC"/>
                </a:solidFill>
              </a:rPr>
              <a:t>Решающие деревья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Random Forest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Extra Trees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Hist Gradient Boosting Classifier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1347-0694-426B-8B30-52D5E18C1F57}"/>
              </a:ext>
            </a:extLst>
          </p:cNvPr>
          <p:cNvSpPr txBox="1"/>
          <p:nvPr/>
        </p:nvSpPr>
        <p:spPr>
          <a:xfrm>
            <a:off x="2073479" y="1952045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30ACEC"/>
                </a:solidFill>
              </a:rPr>
              <a:t>Критерии отбора: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качество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регуляризация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05DD44-5DA5-445E-82AE-E601BF24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19" y="4105586"/>
            <a:ext cx="3970509" cy="25245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17DCA8-B519-4150-B5A0-619829E4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598" y="1256305"/>
            <a:ext cx="3976894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7305084" cy="926218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СБАЛАНСИРОВАННОСТЬ ДАННЫХ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ru-RU" sz="1800" noProof="1">
                <a:solidFill>
                  <a:schemeClr val="bg1"/>
                </a:solidFill>
              </a:rPr>
              <a:t>Решаем проблему низкой сбалансированности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64211-2600-42FE-9A01-55CFB54AF2B4}"/>
              </a:ext>
            </a:extLst>
          </p:cNvPr>
          <p:cNvSpPr txBox="1"/>
          <p:nvPr/>
        </p:nvSpPr>
        <p:spPr>
          <a:xfrm>
            <a:off x="2165844" y="2050950"/>
            <a:ext cx="402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0ACEC"/>
                </a:solidFill>
              </a:rPr>
              <a:t>Сбалансированность входных данных: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9D255-E700-453D-879C-701B1C98837E}"/>
              </a:ext>
            </a:extLst>
          </p:cNvPr>
          <p:cNvSpPr txBox="1"/>
          <p:nvPr/>
        </p:nvSpPr>
        <p:spPr>
          <a:xfrm>
            <a:off x="2073479" y="3627410"/>
            <a:ext cx="60966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30ACEC"/>
              </a:solidFill>
            </a:endParaRPr>
          </a:p>
          <a:p>
            <a:r>
              <a:rPr lang="ru-RU" sz="1800" dirty="0">
                <a:solidFill>
                  <a:srgbClr val="30ACEC"/>
                </a:solidFill>
              </a:rPr>
              <a:t>Настройки модели: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HGBC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HistGradientBoostingClassifier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EB63F24-F010-4FBD-ADD9-7CDAEC78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97457"/>
              </p:ext>
            </p:extLst>
          </p:nvPr>
        </p:nvGraphicFramePr>
        <p:xfrm>
          <a:off x="2357563" y="2573080"/>
          <a:ext cx="3440403" cy="926217"/>
        </p:xfrm>
        <a:graphic>
          <a:graphicData uri="http://schemas.openxmlformats.org/drawingml/2006/table">
            <a:tbl>
              <a:tblPr/>
              <a:tblGrid>
                <a:gridCol w="1146801">
                  <a:extLst>
                    <a:ext uri="{9D8B030D-6E8A-4147-A177-3AD203B41FA5}">
                      <a16:colId xmlns:a16="http://schemas.microsoft.com/office/drawing/2014/main" val="1903792353"/>
                    </a:ext>
                  </a:extLst>
                </a:gridCol>
                <a:gridCol w="1146801">
                  <a:extLst>
                    <a:ext uri="{9D8B030D-6E8A-4147-A177-3AD203B41FA5}">
                      <a16:colId xmlns:a16="http://schemas.microsoft.com/office/drawing/2014/main" val="1143151060"/>
                    </a:ext>
                  </a:extLst>
                </a:gridCol>
                <a:gridCol w="1146801">
                  <a:extLst>
                    <a:ext uri="{9D8B030D-6E8A-4147-A177-3AD203B41FA5}">
                      <a16:colId xmlns:a16="http://schemas.microsoft.com/office/drawing/2014/main" val="3782617218"/>
                    </a:ext>
                  </a:extLst>
                </a:gridCol>
              </a:tblGrid>
              <a:tr h="308739">
                <a:tc>
                  <a:txBody>
                    <a:bodyPr/>
                    <a:lstStyle/>
                    <a:p>
                      <a:pPr algn="r" fontAlgn="ctr"/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Percent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07151"/>
                  </a:ext>
                </a:extLst>
              </a:tr>
              <a:tr h="3087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2893558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96.45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183248"/>
                  </a:ext>
                </a:extLst>
              </a:tr>
              <a:tr h="3087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106442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3.55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535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AB588A-FF79-40EE-B1F6-8D007EC26B0E}"/>
              </a:ext>
            </a:extLst>
          </p:cNvPr>
          <p:cNvSpPr txBox="1"/>
          <p:nvPr/>
        </p:nvSpPr>
        <p:spPr>
          <a:xfrm>
            <a:off x="8208727" y="2295064"/>
            <a:ext cx="241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0ACEC"/>
                </a:solidFill>
                <a:effectLst/>
                <a:latin typeface="Consolas" panose="020B0609020204030204" pitchFamily="49" charset="0"/>
              </a:rPr>
              <a:t>roc-</a:t>
            </a:r>
            <a:r>
              <a:rPr lang="en-US" sz="1400" b="0" i="0" dirty="0" err="1">
                <a:solidFill>
                  <a:srgbClr val="30ACEC"/>
                </a:solidFill>
                <a:effectLst/>
                <a:latin typeface="Consolas" panose="020B0609020204030204" pitchFamily="49" charset="0"/>
              </a:rPr>
              <a:t>auc</a:t>
            </a:r>
            <a:r>
              <a:rPr lang="en-US" sz="1400" b="0" i="0" dirty="0">
                <a:solidFill>
                  <a:srgbClr val="30ACEC"/>
                </a:solidFill>
                <a:effectLst/>
                <a:latin typeface="Consolas" panose="020B0609020204030204" pitchFamily="49" charset="0"/>
              </a:rPr>
              <a:t> test: 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0.7556</a:t>
            </a:r>
            <a:endParaRPr lang="ru-RU" sz="1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AC11CD7-3026-4A02-B946-5726780D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55" y="2635858"/>
            <a:ext cx="3198384" cy="26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94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11886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noProof="1">
                <a:solidFill>
                  <a:srgbClr val="30ACEC"/>
                </a:solidFill>
              </a:rPr>
              <a:t>GREAD SEARCH</a:t>
            </a:r>
            <a:endParaRPr lang="ru-RU" noProof="1">
              <a:solidFill>
                <a:srgbClr val="30ACEC"/>
              </a:solidFill>
            </a:endParaRPr>
          </a:p>
          <a:p>
            <a:pPr algn="l"/>
            <a:r>
              <a:rPr lang="ru-RU" sz="1800" noProof="1">
                <a:solidFill>
                  <a:schemeClr val="bg1"/>
                </a:solidFill>
              </a:rPr>
              <a:t>Подбираем параметры модели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81D06-9A02-4E85-81EF-15449DA9D8A0}"/>
              </a:ext>
            </a:extLst>
          </p:cNvPr>
          <p:cNvSpPr txBox="1"/>
          <p:nvPr/>
        </p:nvSpPr>
        <p:spPr>
          <a:xfrm>
            <a:off x="1604350" y="1815162"/>
            <a:ext cx="616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'l2_regularization'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A351A-F64D-45C9-A418-C82754E196F2}"/>
              </a:ext>
            </a:extLst>
          </p:cNvPr>
          <p:cNvSpPr txBox="1"/>
          <p:nvPr/>
        </p:nvSpPr>
        <p:spPr>
          <a:xfrm>
            <a:off x="8463780" y="4464649"/>
            <a:ext cx="34531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endParaRPr lang="ru-RU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ru-RU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{'l2_regularization': 0.6, </a:t>
            </a:r>
            <a:endParaRPr lang="ru-RU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0.1, </a:t>
            </a:r>
            <a:endParaRPr lang="ru-RU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200, </a:t>
            </a:r>
            <a:endParaRPr lang="ru-RU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25}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29D6B-A547-420D-840B-575875690F02}"/>
              </a:ext>
            </a:extLst>
          </p:cNvPr>
          <p:cNvSpPr txBox="1"/>
          <p:nvPr/>
        </p:nvSpPr>
        <p:spPr>
          <a:xfrm>
            <a:off x="8463780" y="1454830"/>
            <a:ext cx="224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roc-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auc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test: 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0.7588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1CA69-16B4-4F22-BCE1-879E8CF643EB}"/>
              </a:ext>
            </a:extLst>
          </p:cNvPr>
          <p:cNvSpPr txBox="1"/>
          <p:nvPr/>
        </p:nvSpPr>
        <p:spPr>
          <a:xfrm>
            <a:off x="1604350" y="3706984"/>
            <a:ext cx="6490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HistGradientBoostingClassifier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3038E9-07B8-4299-B746-C7F256BA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39" y="1815162"/>
            <a:ext cx="3020795" cy="24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11886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ОТБОР ПРИЗНАКОВ</a:t>
            </a:r>
          </a:p>
          <a:p>
            <a:pPr algn="l"/>
            <a:r>
              <a:rPr lang="ru-RU" sz="1800" noProof="1">
                <a:solidFill>
                  <a:schemeClr val="bg1"/>
                </a:solidFill>
              </a:rPr>
              <a:t>Удаляем неважные признаки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A7BDC-DDB1-4C0B-8B65-364812C652D7}"/>
              </a:ext>
            </a:extLst>
          </p:cNvPr>
          <p:cNvSpPr txBox="1"/>
          <p:nvPr/>
        </p:nvSpPr>
        <p:spPr>
          <a:xfrm>
            <a:off x="7881992" y="4935481"/>
            <a:ext cx="396652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feat_select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cols_small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		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cols_small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91AE1-B0E2-46CC-A5CB-D2225E14191B}"/>
              </a:ext>
            </a:extLst>
          </p:cNvPr>
          <p:cNvSpPr txBox="1"/>
          <p:nvPr/>
        </p:nvSpPr>
        <p:spPr>
          <a:xfrm>
            <a:off x="1486398" y="1592384"/>
            <a:ext cx="609666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'_\d+$'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drop_duplicates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sz="105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cols_start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Xtemp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feats_to_drop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'start_score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feat_select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cols_start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[*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feats_to_drop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XtrainTemp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ytrainTemp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XtestTemp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])[:,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roc_auc_score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ytestTemp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feats_to_drop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Признак </a:t>
            </a:r>
            <a:r>
              <a:rPr lang="ru-RU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удален.'</a:t>
            </a:r>
            <a:r>
              <a:rPr lang="ru-RU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новое количество столбцов: </a:t>
            </a:r>
            <a:r>
              <a:rPr lang="ru-RU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cols_to_temp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Признак </a:t>
            </a:r>
            <a:r>
              <a:rPr lang="ru-RU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сохранен.'</a:t>
            </a:r>
            <a:r>
              <a:rPr lang="ru-RU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6B398-35B5-413B-9C82-CAB414A6FB4F}"/>
              </a:ext>
            </a:extLst>
          </p:cNvPr>
          <p:cNvSpPr txBox="1"/>
          <p:nvPr/>
        </p:nvSpPr>
        <p:spPr>
          <a:xfrm>
            <a:off x="7881992" y="4350400"/>
            <a:ext cx="41351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i="0" dirty="0">
                <a:solidFill>
                  <a:srgbClr val="30ACEC"/>
                </a:solidFill>
                <a:effectLst/>
                <a:latin typeface="Consolas" panose="020B0609020204030204" pitchFamily="49" charset="0"/>
              </a:rPr>
              <a:t>Список отброшенных атрибутов: </a:t>
            </a:r>
          </a:p>
          <a:p>
            <a:r>
              <a:rPr lang="ru-RU" sz="105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05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sz="105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05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pre_till_fclose</a:t>
            </a:r>
            <a:r>
              <a:rPr lang="en-US" sz="105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05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pre_loans_total_overdue</a:t>
            </a:r>
            <a:r>
              <a:rPr lang="en-US" sz="105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  <a:endParaRPr lang="ru-RU" sz="10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8AD3E4-EAFC-43F4-901A-CA553B19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01" y="1051214"/>
            <a:ext cx="3082309" cy="2470645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0CC8FD2C-3FAC-4B6B-9595-BADB5D99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59135"/>
              </p:ext>
            </p:extLst>
          </p:nvPr>
        </p:nvGraphicFramePr>
        <p:xfrm>
          <a:off x="8011444" y="3673570"/>
          <a:ext cx="1991770" cy="507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559">
                  <a:extLst>
                    <a:ext uri="{9D8B030D-6E8A-4147-A177-3AD203B41FA5}">
                      <a16:colId xmlns:a16="http://schemas.microsoft.com/office/drawing/2014/main" val="1245915495"/>
                    </a:ext>
                  </a:extLst>
                </a:gridCol>
                <a:gridCol w="392062">
                  <a:extLst>
                    <a:ext uri="{9D8B030D-6E8A-4147-A177-3AD203B41FA5}">
                      <a16:colId xmlns:a16="http://schemas.microsoft.com/office/drawing/2014/main" val="3640582958"/>
                    </a:ext>
                  </a:extLst>
                </a:gridCol>
                <a:gridCol w="373149">
                  <a:extLst>
                    <a:ext uri="{9D8B030D-6E8A-4147-A177-3AD203B41FA5}">
                      <a16:colId xmlns:a16="http://schemas.microsoft.com/office/drawing/2014/main" val="3394126676"/>
                    </a:ext>
                  </a:extLst>
                </a:gridCol>
              </a:tblGrid>
              <a:tr h="144359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B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rgbClr val="30ACEC"/>
                          </a:solidFill>
                          <a:effectLst/>
                        </a:rPr>
                        <a:t>до</a:t>
                      </a:r>
                      <a:endParaRPr lang="ru-RU" sz="900" b="0" i="0" u="none" strike="noStrike" dirty="0">
                        <a:solidFill>
                          <a:srgbClr val="30ACE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rgbClr val="30ACEC"/>
                          </a:solidFill>
                          <a:effectLst/>
                        </a:rPr>
                        <a:t>после</a:t>
                      </a:r>
                      <a:endParaRPr lang="ru-RU" sz="900" b="0" i="0" u="none" strike="noStrike" dirty="0">
                        <a:solidFill>
                          <a:srgbClr val="30ACE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95664"/>
                  </a:ext>
                </a:extLst>
              </a:tr>
              <a:tr h="218529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solidFill>
                            <a:srgbClr val="30ACEC"/>
                          </a:solidFill>
                          <a:effectLst/>
                        </a:rPr>
                        <a:t>Количество признаков:</a:t>
                      </a:r>
                      <a:endParaRPr lang="ru-RU" sz="900" b="0" i="0" u="none" strike="noStrike" dirty="0">
                        <a:solidFill>
                          <a:srgbClr val="30ACE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363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344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67726"/>
                  </a:ext>
                </a:extLst>
              </a:tr>
              <a:tr h="14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30ACEC"/>
                          </a:solidFill>
                          <a:effectLst/>
                        </a:rPr>
                        <a:t>Roc-</a:t>
                      </a:r>
                      <a:r>
                        <a:rPr lang="en-US" sz="900" u="none" strike="noStrike" dirty="0" err="1">
                          <a:solidFill>
                            <a:srgbClr val="30ACEC"/>
                          </a:solidFill>
                          <a:effectLst/>
                        </a:rPr>
                        <a:t>auc</a:t>
                      </a:r>
                      <a:r>
                        <a:rPr lang="en-US" sz="900" u="none" strike="noStrike" dirty="0">
                          <a:solidFill>
                            <a:srgbClr val="30ACEC"/>
                          </a:solidFill>
                          <a:effectLst/>
                        </a:rPr>
                        <a:t>:</a:t>
                      </a:r>
                      <a:endParaRPr lang="en-US" sz="900" b="0" i="0" u="none" strike="noStrike" dirty="0">
                        <a:solidFill>
                          <a:srgbClr val="30ACE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0.7574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0.7576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0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0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noProof="1">
                <a:solidFill>
                  <a:srgbClr val="30ACEC"/>
                </a:solidFill>
              </a:rPr>
              <a:t>KERAS</a:t>
            </a:r>
            <a:endParaRPr lang="ru-RU" noProof="1">
              <a:solidFill>
                <a:srgbClr val="30ACE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E6482-633A-4DCD-A99E-9E29826D4D07}"/>
              </a:ext>
            </a:extLst>
          </p:cNvPr>
          <p:cNvSpPr txBox="1"/>
          <p:nvPr/>
        </p:nvSpPr>
        <p:spPr>
          <a:xfrm>
            <a:off x="1468894" y="1209099"/>
            <a:ext cx="6096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Upsampling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RandomOverSampler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59A89-56E8-4D95-9FE8-2AC9FDD2C735}"/>
              </a:ext>
            </a:extLst>
          </p:cNvPr>
          <p:cNvSpPr txBox="1"/>
          <p:nvPr/>
        </p:nvSpPr>
        <p:spPr>
          <a:xfrm>
            <a:off x="1468894" y="1900030"/>
            <a:ext cx="6096772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создание и настройки модели</a:t>
            </a:r>
            <a:endParaRPr lang="ru-RU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#softmax sigmoid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categorical_crossentropy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binary_crossentropy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#rmsprop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0ECBB-AB26-46F0-8ED5-9B918F4170DE}"/>
              </a:ext>
            </a:extLst>
          </p:cNvPr>
          <p:cNvSpPr txBox="1"/>
          <p:nvPr/>
        </p:nvSpPr>
        <p:spPr>
          <a:xfrm>
            <a:off x="1468894" y="4416103"/>
            <a:ext cx="609677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обучение модели 1</a:t>
            </a:r>
            <a:endParaRPr lang="ru-RU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),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6FE01-66B6-4F7A-9971-DFF8443F7022}"/>
              </a:ext>
            </a:extLst>
          </p:cNvPr>
          <p:cNvSpPr txBox="1"/>
          <p:nvPr/>
        </p:nvSpPr>
        <p:spPr>
          <a:xfrm>
            <a:off x="7601820" y="368533"/>
            <a:ext cx="6096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оценка модели по метрике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roc-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keras_predict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keras_model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endParaRPr lang="en-US" sz="105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		)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keras_predict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FBD2-4C07-4EE1-8BEE-868AD4CD845F}"/>
              </a:ext>
            </a:extLst>
          </p:cNvPr>
          <p:cNvSpPr txBox="1"/>
          <p:nvPr/>
        </p:nvSpPr>
        <p:spPr>
          <a:xfrm>
            <a:off x="7601820" y="2399858"/>
            <a:ext cx="6848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confusion matrix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keras_predict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keras_cm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keras_disp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ConfusionMatrixDisplay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confusion_matrix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keras_cm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keras_disp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B1E712-9B29-48E4-8E05-F2D931DD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658" y="4511442"/>
            <a:ext cx="2834727" cy="2272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474A5-CDF4-4218-BAF7-663104D52F32}"/>
              </a:ext>
            </a:extLst>
          </p:cNvPr>
          <p:cNvSpPr txBox="1"/>
          <p:nvPr/>
        </p:nvSpPr>
        <p:spPr>
          <a:xfrm>
            <a:off x="9238931" y="4212302"/>
            <a:ext cx="22418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roc-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auc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 test: </a:t>
            </a:r>
            <a:r>
              <a:rPr lang="en-US" sz="105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0.752</a:t>
            </a:r>
          </a:p>
        </p:txBody>
      </p:sp>
    </p:spTree>
    <p:extLst>
      <p:ext uri="{BB962C8B-B14F-4D97-AF65-F5344CB8AC3E}">
        <p14:creationId xmlns:p14="http://schemas.microsoft.com/office/powerpoint/2010/main" val="267740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Результаты</a:t>
            </a:r>
          </a:p>
          <a:p>
            <a:pPr algn="l"/>
            <a:endParaRPr lang="ru-RU" noProof="1">
              <a:solidFill>
                <a:srgbClr val="30ACEC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2653BF-15E6-40CA-92A4-9D604E91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46" y="2326027"/>
            <a:ext cx="3699508" cy="29749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3120E6-7CBC-4E8B-B952-DF57B593A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0" y="1932327"/>
            <a:ext cx="3014134" cy="2348089"/>
          </a:xfrm>
          <a:prstGeom prst="rect">
            <a:avLst/>
          </a:prstGeom>
        </p:spPr>
      </p:pic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AF8A1B54-BE9C-4E29-9CE2-3DA057194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63625"/>
              </p:ext>
            </p:extLst>
          </p:nvPr>
        </p:nvGraphicFramePr>
        <p:xfrm>
          <a:off x="7565666" y="4676825"/>
          <a:ext cx="24638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9228301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1711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64744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HGBC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159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Предсказанные дефолты: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70,70%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solidFill>
                            <a:schemeClr val="bg1"/>
                          </a:solidFill>
                          <a:effectLst/>
                        </a:rPr>
                        <a:t>70,35%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35793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solidFill>
                            <a:schemeClr val="bg1"/>
                          </a:solidFill>
                          <a:effectLst/>
                        </a:rPr>
                        <a:t>Потерянные клиенты: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32,42%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34,23%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7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462" y="2103201"/>
            <a:ext cx="3290356" cy="859311"/>
          </a:xfrm>
        </p:spPr>
        <p:txBody>
          <a:bodyPr rtlCol="0">
            <a:normAutofit/>
          </a:bodyPr>
          <a:lstStyle/>
          <a:p>
            <a:pPr algn="l"/>
            <a:r>
              <a:rPr lang="en-US" noProof="1">
                <a:solidFill>
                  <a:srgbClr val="30ACEC"/>
                </a:solidFill>
              </a:rPr>
              <a:t>PIPELINE</a:t>
            </a:r>
            <a:endParaRPr lang="ru-RU" noProof="1">
              <a:solidFill>
                <a:srgbClr val="30AC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B5E1A-DD8D-456C-A6C6-FBFF45B7AF22}"/>
              </a:ext>
            </a:extLst>
          </p:cNvPr>
          <p:cNvSpPr txBox="1"/>
          <p:nvPr/>
        </p:nvSpPr>
        <p:spPr>
          <a:xfrm>
            <a:off x="875237" y="405649"/>
            <a:ext cx="7321022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drop_first_feat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remove_unimportant_features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feat_drop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is_zero_util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'pre_loans530'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pre_loans_total_overdue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train_data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prepare_transactions_dataset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'train_target.csv'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'flag'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ravel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pipeline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drop_first_feat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FunctionTransformer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drop_first_feat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'remove_unimportant_features'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FunctionTransformer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remove_unimportant_features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C1F0A-AF34-4782-B1A1-79B41B20317F}"/>
              </a:ext>
            </a:extLst>
          </p:cNvPr>
          <p:cNvSpPr txBox="1"/>
          <p:nvPr/>
        </p:nvSpPr>
        <p:spPr>
          <a:xfrm>
            <a:off x="875505" y="3732018"/>
            <a:ext cx="6096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'preprocessor'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'model'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HistGradientBoostingClassifier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'balanced'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l2_regularization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))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pipe.pkl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265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2060-05E4-4B84-BA56-878D1195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37" y="583727"/>
            <a:ext cx="4268992" cy="1109931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rgbClr val="30ACEC"/>
                </a:solidFill>
              </a:rPr>
              <a:t>НЕМНОГО О СЕБЕ</a:t>
            </a:r>
            <a:br>
              <a:rPr lang="ru-RU" sz="4000" dirty="0">
                <a:solidFill>
                  <a:srgbClr val="30ACEC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от специалиста по снабжению до исследователя данных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A0C068F-64C6-4739-BD66-C3A0882C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881" y="438076"/>
            <a:ext cx="3974338" cy="6374880"/>
          </a:xfrm>
        </p:spPr>
      </p:pic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A0355539-44B8-4362-B0C4-5FC8509FDEC4}"/>
              </a:ext>
            </a:extLst>
          </p:cNvPr>
          <p:cNvSpPr/>
          <p:nvPr/>
        </p:nvSpPr>
        <p:spPr>
          <a:xfrm>
            <a:off x="2241616" y="2300265"/>
            <a:ext cx="712972" cy="63547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1">
            <a:no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0511F2B-A3F2-4DE8-A736-403D518058F0}"/>
              </a:ext>
            </a:extLst>
          </p:cNvPr>
          <p:cNvCxnSpPr>
            <a:cxnSpLocks/>
            <a:stCxn id="32" idx="6"/>
            <a:endCxn id="55" idx="2"/>
          </p:cNvCxnSpPr>
          <p:nvPr/>
        </p:nvCxnSpPr>
        <p:spPr>
          <a:xfrm>
            <a:off x="2954589" y="4773990"/>
            <a:ext cx="383231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Блок-схема: узел 30">
            <a:extLst>
              <a:ext uri="{FF2B5EF4-FFF2-40B4-BE49-F238E27FC236}">
                <a16:creationId xmlns:a16="http://schemas.microsoft.com/office/drawing/2014/main" id="{362B33FF-8CA9-4287-8758-C7930047CF70}"/>
              </a:ext>
            </a:extLst>
          </p:cNvPr>
          <p:cNvSpPr/>
          <p:nvPr/>
        </p:nvSpPr>
        <p:spPr>
          <a:xfrm>
            <a:off x="6582058" y="3429000"/>
            <a:ext cx="705312" cy="62864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1">
            <a:no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23300315-343E-4D89-9551-A70454BCBD0D}"/>
              </a:ext>
            </a:extLst>
          </p:cNvPr>
          <p:cNvSpPr/>
          <p:nvPr/>
        </p:nvSpPr>
        <p:spPr>
          <a:xfrm>
            <a:off x="2241617" y="4456252"/>
            <a:ext cx="712972" cy="63547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1">
            <a:no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E4C04-277A-475C-B867-0C20BCE7A742}"/>
              </a:ext>
            </a:extLst>
          </p:cNvPr>
          <p:cNvSpPr txBox="1"/>
          <p:nvPr/>
        </p:nvSpPr>
        <p:spPr>
          <a:xfrm>
            <a:off x="3036020" y="2162851"/>
            <a:ext cx="356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300" dirty="0">
                <a:solidFill>
                  <a:schemeClr val="bg1"/>
                </a:solidFill>
              </a:rPr>
              <a:t>Кто я сейчас 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2F783-D672-4E4D-8C45-ACDE98DBE028}"/>
              </a:ext>
            </a:extLst>
          </p:cNvPr>
          <p:cNvSpPr txBox="1"/>
          <p:nvPr/>
        </p:nvSpPr>
        <p:spPr>
          <a:xfrm>
            <a:off x="3036020" y="3314264"/>
            <a:ext cx="433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ru-ru"/>
            </a:defPPr>
            <a:lvl1pPr>
              <a:defRPr sz="1600" spc="30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Чему я научился?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D415A6-B783-4CCC-96AD-9E4F50026160}"/>
              </a:ext>
            </a:extLst>
          </p:cNvPr>
          <p:cNvSpPr txBox="1"/>
          <p:nvPr/>
        </p:nvSpPr>
        <p:spPr>
          <a:xfrm>
            <a:off x="3036021" y="4338772"/>
            <a:ext cx="48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Мои цели после обучения</a:t>
            </a:r>
          </a:p>
        </p:txBody>
      </p:sp>
      <p:sp>
        <p:nvSpPr>
          <p:cNvPr id="53" name="Блок-схема: узел 52">
            <a:extLst>
              <a:ext uri="{FF2B5EF4-FFF2-40B4-BE49-F238E27FC236}">
                <a16:creationId xmlns:a16="http://schemas.microsoft.com/office/drawing/2014/main" id="{248C3FD0-CC8A-4D26-81CB-B9A37281F550}"/>
              </a:ext>
            </a:extLst>
          </p:cNvPr>
          <p:cNvSpPr/>
          <p:nvPr/>
        </p:nvSpPr>
        <p:spPr>
          <a:xfrm>
            <a:off x="6786903" y="2498018"/>
            <a:ext cx="295622" cy="2529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53">
            <a:extLst>
              <a:ext uri="{FF2B5EF4-FFF2-40B4-BE49-F238E27FC236}">
                <a16:creationId xmlns:a16="http://schemas.microsoft.com/office/drawing/2014/main" id="{23602E5D-5A8F-40E5-BF27-E4358D960893}"/>
              </a:ext>
            </a:extLst>
          </p:cNvPr>
          <p:cNvSpPr/>
          <p:nvPr/>
        </p:nvSpPr>
        <p:spPr>
          <a:xfrm>
            <a:off x="2444776" y="3623334"/>
            <a:ext cx="295622" cy="2529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54">
            <a:extLst>
              <a:ext uri="{FF2B5EF4-FFF2-40B4-BE49-F238E27FC236}">
                <a16:creationId xmlns:a16="http://schemas.microsoft.com/office/drawing/2014/main" id="{63B78FE8-7389-4DA6-A598-6C6E1260599E}"/>
              </a:ext>
            </a:extLst>
          </p:cNvPr>
          <p:cNvSpPr/>
          <p:nvPr/>
        </p:nvSpPr>
        <p:spPr>
          <a:xfrm>
            <a:off x="6786903" y="4647492"/>
            <a:ext cx="295622" cy="2529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1E52E66-54E2-4674-9119-81969657F1A0}"/>
              </a:ext>
            </a:extLst>
          </p:cNvPr>
          <p:cNvCxnSpPr>
            <a:stCxn id="11" idx="6"/>
            <a:endCxn id="53" idx="2"/>
          </p:cNvCxnSpPr>
          <p:nvPr/>
        </p:nvCxnSpPr>
        <p:spPr>
          <a:xfrm>
            <a:off x="2954588" y="2618003"/>
            <a:ext cx="3832315" cy="65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CD35D91-6511-4D08-881F-94F4B9A4C0D5}"/>
              </a:ext>
            </a:extLst>
          </p:cNvPr>
          <p:cNvCxnSpPr>
            <a:cxnSpLocks/>
            <a:stCxn id="53" idx="4"/>
            <a:endCxn id="31" idx="0"/>
          </p:cNvCxnSpPr>
          <p:nvPr/>
        </p:nvCxnSpPr>
        <p:spPr>
          <a:xfrm>
            <a:off x="6934714" y="2751014"/>
            <a:ext cx="0" cy="6779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35E453A-BED6-405E-978B-8531F2AD72E8}"/>
              </a:ext>
            </a:extLst>
          </p:cNvPr>
          <p:cNvCxnSpPr>
            <a:cxnSpLocks/>
            <a:stCxn id="31" idx="2"/>
            <a:endCxn id="54" idx="6"/>
          </p:cNvCxnSpPr>
          <p:nvPr/>
        </p:nvCxnSpPr>
        <p:spPr>
          <a:xfrm flipH="1">
            <a:off x="2740398" y="3743325"/>
            <a:ext cx="3841660" cy="65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CB22A53-1483-4EA6-B776-B9F76F46A0CD}"/>
              </a:ext>
            </a:extLst>
          </p:cNvPr>
          <p:cNvCxnSpPr>
            <a:cxnSpLocks/>
            <a:stCxn id="54" idx="4"/>
            <a:endCxn id="32" idx="0"/>
          </p:cNvCxnSpPr>
          <p:nvPr/>
        </p:nvCxnSpPr>
        <p:spPr>
          <a:xfrm>
            <a:off x="2592587" y="3876330"/>
            <a:ext cx="5516" cy="579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 animBg="1"/>
      <p:bldP spid="43" grpId="0"/>
      <p:bldP spid="44" grpId="0"/>
      <p:bldP spid="45" grpId="0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5" y="230947"/>
            <a:ext cx="7598601" cy="1105728"/>
          </a:xfrm>
        </p:spPr>
        <p:txBody>
          <a:bodyPr rtlCol="0">
            <a:normAutofit/>
          </a:bodyPr>
          <a:lstStyle/>
          <a:p>
            <a:pPr algn="l"/>
            <a:r>
              <a:rPr lang="ru-RU" noProof="1">
                <a:solidFill>
                  <a:srgbClr val="30ACEC"/>
                </a:solidFill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5" y="1626043"/>
            <a:ext cx="7867687" cy="4639072"/>
          </a:xfrm>
        </p:spPr>
        <p:txBody>
          <a:bodyPr rtlCol="0" anchor="t">
            <a:normAutofit fontScale="92500" lnSpcReduction="20000"/>
          </a:bodyPr>
          <a:lstStyle/>
          <a:p>
            <a:r>
              <a:rPr lang="ru-RU" sz="3400" noProof="1">
                <a:solidFill>
                  <a:srgbClr val="30ACEC"/>
                </a:solidFill>
              </a:rPr>
              <a:t>Цель</a:t>
            </a:r>
            <a:br>
              <a:rPr lang="ru-RU" sz="3400" noProof="1"/>
            </a:br>
            <a:r>
              <a:rPr lang="ru-RU" sz="2000" noProof="1"/>
              <a:t>предсказание выхода клиента в дефолт по кредиту</a:t>
            </a:r>
          </a:p>
          <a:p>
            <a:pPr marL="0" indent="0">
              <a:buNone/>
            </a:pPr>
            <a:endParaRPr lang="ru-RU" sz="2100" noProof="1"/>
          </a:p>
          <a:p>
            <a:r>
              <a:rPr lang="ru-RU" sz="3400" noProof="1">
                <a:solidFill>
                  <a:srgbClr val="30ACEC"/>
                </a:solidFill>
              </a:rPr>
              <a:t>Задача</a:t>
            </a:r>
            <a:br>
              <a:rPr lang="ru-RU" sz="3400" noProof="1"/>
            </a:br>
            <a:r>
              <a:rPr lang="ru-RU" sz="2000" noProof="1"/>
              <a:t>подготовить автоматизированный пайплайн с обученной моделью</a:t>
            </a:r>
          </a:p>
          <a:p>
            <a:endParaRPr lang="ru-RU" sz="2100" noProof="1"/>
          </a:p>
          <a:p>
            <a:r>
              <a:rPr lang="ru-RU" sz="3400" noProof="1">
                <a:solidFill>
                  <a:srgbClr val="30ACEC"/>
                </a:solidFill>
              </a:rPr>
              <a:t>Критерии оценки:</a:t>
            </a:r>
          </a:p>
          <a:p>
            <a:pPr marL="536575" indent="-268288">
              <a:buFont typeface="Courier New" panose="02070309020205020404" pitchFamily="49" charset="0"/>
              <a:buChar char="o"/>
              <a:tabLst>
                <a:tab pos="268288" algn="r"/>
              </a:tabLst>
            </a:pPr>
            <a:r>
              <a:rPr lang="ru-RU" sz="2000" noProof="1"/>
              <a:t>обученный пайплайн запускается и выдает предсказания;</a:t>
            </a:r>
          </a:p>
          <a:p>
            <a:pPr marL="536575" indent="-268288">
              <a:buFont typeface="Courier New" panose="02070309020205020404" pitchFamily="49" charset="0"/>
              <a:buChar char="o"/>
              <a:tabLst>
                <a:tab pos="268288" algn="r"/>
              </a:tabLst>
            </a:pPr>
            <a:r>
              <a:rPr lang="ru-RU" sz="2000" noProof="1"/>
              <a:t>модель не переобучена;</a:t>
            </a:r>
          </a:p>
          <a:p>
            <a:pPr marL="536575" indent="-268288">
              <a:buFont typeface="Courier New" panose="02070309020205020404" pitchFamily="49" charset="0"/>
              <a:buChar char="o"/>
              <a:tabLst>
                <a:tab pos="268288" algn="r"/>
              </a:tabLst>
            </a:pPr>
            <a:r>
              <a:rPr lang="ru-RU" sz="2000" noProof="1"/>
              <a:t>метрики на тестовом датасете — не менее 0,75 по ROC-AUC;</a:t>
            </a:r>
          </a:p>
          <a:p>
            <a:pPr marL="536575" indent="-268288">
              <a:buFont typeface="Courier New" panose="02070309020205020404" pitchFamily="49" charset="0"/>
              <a:buChar char="o"/>
              <a:tabLst>
                <a:tab pos="268288" algn="r"/>
              </a:tabLst>
            </a:pPr>
            <a:r>
              <a:rPr lang="ru-RU" sz="2000" noProof="1"/>
              <a:t>код соответствует стандарту </a:t>
            </a:r>
            <a:r>
              <a:rPr lang="en-US" sz="2000" noProof="1"/>
              <a:t>PEP 8</a:t>
            </a:r>
            <a:r>
              <a:rPr lang="ru-RU" sz="2000" noProof="1"/>
              <a:t>, хорошо декомпозирован.</a:t>
            </a:r>
            <a:br>
              <a:rPr lang="ru-RU" sz="1800" noProof="1"/>
            </a:br>
            <a:endParaRPr lang="ru-RU" sz="1800" noProof="1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AA5869A-5D2C-4EDD-8984-49488D299CD0}"/>
              </a:ext>
            </a:extLst>
          </p:cNvPr>
          <p:cNvGrpSpPr/>
          <p:nvPr/>
        </p:nvGrpSpPr>
        <p:grpSpPr>
          <a:xfrm>
            <a:off x="9593833" y="5124665"/>
            <a:ext cx="2639459" cy="1838110"/>
            <a:chOff x="5981169" y="2906973"/>
            <a:chExt cx="2639459" cy="1838110"/>
          </a:xfrm>
        </p:grpSpPr>
        <p:sp>
          <p:nvSpPr>
            <p:cNvPr id="12" name="Дуга 11">
              <a:extLst>
                <a:ext uri="{FF2B5EF4-FFF2-40B4-BE49-F238E27FC236}">
                  <a16:creationId xmlns:a16="http://schemas.microsoft.com/office/drawing/2014/main" id="{AFBEBD5B-2DD4-4F24-9ECC-5752EAA48A12}"/>
                </a:ext>
              </a:extLst>
            </p:cNvPr>
            <p:cNvSpPr/>
            <p:nvPr/>
          </p:nvSpPr>
          <p:spPr>
            <a:xfrm>
              <a:off x="6278560" y="2906973"/>
              <a:ext cx="1983233" cy="1838110"/>
            </a:xfrm>
            <a:prstGeom prst="arc">
              <a:avLst>
                <a:gd name="adj1" fmla="val 10803598"/>
                <a:gd name="adj2" fmla="val 105020"/>
              </a:avLst>
            </a:prstGeom>
            <a:ln w="57150" cap="flat" cmpd="sng" algn="ctr">
              <a:solidFill>
                <a:schemeClr val="accent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8085B-A993-4171-848C-68986E9F8697}"/>
                </a:ext>
              </a:extLst>
            </p:cNvPr>
            <p:cNvSpPr txBox="1"/>
            <p:nvPr/>
          </p:nvSpPr>
          <p:spPr>
            <a:xfrm>
              <a:off x="5981169" y="3912031"/>
              <a:ext cx="594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92D050"/>
                  </a:solidFill>
                </a:rPr>
                <a:t>Good</a:t>
              </a:r>
              <a:endParaRPr lang="ru-RU" b="1" dirty="0">
                <a:solidFill>
                  <a:srgbClr val="92D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0ECFC2-9F56-4086-AB92-08DCE921DFB4}"/>
                </a:ext>
              </a:extLst>
            </p:cNvPr>
            <p:cNvSpPr txBox="1"/>
            <p:nvPr/>
          </p:nvSpPr>
          <p:spPr>
            <a:xfrm>
              <a:off x="7899024" y="3912031"/>
              <a:ext cx="721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Default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965E7D-AAB7-4EE0-964F-13E97A03FBD6}"/>
                </a:ext>
              </a:extLst>
            </p:cNvPr>
            <p:cNvSpPr txBox="1"/>
            <p:nvPr/>
          </p:nvSpPr>
          <p:spPr>
            <a:xfrm>
              <a:off x="6611186" y="3395597"/>
              <a:ext cx="1388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ROC-AUC &gt; 0.75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997F74E-46C5-4D91-B4E0-6A80163A5657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ВХОДНЫЕ ДАННЫЕ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6AF5C7F-A1D9-47B6-AF57-B098F5B6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82" y="1394876"/>
            <a:ext cx="7234075" cy="221232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E301E3-6F4D-4E07-8EB0-088C3B3E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82" y="4015057"/>
            <a:ext cx="1294808" cy="2212321"/>
          </a:xfrm>
          <a:prstGeom prst="rect">
            <a:avLst/>
          </a:prstGeom>
        </p:spPr>
      </p:pic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B8FF3CD8-43F3-4D3E-BA35-CB8E41C9994D}"/>
              </a:ext>
            </a:extLst>
          </p:cNvPr>
          <p:cNvSpPr/>
          <p:nvPr/>
        </p:nvSpPr>
        <p:spPr>
          <a:xfrm>
            <a:off x="1036254" y="1620317"/>
            <a:ext cx="425395" cy="1637730"/>
          </a:xfrm>
          <a:prstGeom prst="leftBrace">
            <a:avLst>
              <a:gd name="adj1" fmla="val 63473"/>
              <a:gd name="adj2" fmla="val 50000"/>
            </a:avLst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4C7AD54-69B7-4817-8680-B400869913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86581" y="2439182"/>
            <a:ext cx="479966" cy="2212321"/>
          </a:xfrm>
          <a:prstGeom prst="bentConnector4">
            <a:avLst>
              <a:gd name="adj1" fmla="val -47628"/>
              <a:gd name="adj2" fmla="val 99776"/>
            </a:avLst>
          </a:prstGeom>
          <a:ln w="38100">
            <a:solidFill>
              <a:srgbClr val="30ACE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5ABC11C-70A0-4A75-B48E-07427AB386B3}"/>
              </a:ext>
            </a:extLst>
          </p:cNvPr>
          <p:cNvCxnSpPr/>
          <p:nvPr/>
        </p:nvCxnSpPr>
        <p:spPr>
          <a:xfrm>
            <a:off x="1620675" y="4754880"/>
            <a:ext cx="12245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16C636C-DDC1-44FC-8FF8-8EE06D734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086" y="3661179"/>
            <a:ext cx="2221953" cy="2566199"/>
          </a:xfrm>
          <a:prstGeom prst="rect">
            <a:avLst/>
          </a:prstGeom>
        </p:spPr>
      </p:pic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E49858-A653-46A6-BE2B-7DFBFE72A649}"/>
              </a:ext>
            </a:extLst>
          </p:cNvPr>
          <p:cNvSpPr/>
          <p:nvPr/>
        </p:nvSpPr>
        <p:spPr>
          <a:xfrm>
            <a:off x="1712115" y="1582310"/>
            <a:ext cx="210710" cy="1781091"/>
          </a:xfrm>
          <a:prstGeom prst="roundRect">
            <a:avLst/>
          </a:prstGeom>
          <a:noFill/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80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890" y="2002968"/>
            <a:ext cx="8769277" cy="1056264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>
                <a:solidFill>
                  <a:srgbClr val="30ACEC"/>
                </a:solidFill>
              </a:rPr>
              <a:t>РЕАЛИЗАЦИЯ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8" y="3059232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/>
              <a:t>Пошаговое 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67279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312F935-FF7D-42A7-97D0-CA1E5987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73" y="3814781"/>
            <a:ext cx="8218525" cy="6048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ЗАГРУЗКА ДАННЫХ</a:t>
            </a:r>
          </a:p>
        </p:txBody>
      </p:sp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B4EAD44F-B621-421E-BF93-511197B48177}"/>
              </a:ext>
            </a:extLst>
          </p:cNvPr>
          <p:cNvSpPr/>
          <p:nvPr/>
        </p:nvSpPr>
        <p:spPr>
          <a:xfrm>
            <a:off x="2009618" y="1438283"/>
            <a:ext cx="425395" cy="1637730"/>
          </a:xfrm>
          <a:prstGeom prst="leftBrace">
            <a:avLst>
              <a:gd name="adj1" fmla="val 63473"/>
              <a:gd name="adj2" fmla="val 50000"/>
            </a:avLst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C5C877-DC38-40D1-9FE0-65E873012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08" y="1186341"/>
            <a:ext cx="8490056" cy="22123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138174-8A2B-48E9-A5C8-DBE0A985A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499" y="4912305"/>
            <a:ext cx="8625623" cy="1048620"/>
          </a:xfrm>
          <a:prstGeom prst="rect">
            <a:avLst/>
          </a:prstGeom>
        </p:spPr>
      </p:pic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7746FD92-C109-477A-9D30-D929E01B5C28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2009618" y="2257148"/>
            <a:ext cx="9084036" cy="2145518"/>
          </a:xfrm>
          <a:prstGeom prst="bentConnector3">
            <a:avLst>
              <a:gd name="adj1" fmla="val -5220"/>
            </a:avLst>
          </a:prstGeom>
          <a:ln w="38100">
            <a:solidFill>
              <a:srgbClr val="30ACE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B46919-E6BE-4C2F-95CB-DDEFA6E24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664" y="5106475"/>
            <a:ext cx="612834" cy="660279"/>
          </a:xfrm>
          <a:prstGeom prst="rect">
            <a:avLst/>
          </a:prstGeom>
        </p:spPr>
      </p:pic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AC5A08C-EA15-4634-A11A-B596DD6698DC}"/>
              </a:ext>
            </a:extLst>
          </p:cNvPr>
          <p:cNvSpPr/>
          <p:nvPr/>
        </p:nvSpPr>
        <p:spPr>
          <a:xfrm>
            <a:off x="1841499" y="5054221"/>
            <a:ext cx="231980" cy="712533"/>
          </a:xfrm>
          <a:prstGeom prst="roundRect">
            <a:avLst/>
          </a:prstGeom>
          <a:noFill/>
          <a:ln w="28575">
            <a:solidFill>
              <a:srgbClr val="30ACE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37B15196-778F-46C6-8A3B-CD7E7470D978}"/>
              </a:ext>
            </a:extLst>
          </p:cNvPr>
          <p:cNvSpPr/>
          <p:nvPr/>
        </p:nvSpPr>
        <p:spPr>
          <a:xfrm>
            <a:off x="11322143" y="5080347"/>
            <a:ext cx="231980" cy="712533"/>
          </a:xfrm>
          <a:prstGeom prst="roundRect">
            <a:avLst/>
          </a:prstGeom>
          <a:noFill/>
          <a:ln w="28575">
            <a:solidFill>
              <a:srgbClr val="30ACE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 29">
            <a:extLst>
              <a:ext uri="{FF2B5EF4-FFF2-40B4-BE49-F238E27FC236}">
                <a16:creationId xmlns:a16="http://schemas.microsoft.com/office/drawing/2014/main" id="{06703A38-A34A-40F5-96C2-B734EA573312}"/>
              </a:ext>
            </a:extLst>
          </p:cNvPr>
          <p:cNvSpPr/>
          <p:nvPr/>
        </p:nvSpPr>
        <p:spPr>
          <a:xfrm>
            <a:off x="10631606" y="5327176"/>
            <a:ext cx="462048" cy="3002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30CFE14-98C2-49F5-B01B-15664FDB3364}"/>
              </a:ext>
            </a:extLst>
          </p:cNvPr>
          <p:cNvSpPr/>
          <p:nvPr/>
        </p:nvSpPr>
        <p:spPr>
          <a:xfrm>
            <a:off x="3316406" y="1246496"/>
            <a:ext cx="814316" cy="12282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6BE3830-685C-4B13-A75E-8B66641B8B8C}"/>
              </a:ext>
            </a:extLst>
          </p:cNvPr>
          <p:cNvCxnSpPr/>
          <p:nvPr/>
        </p:nvCxnSpPr>
        <p:spPr>
          <a:xfrm>
            <a:off x="4130722" y="1369325"/>
            <a:ext cx="6874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BE4B7C64-0C2F-42B9-A6D7-C6AF1496D0D7}"/>
              </a:ext>
            </a:extLst>
          </p:cNvPr>
          <p:cNvGrpSpPr/>
          <p:nvPr/>
        </p:nvGrpSpPr>
        <p:grpSpPr>
          <a:xfrm>
            <a:off x="3772196" y="3253328"/>
            <a:ext cx="7025897" cy="502352"/>
            <a:chOff x="3772196" y="1383573"/>
            <a:chExt cx="7025897" cy="502352"/>
          </a:xfrm>
        </p:grpSpPr>
        <p:sp>
          <p:nvSpPr>
            <p:cNvPr id="35" name="Стрелка: вниз 34">
              <a:extLst>
                <a:ext uri="{FF2B5EF4-FFF2-40B4-BE49-F238E27FC236}">
                  <a16:creationId xmlns:a16="http://schemas.microsoft.com/office/drawing/2014/main" id="{62852CD6-7FD6-46B9-9554-2C7A82FB3221}"/>
                </a:ext>
              </a:extLst>
            </p:cNvPr>
            <p:cNvSpPr/>
            <p:nvPr/>
          </p:nvSpPr>
          <p:spPr>
            <a:xfrm>
              <a:off x="3772196" y="1383573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36" name="Стрелка: вниз 35">
              <a:extLst>
                <a:ext uri="{FF2B5EF4-FFF2-40B4-BE49-F238E27FC236}">
                  <a16:creationId xmlns:a16="http://schemas.microsoft.com/office/drawing/2014/main" id="{0D786458-16FD-429D-989D-9D0A4472D71A}"/>
                </a:ext>
              </a:extLst>
            </p:cNvPr>
            <p:cNvSpPr/>
            <p:nvPr/>
          </p:nvSpPr>
          <p:spPr>
            <a:xfrm>
              <a:off x="4730508" y="1392588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37" name="Стрелка: вниз 36">
              <a:extLst>
                <a:ext uri="{FF2B5EF4-FFF2-40B4-BE49-F238E27FC236}">
                  <a16:creationId xmlns:a16="http://schemas.microsoft.com/office/drawing/2014/main" id="{427F694A-834B-4105-8015-716B18C4416F}"/>
                </a:ext>
              </a:extLst>
            </p:cNvPr>
            <p:cNvSpPr/>
            <p:nvPr/>
          </p:nvSpPr>
          <p:spPr>
            <a:xfrm>
              <a:off x="5684624" y="1394410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Стрелка: вниз 37">
              <a:extLst>
                <a:ext uri="{FF2B5EF4-FFF2-40B4-BE49-F238E27FC236}">
                  <a16:creationId xmlns:a16="http://schemas.microsoft.com/office/drawing/2014/main" id="{A6EA1084-26AA-4E04-9CEE-3804F8F32C55}"/>
                </a:ext>
              </a:extLst>
            </p:cNvPr>
            <p:cNvSpPr/>
            <p:nvPr/>
          </p:nvSpPr>
          <p:spPr>
            <a:xfrm>
              <a:off x="6646892" y="1398323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Стрелка: вниз 38">
              <a:extLst>
                <a:ext uri="{FF2B5EF4-FFF2-40B4-BE49-F238E27FC236}">
                  <a16:creationId xmlns:a16="http://schemas.microsoft.com/office/drawing/2014/main" id="{93C3F539-FECF-4650-A20D-896163FF0AF1}"/>
                </a:ext>
              </a:extLst>
            </p:cNvPr>
            <p:cNvSpPr/>
            <p:nvPr/>
          </p:nvSpPr>
          <p:spPr>
            <a:xfrm>
              <a:off x="7600651" y="1398288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40" name="Стрелка: вниз 39">
              <a:extLst>
                <a:ext uri="{FF2B5EF4-FFF2-40B4-BE49-F238E27FC236}">
                  <a16:creationId xmlns:a16="http://schemas.microsoft.com/office/drawing/2014/main" id="{2C92806C-1A88-451A-919D-9EBD19F76120}"/>
                </a:ext>
              </a:extLst>
            </p:cNvPr>
            <p:cNvSpPr/>
            <p:nvPr/>
          </p:nvSpPr>
          <p:spPr>
            <a:xfrm>
              <a:off x="8559446" y="1401050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41" name="Стрелка: вниз 40">
              <a:extLst>
                <a:ext uri="{FF2B5EF4-FFF2-40B4-BE49-F238E27FC236}">
                  <a16:creationId xmlns:a16="http://schemas.microsoft.com/office/drawing/2014/main" id="{4BE66753-E3FF-4BD0-9AF4-BD4A0BE443BE}"/>
                </a:ext>
              </a:extLst>
            </p:cNvPr>
            <p:cNvSpPr/>
            <p:nvPr/>
          </p:nvSpPr>
          <p:spPr>
            <a:xfrm>
              <a:off x="9513692" y="1401050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  <p:sp>
          <p:nvSpPr>
            <p:cNvPr id="42" name="Стрелка: вниз 41">
              <a:extLst>
                <a:ext uri="{FF2B5EF4-FFF2-40B4-BE49-F238E27FC236}">
                  <a16:creationId xmlns:a16="http://schemas.microsoft.com/office/drawing/2014/main" id="{49DDCFF1-4F58-435A-A2E7-185355C283E6}"/>
                </a:ext>
              </a:extLst>
            </p:cNvPr>
            <p:cNvSpPr/>
            <p:nvPr/>
          </p:nvSpPr>
          <p:spPr>
            <a:xfrm>
              <a:off x="10475096" y="1401050"/>
              <a:ext cx="322997" cy="484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SUM</a:t>
              </a:r>
              <a:endParaRPr lang="ru-RU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995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7286421" cy="7818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noProof="1">
                <a:solidFill>
                  <a:srgbClr val="30ACEC"/>
                </a:solidFill>
              </a:rPr>
              <a:t>PREPROCESS FUNCTION</a:t>
            </a:r>
            <a:endParaRPr lang="ru-RU" noProof="1">
              <a:solidFill>
                <a:srgbClr val="30ACEC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B46919-E6BE-4C2F-95CB-DDEFA6E2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664" y="5106475"/>
            <a:ext cx="612834" cy="660279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37B15196-778F-46C6-8A3B-CD7E7470D978}"/>
              </a:ext>
            </a:extLst>
          </p:cNvPr>
          <p:cNvSpPr/>
          <p:nvPr/>
        </p:nvSpPr>
        <p:spPr>
          <a:xfrm>
            <a:off x="11322143" y="5080347"/>
            <a:ext cx="231980" cy="712533"/>
          </a:xfrm>
          <a:prstGeom prst="roundRect">
            <a:avLst/>
          </a:prstGeom>
          <a:noFill/>
          <a:ln w="28575">
            <a:solidFill>
              <a:srgbClr val="30ACE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AC847-BACF-4AE3-B3C6-362A82997931}"/>
              </a:ext>
            </a:extLst>
          </p:cNvPr>
          <p:cNvSpPr txBox="1"/>
          <p:nvPr/>
        </p:nvSpPr>
        <p:spPr>
          <a:xfrm>
            <a:off x="2032000" y="2209949"/>
            <a:ext cx="728642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preprocess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заменяем все пустые значения на 0</a:t>
            </a:r>
            <a:endParaRPr lang="ru-RU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.fillna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Преобразуем бинаризированные категориальные переменные в фиктивные / индикаторные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переменные.</a:t>
            </a:r>
            <a:endParaRPr lang="ru-RU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.columns.values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dummies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data_dummies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dummies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data_dummies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ОПИСАНИЕ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0279F-96CC-4E76-8021-E299459B2FDD}"/>
              </a:ext>
            </a:extLst>
          </p:cNvPr>
          <p:cNvSpPr txBox="1"/>
          <p:nvPr/>
        </p:nvSpPr>
        <p:spPr>
          <a:xfrm>
            <a:off x="1580499" y="1904338"/>
            <a:ext cx="4838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Размер </a:t>
            </a:r>
            <a:r>
              <a:rPr lang="ru-RU" b="0" i="0" dirty="0" err="1">
                <a:solidFill>
                  <a:srgbClr val="30ACEC"/>
                </a:solidFill>
                <a:effectLst/>
                <a:latin typeface="var(--notebook-cell-output-font-family)"/>
              </a:rPr>
              <a:t>датасета</a:t>
            </a:r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: </a:t>
            </a:r>
            <a:r>
              <a:rPr lang="en-US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(3000000, 422)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endParaRPr lang="ru-RU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Количество пропусков: </a:t>
            </a:r>
            <a:r>
              <a:rPr lang="en-US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0 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Количество </a:t>
            </a:r>
            <a:r>
              <a:rPr lang="ru-RU" b="0" i="0" dirty="0" err="1">
                <a:solidFill>
                  <a:srgbClr val="30ACEC"/>
                </a:solidFill>
                <a:effectLst/>
                <a:latin typeface="var(--notebook-cell-output-font-family)"/>
              </a:rPr>
              <a:t>дублирующихся</a:t>
            </a:r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 </a:t>
            </a:r>
            <a:endParaRPr lang="en-US" b="0" i="0" dirty="0">
              <a:solidFill>
                <a:srgbClr val="30ACEC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объектов: </a:t>
            </a:r>
            <a:r>
              <a:rPr lang="en-US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	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0 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Типы данных: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 </a:t>
            </a:r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uint8 </a:t>
            </a:r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400 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		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float64 </a:t>
            </a:r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19 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		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int64 </a:t>
            </a:r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3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6900F-50A2-485C-BD06-7CCAE121C914}"/>
              </a:ext>
            </a:extLst>
          </p:cNvPr>
          <p:cNvSpPr txBox="1"/>
          <p:nvPr/>
        </p:nvSpPr>
        <p:spPr>
          <a:xfrm>
            <a:off x="6861975" y="1904338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dirty="0" err="1">
                <a:solidFill>
                  <a:srgbClr val="30ACEC"/>
                </a:solidFill>
                <a:effectLst/>
                <a:latin typeface="var(--notebook-cell-output-font-family)"/>
              </a:rPr>
              <a:t>Cбалансированность</a:t>
            </a:r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 выборки: 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			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0 2893558 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en-US" dirty="0">
                <a:solidFill>
                  <a:srgbClr val="D4D4D4"/>
                </a:solidFill>
                <a:latin typeface="var(--notebook-cell-output-font-family)"/>
              </a:rPr>
              <a:t>				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1 106442</a:t>
            </a:r>
            <a:endParaRPr lang="en-US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endParaRPr lang="ru-RU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Занимаемый объем </a:t>
            </a:r>
            <a:endParaRPr lang="en-US" b="0" i="0" dirty="0">
              <a:solidFill>
                <a:srgbClr val="30ACEC"/>
              </a:solidFill>
              <a:effectLst/>
              <a:latin typeface="var(--notebook-cell-output-font-family)"/>
            </a:endParaRPr>
          </a:p>
          <a:p>
            <a:pPr algn="l"/>
            <a:r>
              <a:rPr lang="ru-RU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оперативной памяти: </a:t>
            </a:r>
            <a:r>
              <a:rPr lang="en-US" b="0" i="0" dirty="0">
                <a:solidFill>
                  <a:srgbClr val="30ACEC"/>
                </a:solidFill>
                <a:effectLst/>
                <a:latin typeface="var(--notebook-cell-output-font-family)"/>
              </a:rPr>
              <a:t>			</a:t>
            </a:r>
            <a:r>
              <a:rPr lang="ru-RU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1.63 </a:t>
            </a:r>
            <a:r>
              <a:rPr lang="ru-RU" b="0" i="0" dirty="0" err="1">
                <a:solidFill>
                  <a:srgbClr val="D4D4D4"/>
                </a:solidFill>
                <a:effectLst/>
                <a:latin typeface="var(--notebook-cell-output-font-family)"/>
              </a:rPr>
              <a:t>Gb</a:t>
            </a:r>
            <a:endParaRPr lang="ru-RU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0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BCD5-8D29-4647-BD9B-58EEFD3C16B2}"/>
              </a:ext>
            </a:extLst>
          </p:cNvPr>
          <p:cNvSpPr txBox="1">
            <a:spLocks/>
          </p:cNvSpPr>
          <p:nvPr/>
        </p:nvSpPr>
        <p:spPr>
          <a:xfrm>
            <a:off x="2073479" y="373821"/>
            <a:ext cx="5492187" cy="701722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noProof="1">
                <a:solidFill>
                  <a:srgbClr val="30ACEC"/>
                </a:solidFill>
              </a:rPr>
              <a:t>ОЧИСТКА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7B26E-EDC7-43C5-8A3B-984C6DBD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86" y="1777564"/>
            <a:ext cx="6862355" cy="10937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FA2AD-7E58-4D98-A8F0-A6BB16492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86" y="4038845"/>
            <a:ext cx="6862356" cy="1085771"/>
          </a:xfrm>
          <a:prstGeom prst="rect">
            <a:avLst/>
          </a:prstGeom>
        </p:spPr>
      </p:pic>
      <p:sp>
        <p:nvSpPr>
          <p:cNvPr id="10" name="Знак умножения 9">
            <a:extLst>
              <a:ext uri="{FF2B5EF4-FFF2-40B4-BE49-F238E27FC236}">
                <a16:creationId xmlns:a16="http://schemas.microsoft.com/office/drawing/2014/main" id="{C0833A8D-DD6E-4DCB-8FB3-9E9E9DE1B279}"/>
              </a:ext>
            </a:extLst>
          </p:cNvPr>
          <p:cNvSpPr/>
          <p:nvPr/>
        </p:nvSpPr>
        <p:spPr>
          <a:xfrm>
            <a:off x="1999754" y="1802412"/>
            <a:ext cx="266345" cy="1039031"/>
          </a:xfrm>
          <a:prstGeom prst="mathMultiply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20F58158-9A26-4BE4-B677-14387C4126DF}"/>
              </a:ext>
            </a:extLst>
          </p:cNvPr>
          <p:cNvSpPr/>
          <p:nvPr/>
        </p:nvSpPr>
        <p:spPr>
          <a:xfrm>
            <a:off x="3348577" y="3192449"/>
            <a:ext cx="2412147" cy="5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C7A81-2519-4DCF-809D-6206EC7E7E0F}"/>
              </a:ext>
            </a:extLst>
          </p:cNvPr>
          <p:cNvSpPr txBox="1"/>
          <p:nvPr/>
        </p:nvSpPr>
        <p:spPr>
          <a:xfrm>
            <a:off x="8563555" y="2273406"/>
            <a:ext cx="35104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feat_drop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.columns.values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'_\d+$'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 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cols_to_del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drop_first_feat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feat_drop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4549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10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4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5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6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7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8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9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purl.org/dc/elements/1.1/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2640</Words>
  <Application>Microsoft Office PowerPoint</Application>
  <PresentationFormat>Широкоэкранный</PresentationFormat>
  <Paragraphs>272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Corbel</vt:lpstr>
      <vt:lpstr>Courier New</vt:lpstr>
      <vt:lpstr>var(--notebook-cell-output-font-family)</vt:lpstr>
      <vt:lpstr>Параллакс</vt:lpstr>
      <vt:lpstr>Модель кредитного риск-менеджмента</vt:lpstr>
      <vt:lpstr>НЕМНОГО О СЕБЕ от специалиста по снабжению до исследователя данных</vt:lpstr>
      <vt:lpstr>ЦЕЛИ И ЗАДАЧИ ПРОЕКТА</vt:lpstr>
      <vt:lpstr>Презентация PowerPoint</vt:lpstr>
      <vt:lpstr>РЕАЛИЗАЦИЯ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2024-02-23T15:46:08Z</dcterms:created>
  <dcterms:modified xsi:type="dcterms:W3CDTF">2024-03-26T13:29:23Z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