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Arvo"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Font typeface="Montserrat"/>
              <a:buNone/>
              <a:defRPr sz="4200" b="1">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CCCCCC"/>
              </a:buClr>
              <a:buSzPts val="1800"/>
              <a:buChar char="●"/>
              <a:defRPr>
                <a:solidFill>
                  <a:srgbClr val="CCCCCC"/>
                </a:solidFill>
              </a:defRPr>
            </a:lvl1pPr>
            <a:lvl2pPr marL="914400" lvl="1" indent="-317500">
              <a:spcBef>
                <a:spcPts val="1600"/>
              </a:spcBef>
              <a:spcAft>
                <a:spcPts val="0"/>
              </a:spcAft>
              <a:buClr>
                <a:srgbClr val="CCCCCC"/>
              </a:buClr>
              <a:buSzPts val="1400"/>
              <a:buChar char="○"/>
              <a:defRPr>
                <a:solidFill>
                  <a:srgbClr val="CCCCCC"/>
                </a:solidFill>
              </a:defRPr>
            </a:lvl2pPr>
            <a:lvl3pPr marL="1371600" lvl="2" indent="-317500">
              <a:spcBef>
                <a:spcPts val="1600"/>
              </a:spcBef>
              <a:spcAft>
                <a:spcPts val="0"/>
              </a:spcAft>
              <a:buClr>
                <a:srgbClr val="CCCCCC"/>
              </a:buClr>
              <a:buSzPts val="1400"/>
              <a:buChar char="■"/>
              <a:defRPr>
                <a:solidFill>
                  <a:srgbClr val="CCCCCC"/>
                </a:solidFill>
              </a:defRPr>
            </a:lvl3pPr>
            <a:lvl4pPr marL="1828800" lvl="3" indent="-317500">
              <a:spcBef>
                <a:spcPts val="1600"/>
              </a:spcBef>
              <a:spcAft>
                <a:spcPts val="0"/>
              </a:spcAft>
              <a:buClr>
                <a:srgbClr val="CCCCCC"/>
              </a:buClr>
              <a:buSzPts val="1400"/>
              <a:buChar char="●"/>
              <a:defRPr>
                <a:solidFill>
                  <a:srgbClr val="CCCCCC"/>
                </a:solidFill>
              </a:defRPr>
            </a:lvl4pPr>
            <a:lvl5pPr marL="2286000" lvl="4" indent="-317500">
              <a:spcBef>
                <a:spcPts val="1600"/>
              </a:spcBef>
              <a:spcAft>
                <a:spcPts val="0"/>
              </a:spcAft>
              <a:buClr>
                <a:srgbClr val="CCCCCC"/>
              </a:buClr>
              <a:buSzPts val="1400"/>
              <a:buChar char="○"/>
              <a:defRPr>
                <a:solidFill>
                  <a:srgbClr val="CCCCCC"/>
                </a:solidFill>
              </a:defRPr>
            </a:lvl5pPr>
            <a:lvl6pPr marL="2743200" lvl="5" indent="-317500">
              <a:spcBef>
                <a:spcPts val="1600"/>
              </a:spcBef>
              <a:spcAft>
                <a:spcPts val="0"/>
              </a:spcAft>
              <a:buClr>
                <a:srgbClr val="CCCCCC"/>
              </a:buClr>
              <a:buSzPts val="1400"/>
              <a:buChar char="■"/>
              <a:defRPr>
                <a:solidFill>
                  <a:srgbClr val="CCCCCC"/>
                </a:solidFill>
              </a:defRPr>
            </a:lvl6pPr>
            <a:lvl7pPr marL="3200400" lvl="6" indent="-317500">
              <a:spcBef>
                <a:spcPts val="1600"/>
              </a:spcBef>
              <a:spcAft>
                <a:spcPts val="0"/>
              </a:spcAft>
              <a:buClr>
                <a:srgbClr val="CCCCCC"/>
              </a:buClr>
              <a:buSzPts val="1400"/>
              <a:buChar char="●"/>
              <a:defRPr>
                <a:solidFill>
                  <a:srgbClr val="CCCCCC"/>
                </a:solidFill>
              </a:defRPr>
            </a:lvl7pPr>
            <a:lvl8pPr marL="3657600" lvl="7" indent="-317500">
              <a:spcBef>
                <a:spcPts val="1600"/>
              </a:spcBef>
              <a:spcAft>
                <a:spcPts val="0"/>
              </a:spcAft>
              <a:buClr>
                <a:srgbClr val="CCCCCC"/>
              </a:buClr>
              <a:buSzPts val="1400"/>
              <a:buChar char="○"/>
              <a:defRPr>
                <a:solidFill>
                  <a:srgbClr val="CCCCCC"/>
                </a:solidFill>
              </a:defRPr>
            </a:lvl8pPr>
            <a:lvl9pPr marL="4114800" lvl="8" indent="-317500">
              <a:spcBef>
                <a:spcPts val="1600"/>
              </a:spcBef>
              <a:spcAft>
                <a:spcPts val="1600"/>
              </a:spcAft>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rgbClr val="547899"/>
              </a:buClr>
              <a:buSzPts val="1800"/>
              <a:buChar char="●"/>
              <a:defRPr>
                <a:solidFill>
                  <a:srgbClr val="547899"/>
                </a:solidFill>
              </a:defRPr>
            </a:lvl1pPr>
            <a:lvl2pPr marL="914400" lvl="1" indent="-317500" algn="ctr">
              <a:spcBef>
                <a:spcPts val="1600"/>
              </a:spcBef>
              <a:spcAft>
                <a:spcPts val="0"/>
              </a:spcAft>
              <a:buClr>
                <a:srgbClr val="547899"/>
              </a:buClr>
              <a:buSzPts val="1400"/>
              <a:buChar char="○"/>
              <a:defRPr>
                <a:solidFill>
                  <a:srgbClr val="547899"/>
                </a:solidFill>
              </a:defRPr>
            </a:lvl2pPr>
            <a:lvl3pPr marL="1371600" lvl="2" indent="-317500" algn="ctr">
              <a:spcBef>
                <a:spcPts val="1600"/>
              </a:spcBef>
              <a:spcAft>
                <a:spcPts val="0"/>
              </a:spcAft>
              <a:buClr>
                <a:srgbClr val="547899"/>
              </a:buClr>
              <a:buSzPts val="1400"/>
              <a:buChar char="■"/>
              <a:defRPr>
                <a:solidFill>
                  <a:srgbClr val="547899"/>
                </a:solidFill>
              </a:defRPr>
            </a:lvl3pPr>
            <a:lvl4pPr marL="1828800" lvl="3" indent="-317500" algn="ctr">
              <a:spcBef>
                <a:spcPts val="1600"/>
              </a:spcBef>
              <a:spcAft>
                <a:spcPts val="0"/>
              </a:spcAft>
              <a:buClr>
                <a:srgbClr val="547899"/>
              </a:buClr>
              <a:buSzPts val="1400"/>
              <a:buChar char="●"/>
              <a:defRPr>
                <a:solidFill>
                  <a:srgbClr val="547899"/>
                </a:solidFill>
              </a:defRPr>
            </a:lvl4pPr>
            <a:lvl5pPr marL="2286000" lvl="4" indent="-317500" algn="ctr">
              <a:spcBef>
                <a:spcPts val="1600"/>
              </a:spcBef>
              <a:spcAft>
                <a:spcPts val="0"/>
              </a:spcAft>
              <a:buClr>
                <a:srgbClr val="547899"/>
              </a:buClr>
              <a:buSzPts val="1400"/>
              <a:buChar char="○"/>
              <a:defRPr>
                <a:solidFill>
                  <a:srgbClr val="547899"/>
                </a:solidFill>
              </a:defRPr>
            </a:lvl5pPr>
            <a:lvl6pPr marL="2743200" lvl="5" indent="-317500" algn="ctr">
              <a:spcBef>
                <a:spcPts val="1600"/>
              </a:spcBef>
              <a:spcAft>
                <a:spcPts val="0"/>
              </a:spcAft>
              <a:buClr>
                <a:srgbClr val="547899"/>
              </a:buClr>
              <a:buSzPts val="1400"/>
              <a:buChar char="■"/>
              <a:defRPr>
                <a:solidFill>
                  <a:srgbClr val="547899"/>
                </a:solidFill>
              </a:defRPr>
            </a:lvl6pPr>
            <a:lvl7pPr marL="3200400" lvl="6" indent="-317500" algn="ctr">
              <a:spcBef>
                <a:spcPts val="1600"/>
              </a:spcBef>
              <a:spcAft>
                <a:spcPts val="0"/>
              </a:spcAft>
              <a:buClr>
                <a:srgbClr val="547899"/>
              </a:buClr>
              <a:buSzPts val="1400"/>
              <a:buChar char="●"/>
              <a:defRPr>
                <a:solidFill>
                  <a:srgbClr val="547899"/>
                </a:solidFill>
              </a:defRPr>
            </a:lvl7pPr>
            <a:lvl8pPr marL="3657600" lvl="7" indent="-317500" algn="ctr">
              <a:spcBef>
                <a:spcPts val="1600"/>
              </a:spcBef>
              <a:spcAft>
                <a:spcPts val="0"/>
              </a:spcAft>
              <a:buClr>
                <a:srgbClr val="547899"/>
              </a:buClr>
              <a:buSzPts val="1400"/>
              <a:buChar char="○"/>
              <a:defRPr>
                <a:solidFill>
                  <a:srgbClr val="547899"/>
                </a:solidFill>
              </a:defRPr>
            </a:lvl8pPr>
            <a:lvl9pPr marL="4114800" lvl="8" indent="-317500" algn="ctr">
              <a:spcBef>
                <a:spcPts val="1600"/>
              </a:spcBef>
              <a:spcAft>
                <a:spcPts val="1600"/>
              </a:spcAft>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marL="914400" lvl="1" indent="-3175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marL="1371600" lvl="2"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marL="1828800" lvl="3"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marL="2286000" lvl="4"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marL="2743200" lvl="5"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marL="3200400" lvl="6"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marL="3657600" lvl="7"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marL="4114800" lvl="8" indent="-3175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Gym Rat</a:t>
            </a:r>
            <a:endParaRPr dirty="0"/>
          </a:p>
        </p:txBody>
      </p:sp>
      <p:sp>
        <p:nvSpPr>
          <p:cNvPr id="60" name="Shape 60"/>
          <p:cNvSpPr txBox="1">
            <a:spLocks noGrp="1"/>
          </p:cNvSpPr>
          <p:nvPr>
            <p:ph type="subTitle" idx="1"/>
          </p:nvPr>
        </p:nvSpPr>
        <p:spPr>
          <a:xfrm>
            <a:off x="311700" y="2834125"/>
            <a:ext cx="8520600" cy="118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Marcy Bursac</a:t>
            </a:r>
            <a:endParaRPr dirty="0"/>
          </a:p>
          <a:p>
            <a:pPr marL="0" lvl="0" indent="0">
              <a:spcBef>
                <a:spcPts val="0"/>
              </a:spcBef>
              <a:spcAft>
                <a:spcPts val="0"/>
              </a:spcAft>
              <a:buNone/>
            </a:pPr>
            <a:r>
              <a:rPr lang="en" dirty="0"/>
              <a:t>@MawsayB on GitHub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Description</a:t>
            </a:r>
            <a:endParaRPr dirty="0"/>
          </a:p>
        </p:txBody>
      </p:sp>
      <p:sp>
        <p:nvSpPr>
          <p:cNvPr id="66" name="Shape 66"/>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Built to give individuals more time building muscle and less time writing down notes or standing on a scale.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Features</a:t>
            </a:r>
            <a:endParaRPr dirty="0"/>
          </a:p>
        </p:txBody>
      </p:sp>
      <p:sp>
        <p:nvSpPr>
          <p:cNvPr id="72" name="Shape 72"/>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r>
              <a:rPr lang="en-US" b="1" dirty="0"/>
              <a:t>LIFT </a:t>
            </a:r>
            <a:r>
              <a:rPr lang="en-US" dirty="0"/>
              <a:t>– where Users can pick to </a:t>
            </a:r>
            <a:r>
              <a:rPr lang="en-US" u="sng" dirty="0"/>
              <a:t>Work a Plan </a:t>
            </a:r>
            <a:r>
              <a:rPr lang="en-US" dirty="0"/>
              <a:t>they already created, create a workout </a:t>
            </a:r>
            <a:r>
              <a:rPr lang="en-US" u="sng" dirty="0"/>
              <a:t>On the Fly</a:t>
            </a:r>
            <a:r>
              <a:rPr lang="en-US" dirty="0"/>
              <a:t>, or </a:t>
            </a:r>
            <a:r>
              <a:rPr lang="en-US" u="sng" dirty="0"/>
              <a:t>Make a Plan </a:t>
            </a:r>
            <a:r>
              <a:rPr lang="en-US" dirty="0"/>
              <a:t>and plan ahead for upcoming workouts.</a:t>
            </a:r>
            <a:endParaRPr lang="en-US" b="1" dirty="0"/>
          </a:p>
          <a:p>
            <a:r>
              <a:rPr lang="en-US" b="1" dirty="0"/>
              <a:t>ANALYZE </a:t>
            </a:r>
            <a:r>
              <a:rPr lang="en-US" dirty="0"/>
              <a:t>– Users quickly see their Top 5 Heaviest Weightlifting Exercises and view progress by exercise.</a:t>
            </a:r>
          </a:p>
          <a:p>
            <a:r>
              <a:rPr lang="en-US" b="1" dirty="0"/>
              <a:t>MEASURE </a:t>
            </a:r>
            <a:r>
              <a:rPr lang="en-US" dirty="0"/>
              <a:t>– contrary to pop culture, being lean does not always who up on a scale.  This feature allows Users to measure their butt, thigh and waist.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Planning - User Stories</a:t>
            </a:r>
            <a:endParaRPr/>
          </a:p>
        </p:txBody>
      </p:sp>
      <p:sp>
        <p:nvSpPr>
          <p:cNvPr id="78" name="Shape 78"/>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285750" indent="-285750">
              <a:spcAft>
                <a:spcPts val="1600"/>
              </a:spcAft>
            </a:pPr>
            <a:r>
              <a:rPr lang="en-US" dirty="0"/>
              <a:t>Users are able to record workouts and then see the weights/sets from previous workouts to decide how heavy to lift the next time.</a:t>
            </a:r>
          </a:p>
          <a:p>
            <a:pPr marL="285750" indent="-285750">
              <a:spcAft>
                <a:spcPts val="1600"/>
              </a:spcAft>
            </a:pPr>
            <a:r>
              <a:rPr lang="en-US" dirty="0"/>
              <a:t>Users are able to see how their strength is improving on specific exercises.</a:t>
            </a:r>
          </a:p>
          <a:p>
            <a:pPr marL="285750" indent="-285750">
              <a:spcAft>
                <a:spcPts val="1600"/>
              </a:spcAft>
            </a:pPr>
            <a:r>
              <a:rPr lang="en-US" dirty="0"/>
              <a:t>Users are able to store muscle measurements throughout their healthy journey and see a report card of progress.</a:t>
            </a:r>
          </a:p>
          <a:p>
            <a:pPr marL="285750" indent="-285750">
              <a:spcAft>
                <a:spcPts val="1600"/>
              </a:spcAft>
            </a:pPr>
            <a:endParaRPr lang="en-US" dirty="0"/>
          </a:p>
          <a:p>
            <a:pPr marL="285750" indent="-285750">
              <a:spcAft>
                <a:spcPts val="1600"/>
              </a:spcAft>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Planning - Database</a:t>
            </a:r>
            <a:endParaRPr dirty="0"/>
          </a:p>
        </p:txBody>
      </p:sp>
      <p:sp>
        <p:nvSpPr>
          <p:cNvPr id="84" name="Shape 84"/>
          <p:cNvSpPr txBox="1">
            <a:spLocks noGrp="1"/>
          </p:cNvSpPr>
          <p:nvPr>
            <p:ph type="body" idx="1"/>
          </p:nvPr>
        </p:nvSpPr>
        <p:spPr>
          <a:xfrm>
            <a:off x="471900" y="2066225"/>
            <a:ext cx="8222100" cy="2402700"/>
          </a:xfrm>
          <a:prstGeom prst="rect">
            <a:avLst/>
          </a:prstGeom>
        </p:spPr>
        <p:txBody>
          <a:bodyPr spcFirstLastPara="1" wrap="square" lIns="91425" tIns="91425" rIns="91425" bIns="91425" anchor="t" anchorCtr="0">
            <a:noAutofit/>
          </a:bodyPr>
          <a:lstStyle/>
          <a:p>
            <a:pPr marL="285750" indent="-285750">
              <a:spcAft>
                <a:spcPts val="1600"/>
              </a:spcAft>
            </a:pPr>
            <a:r>
              <a:rPr lang="en-US" b="1" dirty="0"/>
              <a:t>Users</a:t>
            </a:r>
            <a:r>
              <a:rPr lang="en-US" dirty="0"/>
              <a:t> – allows storage of credentials and activity history</a:t>
            </a:r>
          </a:p>
          <a:p>
            <a:pPr marL="285750" indent="-285750">
              <a:spcAft>
                <a:spcPts val="1600"/>
              </a:spcAft>
            </a:pPr>
            <a:r>
              <a:rPr lang="en-US" b="1" dirty="0"/>
              <a:t>Exercises</a:t>
            </a:r>
            <a:r>
              <a:rPr lang="en-US" dirty="0"/>
              <a:t> – various activities a User might do</a:t>
            </a:r>
          </a:p>
          <a:p>
            <a:pPr marL="285750" indent="-285750">
              <a:spcAft>
                <a:spcPts val="1600"/>
              </a:spcAft>
            </a:pPr>
            <a:r>
              <a:rPr lang="en-US" b="1" dirty="0" err="1"/>
              <a:t>ExerciseTypes</a:t>
            </a:r>
            <a:r>
              <a:rPr lang="en-US" dirty="0"/>
              <a:t> – divided into Cardio or Weightlifting so that Exercise Analyze stats focus on weightlifting exercises</a:t>
            </a:r>
          </a:p>
          <a:p>
            <a:pPr marL="285750" indent="-285750">
              <a:spcAft>
                <a:spcPts val="1600"/>
              </a:spcAft>
            </a:pPr>
            <a:r>
              <a:rPr lang="en-US" b="1" dirty="0"/>
              <a:t>Workouts</a:t>
            </a:r>
            <a:r>
              <a:rPr lang="en-US" dirty="0"/>
              <a:t> – a group of exercises, determined by the User</a:t>
            </a:r>
          </a:p>
          <a:p>
            <a:pPr marL="285750" indent="-285750">
              <a:spcAft>
                <a:spcPts val="1600"/>
              </a:spcAft>
            </a:pPr>
            <a:r>
              <a:rPr lang="en-US" b="1" dirty="0"/>
              <a:t>Sets</a:t>
            </a:r>
            <a:r>
              <a:rPr lang="en-US" dirty="0"/>
              <a:t> – the quantity of sets and reps a user completes in a Workout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Technology Stack</a:t>
            </a:r>
            <a:endParaRPr/>
          </a:p>
        </p:txBody>
      </p:sp>
      <p:sp>
        <p:nvSpPr>
          <p:cNvPr id="90" name="Shape 90"/>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C#, JavaScript, CSS, HTML, </a:t>
            </a:r>
            <a:r>
              <a:rPr lang="en-US" dirty="0"/>
              <a:t>LINQ</a:t>
            </a:r>
            <a:endParaRPr dirty="0"/>
          </a:p>
          <a:p>
            <a:pPr marL="457200" lvl="0" indent="-342900" rtl="0">
              <a:spcBef>
                <a:spcPts val="0"/>
              </a:spcBef>
              <a:spcAft>
                <a:spcPts val="0"/>
              </a:spcAft>
              <a:buSzPts val="1800"/>
              <a:buChar char="●"/>
            </a:pPr>
            <a:r>
              <a:rPr lang="en" dirty="0"/>
              <a:t>ASP.N</a:t>
            </a:r>
            <a:r>
              <a:rPr lang="en-US" dirty="0"/>
              <a:t>ET</a:t>
            </a:r>
            <a:endParaRPr dirty="0"/>
          </a:p>
          <a:p>
            <a:pPr marL="457200" lvl="0" indent="-342900" rtl="0">
              <a:spcBef>
                <a:spcPts val="0"/>
              </a:spcBef>
              <a:spcAft>
                <a:spcPts val="0"/>
              </a:spcAft>
              <a:buSzPts val="1800"/>
              <a:buChar char="●"/>
            </a:pPr>
            <a:r>
              <a:rPr lang="en" dirty="0"/>
              <a:t>SQL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8" name="Picture 7">
            <a:extLst>
              <a:ext uri="{FF2B5EF4-FFF2-40B4-BE49-F238E27FC236}">
                <a16:creationId xmlns:a16="http://schemas.microsoft.com/office/drawing/2014/main" id="{8693838F-6F48-4C6B-B295-1C435A3772D5}"/>
              </a:ext>
            </a:extLst>
          </p:cNvPr>
          <p:cNvPicPr>
            <a:picLocks noChangeAspect="1"/>
          </p:cNvPicPr>
          <p:nvPr/>
        </p:nvPicPr>
        <p:blipFill>
          <a:blip r:embed="rId3"/>
          <a:stretch>
            <a:fillRect/>
          </a:stretch>
        </p:blipFill>
        <p:spPr>
          <a:xfrm>
            <a:off x="4236720" y="356260"/>
            <a:ext cx="4571999" cy="2215490"/>
          </a:xfrm>
          <a:prstGeom prst="rect">
            <a:avLst/>
          </a:prstGeom>
        </p:spPr>
      </p:pic>
      <p:sp>
        <p:nvSpPr>
          <p:cNvPr id="95" name="Shape 95"/>
          <p:cNvSpPr txBox="1">
            <a:spLocks noGrp="1"/>
          </p:cNvSpPr>
          <p:nvPr>
            <p:ph type="title"/>
          </p:nvPr>
        </p:nvSpPr>
        <p:spPr>
          <a:xfrm>
            <a:off x="125670" y="148366"/>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Demo</a:t>
            </a:r>
            <a:endParaRPr dirty="0"/>
          </a:p>
        </p:txBody>
      </p:sp>
      <p:pic>
        <p:nvPicPr>
          <p:cNvPr id="4" name="Picture 3">
            <a:extLst>
              <a:ext uri="{FF2B5EF4-FFF2-40B4-BE49-F238E27FC236}">
                <a16:creationId xmlns:a16="http://schemas.microsoft.com/office/drawing/2014/main" id="{F6E01FA2-8618-49FA-85E5-A4CF4F2CD34E}"/>
              </a:ext>
            </a:extLst>
          </p:cNvPr>
          <p:cNvPicPr>
            <a:picLocks noChangeAspect="1"/>
          </p:cNvPicPr>
          <p:nvPr/>
        </p:nvPicPr>
        <p:blipFill>
          <a:blip r:embed="rId4"/>
          <a:stretch>
            <a:fillRect/>
          </a:stretch>
        </p:blipFill>
        <p:spPr>
          <a:xfrm>
            <a:off x="243840" y="1002030"/>
            <a:ext cx="4571999" cy="2076621"/>
          </a:xfrm>
          <a:prstGeom prst="rect">
            <a:avLst/>
          </a:prstGeom>
        </p:spPr>
      </p:pic>
      <p:pic>
        <p:nvPicPr>
          <p:cNvPr id="6" name="Picture 5">
            <a:extLst>
              <a:ext uri="{FF2B5EF4-FFF2-40B4-BE49-F238E27FC236}">
                <a16:creationId xmlns:a16="http://schemas.microsoft.com/office/drawing/2014/main" id="{A9FA7863-7496-43E3-8146-5A6B26D178EF}"/>
              </a:ext>
            </a:extLst>
          </p:cNvPr>
          <p:cNvPicPr>
            <a:picLocks noChangeAspect="1"/>
          </p:cNvPicPr>
          <p:nvPr/>
        </p:nvPicPr>
        <p:blipFill>
          <a:blip r:embed="rId5"/>
          <a:stretch>
            <a:fillRect/>
          </a:stretch>
        </p:blipFill>
        <p:spPr>
          <a:xfrm>
            <a:off x="274173" y="3199616"/>
            <a:ext cx="4541666" cy="1465397"/>
          </a:xfrm>
          <a:prstGeom prst="rect">
            <a:avLst/>
          </a:prstGeom>
        </p:spPr>
      </p:pic>
      <p:pic>
        <p:nvPicPr>
          <p:cNvPr id="10" name="Picture 9">
            <a:extLst>
              <a:ext uri="{FF2B5EF4-FFF2-40B4-BE49-F238E27FC236}">
                <a16:creationId xmlns:a16="http://schemas.microsoft.com/office/drawing/2014/main" id="{904955BE-C73A-4DF4-81D8-FC687DE27612}"/>
              </a:ext>
            </a:extLst>
          </p:cNvPr>
          <p:cNvPicPr>
            <a:picLocks noChangeAspect="1"/>
          </p:cNvPicPr>
          <p:nvPr/>
        </p:nvPicPr>
        <p:blipFill>
          <a:blip r:embed="rId6"/>
          <a:stretch>
            <a:fillRect/>
          </a:stretch>
        </p:blipFill>
        <p:spPr>
          <a:xfrm>
            <a:off x="4310972" y="2692715"/>
            <a:ext cx="4541666" cy="18067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I Learned</a:t>
            </a:r>
            <a:endParaRPr/>
          </a:p>
        </p:txBody>
      </p:sp>
      <p:sp>
        <p:nvSpPr>
          <p:cNvPr id="101" name="Shape 101"/>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dirty="0"/>
              <a:t>Visual Studio has a built-in sign up / login template for secure </a:t>
            </a:r>
            <a:r>
              <a:rPr lang="en-US"/>
              <a:t>account access</a:t>
            </a:r>
            <a:endParaRPr dirty="0"/>
          </a:p>
          <a:p>
            <a:pPr marL="457200" lvl="0" indent="-342900" rtl="0">
              <a:spcBef>
                <a:spcPts val="0"/>
              </a:spcBef>
              <a:spcAft>
                <a:spcPts val="0"/>
              </a:spcAft>
              <a:buSzPts val="1800"/>
              <a:buChar char="●"/>
            </a:pPr>
            <a:r>
              <a:rPr lang="en-US" dirty="0"/>
              <a:t>JavaScript is Powerful for duplicating elements</a:t>
            </a:r>
            <a:endParaRPr dirty="0"/>
          </a:p>
          <a:p>
            <a:pPr marL="457200" lvl="0" indent="-342900" rtl="0">
              <a:spcBef>
                <a:spcPts val="0"/>
              </a:spcBef>
              <a:spcAft>
                <a:spcPts val="0"/>
              </a:spcAft>
              <a:buSzPts val="1800"/>
              <a:buChar char="●"/>
            </a:pPr>
            <a:r>
              <a:rPr lang="en-US" dirty="0"/>
              <a:t>Constant User input is critical to designing an app that meets their needs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What’s Next</a:t>
            </a:r>
            <a:endParaRPr/>
          </a:p>
        </p:txBody>
      </p:sp>
      <p:sp>
        <p:nvSpPr>
          <p:cNvPr id="107" name="Shape 107"/>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Put the solution onto the phones and computers of Beta Testers</a:t>
            </a:r>
            <a:endParaRPr dirty="0"/>
          </a:p>
          <a:p>
            <a:pPr marL="457200" lvl="0" indent="-342900">
              <a:spcBef>
                <a:spcPts val="0"/>
              </a:spcBef>
              <a:spcAft>
                <a:spcPts val="0"/>
              </a:spcAft>
              <a:buSzPts val="1800"/>
              <a:buChar char="●"/>
            </a:pPr>
            <a:r>
              <a:rPr lang="en-US" dirty="0"/>
              <a:t>Business Plan</a:t>
            </a:r>
          </a:p>
          <a:p>
            <a:pPr marL="457200" lvl="0" indent="-342900">
              <a:spcBef>
                <a:spcPts val="0"/>
              </a:spcBef>
              <a:spcAft>
                <a:spcPts val="0"/>
              </a:spcAft>
              <a:buSzPts val="1800"/>
              <a:buChar char="●"/>
            </a:pPr>
            <a:r>
              <a:rPr lang="en-US" dirty="0"/>
              <a:t>Swag</a:t>
            </a:r>
            <a:endParaRPr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364</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Arvo</vt:lpstr>
      <vt:lpstr>Roboto</vt:lpstr>
      <vt:lpstr>Material</vt:lpstr>
      <vt:lpstr>Gym Rat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Rat</dc:title>
  <dc:creator>Marcy Bursac</dc:creator>
  <cp:lastModifiedBy>Marcy Bursac</cp:lastModifiedBy>
  <cp:revision>11</cp:revision>
  <dcterms:modified xsi:type="dcterms:W3CDTF">2018-02-24T05:17:19Z</dcterms:modified>
</cp:coreProperties>
</file>