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3" r:id="rId3"/>
    <p:sldId id="259" r:id="rId4"/>
    <p:sldId id="260" r:id="rId5"/>
    <p:sldId id="289" r:id="rId6"/>
    <p:sldId id="290" r:id="rId7"/>
    <p:sldId id="291" r:id="rId8"/>
    <p:sldId id="261" r:id="rId9"/>
    <p:sldId id="273" r:id="rId10"/>
    <p:sldId id="276" r:id="rId11"/>
    <p:sldId id="275" r:id="rId12"/>
    <p:sldId id="277" r:id="rId13"/>
    <p:sldId id="268" r:id="rId14"/>
    <p:sldId id="278" r:id="rId15"/>
    <p:sldId id="269" r:id="rId16"/>
    <p:sldId id="279" r:id="rId17"/>
    <p:sldId id="284" r:id="rId18"/>
    <p:sldId id="285" r:id="rId19"/>
    <p:sldId id="286" r:id="rId20"/>
    <p:sldId id="287" r:id="rId21"/>
    <p:sldId id="262" r:id="rId22"/>
    <p:sldId id="288" r:id="rId23"/>
    <p:sldId id="264" r:id="rId24"/>
    <p:sldId id="265" r:id="rId25"/>
    <p:sldId id="281" r:id="rId26"/>
    <p:sldId id="280" r:id="rId27"/>
    <p:sldId id="267" r:id="rId28"/>
    <p:sldId id="270" r:id="rId29"/>
    <p:sldId id="282" r:id="rId30"/>
    <p:sldId id="271" r:id="rId31"/>
    <p:sldId id="283" r:id="rId32"/>
    <p:sldId id="272" r:id="rId3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030" cy="481205"/>
          </a:xfrm>
          <a:prstGeom prst="rect">
            <a:avLst/>
          </a:prstGeom>
        </p:spPr>
        <p:txBody>
          <a:bodyPr vert="horz" lIns="94661" tIns="47331" rIns="94661" bIns="473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18" y="0"/>
            <a:ext cx="3170030" cy="481205"/>
          </a:xfrm>
          <a:prstGeom prst="rect">
            <a:avLst/>
          </a:prstGeom>
        </p:spPr>
        <p:txBody>
          <a:bodyPr vert="horz" lIns="94661" tIns="47331" rIns="94661" bIns="47331" rtlCol="0"/>
          <a:lstStyle>
            <a:lvl1pPr algn="r">
              <a:defRPr sz="1200"/>
            </a:lvl1pPr>
          </a:lstStyle>
          <a:p>
            <a:fld id="{3F1B90AB-49BE-405C-9DFE-0803A742CE9C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995"/>
            <a:ext cx="3170030" cy="481205"/>
          </a:xfrm>
          <a:prstGeom prst="rect">
            <a:avLst/>
          </a:prstGeom>
        </p:spPr>
        <p:txBody>
          <a:bodyPr vert="horz" lIns="94661" tIns="47331" rIns="94661" bIns="473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18" y="9119995"/>
            <a:ext cx="3170030" cy="481205"/>
          </a:xfrm>
          <a:prstGeom prst="rect">
            <a:avLst/>
          </a:prstGeom>
        </p:spPr>
        <p:txBody>
          <a:bodyPr vert="horz" lIns="94661" tIns="47331" rIns="94661" bIns="47331" rtlCol="0" anchor="b"/>
          <a:lstStyle>
            <a:lvl1pPr algn="r">
              <a:defRPr sz="1200"/>
            </a:lvl1pPr>
          </a:lstStyle>
          <a:p>
            <a:fld id="{65D36151-5F53-4A7B-9FF0-BA5B7522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030" cy="48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3" rIns="96642" bIns="483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171" y="0"/>
            <a:ext cx="3170030" cy="48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3" rIns="96642" bIns="483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41" y="4561637"/>
            <a:ext cx="5364920" cy="43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3" rIns="96642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33"/>
            <a:ext cx="3170030" cy="4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3" rIns="96642" bIns="483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171" y="9121633"/>
            <a:ext cx="3170030" cy="4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3" rIns="96642" bIns="483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1EBAE0-A542-44F0-9D2C-6DAD07E013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8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FEE47D24-9511-4849-8290-33CA1AFBE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DCAC9E6-0A8A-4475-979A-F02345032CF8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EF687FC-3D46-4896-9947-A41F7E865278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AE586F4-02F2-4338-9530-1BE9E905E92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911560F-3945-4711-986A-0C9FA67B947F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B451DD6-AA02-47DE-8440-0D43FFBFDF4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AF52E99-B88C-499D-B102-B06A62F1D243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3C5FF98-BF1E-4A4A-88DE-964EA17B4ED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55B6E3F-6193-4C99-A58E-A742F8831D0B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DCC9C02-F5AF-486D-9E65-46FFE4D94A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Memory Elements</a:t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</a:rPr>
              <a:t>Engineering 304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9829800" cy="4343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Latches and Flip-Flops</a:t>
            </a:r>
          </a:p>
          <a:p>
            <a:r>
              <a:rPr lang="en-US" sz="4000" dirty="0" smtClean="0">
                <a:latin typeface="Calibri" panose="020F0502020204030204" pitchFamily="34" charset="0"/>
              </a:rPr>
              <a:t>Registers</a:t>
            </a:r>
          </a:p>
          <a:p>
            <a:pPr lvl="1"/>
            <a:r>
              <a:rPr lang="en-US" sz="3600" dirty="0" smtClean="0">
                <a:latin typeface="Calibri" panose="020F0502020204030204" pitchFamily="34" charset="0"/>
              </a:rPr>
              <a:t>VHDL versions</a:t>
            </a:r>
          </a:p>
          <a:p>
            <a:r>
              <a:rPr lang="en-US" sz="4000" dirty="0" smtClean="0">
                <a:latin typeface="Calibri" panose="020F0502020204030204" pitchFamily="34" charset="0"/>
              </a:rPr>
              <a:t>Shift Registers and Counters</a:t>
            </a:r>
          </a:p>
          <a:p>
            <a:pPr lvl="1"/>
            <a:r>
              <a:rPr lang="en-US" sz="3600" dirty="0" smtClean="0">
                <a:latin typeface="Calibri" panose="020F0502020204030204" pitchFamily="34" charset="0"/>
              </a:rPr>
              <a:t>VHDL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Characteristic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11734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Excitation Tables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23939"/>
            <a:ext cx="119634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Excitation Tables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1734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8382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VHDL D Flip-Flop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09728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ENTITY </a:t>
            </a:r>
            <a:r>
              <a:rPr lang="en-US" sz="2400" b="1" dirty="0" err="1">
                <a:latin typeface="Courier New" panose="02070309020205020404" pitchFamily="49" charset="0"/>
              </a:rPr>
              <a:t>flipflop</a:t>
            </a:r>
            <a:r>
              <a:rPr lang="en-US" sz="2400" b="1" dirty="0">
                <a:latin typeface="Courier New" panose="02070309020205020404" pitchFamily="49" charset="0"/>
              </a:rPr>
              <a:t> IS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PORT ( 	D, </a:t>
            </a:r>
            <a:r>
              <a:rPr lang="en-US" sz="2400" b="1" dirty="0" err="1">
                <a:latin typeface="Courier New" panose="02070309020205020404" pitchFamily="49" charset="0"/>
              </a:rPr>
              <a:t>Resetn</a:t>
            </a:r>
            <a:r>
              <a:rPr lang="en-US" sz="2400" b="1" dirty="0">
                <a:latin typeface="Courier New" panose="02070309020205020404" pitchFamily="49" charset="0"/>
              </a:rPr>
              <a:t>, Clock 	: IN 	</a:t>
            </a:r>
            <a:r>
              <a:rPr lang="en-US" sz="2400" b="1" dirty="0" smtClean="0">
                <a:latin typeface="Courier New" panose="02070309020205020404" pitchFamily="49" charset="0"/>
              </a:rPr>
              <a:t>	STD_LOGIC </a:t>
            </a:r>
            <a:r>
              <a:rPr lang="en-US" sz="24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Q 		</a:t>
            </a:r>
            <a:r>
              <a:rPr lang="en-US" sz="2400" b="1" dirty="0" smtClean="0">
                <a:latin typeface="Courier New" panose="02070309020205020404" pitchFamily="49" charset="0"/>
              </a:rPr>
              <a:t>		: OUT	</a:t>
            </a:r>
            <a:r>
              <a:rPr lang="en-US" sz="2400" b="1" dirty="0">
                <a:latin typeface="Courier New" panose="02070309020205020404" pitchFamily="49" charset="0"/>
              </a:rPr>
              <a:t>	STD_LOGIC)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END </a:t>
            </a:r>
            <a:r>
              <a:rPr lang="en-US" sz="2400" b="1" dirty="0" err="1">
                <a:latin typeface="Courier New" panose="02070309020205020404" pitchFamily="49" charset="0"/>
              </a:rPr>
              <a:t>flipflop</a:t>
            </a:r>
            <a:r>
              <a:rPr lang="en-US" sz="2400" b="1" dirty="0"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ARCHITECTURE </a:t>
            </a:r>
            <a:r>
              <a:rPr lang="en-US" sz="2400" b="1" dirty="0">
                <a:latin typeface="Courier New" panose="02070309020205020404" pitchFamily="49" charset="0"/>
              </a:rPr>
              <a:t>Behavior OF </a:t>
            </a:r>
            <a:r>
              <a:rPr lang="en-US" sz="2400" b="1" dirty="0" err="1">
                <a:latin typeface="Courier New" panose="02070309020205020404" pitchFamily="49" charset="0"/>
              </a:rPr>
              <a:t>flipflop</a:t>
            </a:r>
            <a:r>
              <a:rPr lang="en-US" sz="2400" b="1" dirty="0">
                <a:latin typeface="Courier New" panose="02070309020205020404" pitchFamily="49" charset="0"/>
              </a:rPr>
              <a:t> IS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PROCESS ( </a:t>
            </a:r>
            <a:r>
              <a:rPr lang="en-US" sz="2400" b="1" dirty="0" smtClean="0">
                <a:latin typeface="Courier New" panose="02070309020205020404" pitchFamily="49" charset="0"/>
              </a:rPr>
              <a:t>______________) 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BEGIN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IF </a:t>
            </a:r>
            <a:r>
              <a:rPr lang="en-US" sz="2400" b="1" dirty="0" err="1">
                <a:latin typeface="Courier New" panose="02070309020205020404" pitchFamily="49" charset="0"/>
              </a:rPr>
              <a:t>Resetn</a:t>
            </a:r>
            <a:r>
              <a:rPr lang="en-US" sz="2400" b="1" dirty="0">
                <a:latin typeface="Courier New" panose="02070309020205020404" pitchFamily="49" charset="0"/>
              </a:rPr>
              <a:t> = '0'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Q &lt;= '0'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ELSIF </a:t>
            </a:r>
            <a:r>
              <a:rPr lang="en-US" sz="2400" b="1" dirty="0" err="1">
                <a:latin typeface="Courier New" panose="02070309020205020404" pitchFamily="49" charset="0"/>
              </a:rPr>
              <a:t>Clock'EVENT</a:t>
            </a:r>
            <a:r>
              <a:rPr lang="en-US" sz="2400" b="1" dirty="0">
                <a:latin typeface="Courier New" panose="02070309020205020404" pitchFamily="49" charset="0"/>
              </a:rPr>
              <a:t> AND Clock = '1'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Q &lt;= D ; </a:t>
            </a:r>
            <a:r>
              <a:rPr lang="en-US" sz="2400" b="1" dirty="0" smtClean="0">
                <a:latin typeface="Courier New" panose="02070309020205020404" pitchFamily="49" charset="0"/>
              </a:rPr>
              <a:t>-- </a:t>
            </a:r>
            <a:r>
              <a:rPr lang="en-US" sz="2400" b="1" dirty="0">
                <a:latin typeface="Courier New" panose="02070309020205020404" pitchFamily="49" charset="0"/>
              </a:rPr>
              <a:t>notice there is no “Else” clause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END IF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END PROCESS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END Behavior 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8382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VHDL D Flip-Flop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09728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ENTITY </a:t>
            </a:r>
            <a:r>
              <a:rPr lang="en-US" sz="2400" b="1" dirty="0" err="1">
                <a:latin typeface="Courier New" panose="02070309020205020404" pitchFamily="49" charset="0"/>
              </a:rPr>
              <a:t>flipflop</a:t>
            </a:r>
            <a:r>
              <a:rPr lang="en-US" sz="2400" b="1" dirty="0">
                <a:latin typeface="Courier New" panose="02070309020205020404" pitchFamily="49" charset="0"/>
              </a:rPr>
              <a:t> IS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PORT ( 	D, </a:t>
            </a:r>
            <a:r>
              <a:rPr lang="en-US" sz="2400" b="1" dirty="0" err="1">
                <a:latin typeface="Courier New" panose="02070309020205020404" pitchFamily="49" charset="0"/>
              </a:rPr>
              <a:t>Resetn</a:t>
            </a:r>
            <a:r>
              <a:rPr lang="en-US" sz="2400" b="1" dirty="0">
                <a:latin typeface="Courier New" panose="02070309020205020404" pitchFamily="49" charset="0"/>
              </a:rPr>
              <a:t>, Clock 	: IN 	</a:t>
            </a:r>
            <a:r>
              <a:rPr lang="en-US" sz="2400" b="1" dirty="0" smtClean="0">
                <a:latin typeface="Courier New" panose="02070309020205020404" pitchFamily="49" charset="0"/>
              </a:rPr>
              <a:t>	STD_LOGIC </a:t>
            </a:r>
            <a:r>
              <a:rPr lang="en-US" sz="24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Q 		</a:t>
            </a:r>
            <a:r>
              <a:rPr lang="en-US" sz="2400" b="1" dirty="0" smtClean="0">
                <a:latin typeface="Courier New" panose="02070309020205020404" pitchFamily="49" charset="0"/>
              </a:rPr>
              <a:t>		: OUT	</a:t>
            </a:r>
            <a:r>
              <a:rPr lang="en-US" sz="2400" b="1" dirty="0">
                <a:latin typeface="Courier New" panose="02070309020205020404" pitchFamily="49" charset="0"/>
              </a:rPr>
              <a:t>	STD_LOGIC)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END </a:t>
            </a:r>
            <a:r>
              <a:rPr lang="en-US" sz="2400" b="1" dirty="0" err="1">
                <a:latin typeface="Courier New" panose="02070309020205020404" pitchFamily="49" charset="0"/>
              </a:rPr>
              <a:t>flipflop</a:t>
            </a:r>
            <a:r>
              <a:rPr lang="en-US" sz="2400" b="1" dirty="0"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ARCHITECTURE </a:t>
            </a:r>
            <a:r>
              <a:rPr lang="en-US" sz="2400" b="1" dirty="0">
                <a:latin typeface="Courier New" panose="02070309020205020404" pitchFamily="49" charset="0"/>
              </a:rPr>
              <a:t>Behavior OF </a:t>
            </a:r>
            <a:r>
              <a:rPr lang="en-US" sz="2400" b="1" dirty="0" err="1">
                <a:latin typeface="Courier New" panose="02070309020205020404" pitchFamily="49" charset="0"/>
              </a:rPr>
              <a:t>flipflop</a:t>
            </a:r>
            <a:r>
              <a:rPr lang="en-US" sz="2400" b="1" dirty="0">
                <a:latin typeface="Courier New" panose="02070309020205020404" pitchFamily="49" charset="0"/>
              </a:rPr>
              <a:t> IS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PROCESS ( </a:t>
            </a:r>
            <a:r>
              <a:rPr lang="en-US" sz="2400" b="1" dirty="0" err="1">
                <a:latin typeface="Courier New" panose="02070309020205020404" pitchFamily="49" charset="0"/>
              </a:rPr>
              <a:t>Resetn</a:t>
            </a:r>
            <a:r>
              <a:rPr lang="en-US" sz="2400" b="1" dirty="0">
                <a:latin typeface="Courier New" panose="02070309020205020404" pitchFamily="49" charset="0"/>
              </a:rPr>
              <a:t>, Clock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BEGIN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IF </a:t>
            </a:r>
            <a:r>
              <a:rPr lang="en-US" sz="2400" b="1" dirty="0" err="1">
                <a:latin typeface="Courier New" panose="02070309020205020404" pitchFamily="49" charset="0"/>
              </a:rPr>
              <a:t>Resetn</a:t>
            </a:r>
            <a:r>
              <a:rPr lang="en-US" sz="2400" b="1" dirty="0">
                <a:latin typeface="Courier New" panose="02070309020205020404" pitchFamily="49" charset="0"/>
              </a:rPr>
              <a:t> = '0'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Q &lt;= '0'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ELSIF </a:t>
            </a:r>
            <a:r>
              <a:rPr lang="en-US" sz="2400" b="1" dirty="0" err="1">
                <a:latin typeface="Courier New" panose="02070309020205020404" pitchFamily="49" charset="0"/>
              </a:rPr>
              <a:t>Clock'EVENT</a:t>
            </a:r>
            <a:r>
              <a:rPr lang="en-US" sz="2400" b="1" dirty="0">
                <a:latin typeface="Courier New" panose="02070309020205020404" pitchFamily="49" charset="0"/>
              </a:rPr>
              <a:t> AND Clock = '1'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Q &lt;= D ; </a:t>
            </a:r>
            <a:r>
              <a:rPr lang="en-US" sz="2400" b="1" dirty="0" smtClean="0">
                <a:latin typeface="Courier New" panose="02070309020205020404" pitchFamily="49" charset="0"/>
              </a:rPr>
              <a:t>-- </a:t>
            </a:r>
            <a:r>
              <a:rPr lang="en-US" sz="2400" b="1" dirty="0">
                <a:latin typeface="Courier New" panose="02070309020205020404" pitchFamily="49" charset="0"/>
              </a:rPr>
              <a:t>notice there is no “Else” clause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END IF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END PROCESS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END Behavior 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514600" y="3124200"/>
            <a:ext cx="2743200" cy="762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6800" y="3962400"/>
            <a:ext cx="6781800" cy="1447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5766" y="2960644"/>
            <a:ext cx="499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Sens. List must be exactly this!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212" y="39624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If-</a:t>
            </a:r>
            <a:r>
              <a:rPr lang="en-US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elsif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must be exactly this!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438400" y="152401"/>
            <a:ext cx="6551613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</a:t>
            </a:r>
            <a:r>
              <a:rPr lang="en-US" sz="44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n-Bit </a:t>
            </a: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Register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1143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 ( N : INTEGER := 16 )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PORT (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	STD_LOGIC_VECTOR(N-1 DOWNTO 0)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Clock	: IN 	STD_LOGIC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STD_LOGIC_VECTOR(N-1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DOWNTO 0) 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 OF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	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PROCESS (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'0' THEN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Q &lt;= (OTHERS =&gt; '0')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ELSIF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 THEN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Q &lt;= D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PROCESS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438400" y="152401"/>
            <a:ext cx="6551613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</a:t>
            </a:r>
            <a:r>
              <a:rPr lang="en-US" sz="44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n-Bit </a:t>
            </a: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Register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1143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 ( N : INTEGER := 16 )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PORT (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	STD_LOGIC_VECTOR(N-1 DOWNTO 0)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Clock	: IN 	STD_LOGIC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STD_LOGIC_VECTOR(N-1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DOWNTO 0) 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 OF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	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PROCESS 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Clock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'0' THEN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Q &lt;= (OTHERS =&gt; '0')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Clock'EVENT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Clock = '1' THEN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Q &lt;= D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PROCESS 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 ;</a:t>
            </a:r>
          </a:p>
        </p:txBody>
      </p:sp>
    </p:spTree>
    <p:extLst>
      <p:ext uri="{BB962C8B-B14F-4D97-AF65-F5344CB8AC3E}">
        <p14:creationId xmlns:p14="http://schemas.microsoft.com/office/powerpoint/2010/main" val="18587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Flip-Flop Test Bench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95400" y="1295400"/>
            <a:ext cx="9601200" cy="5257800"/>
            <a:chOff x="762000" y="1299576"/>
            <a:chExt cx="9601200" cy="5257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62000" y="1299576"/>
              <a:ext cx="9601200" cy="5257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124200" y="1676400"/>
              <a:ext cx="4876800" cy="1981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Device Under Test (DUT)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124200" y="4114800"/>
              <a:ext cx="4876800" cy="1981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Test Bench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53427" y="2438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0" y="245510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0400" y="4817301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71173" y="481730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Outputs</a:t>
              </a:r>
              <a:endParaRPr lang="en-US" dirty="0"/>
            </a:p>
          </p:txBody>
        </p:sp>
        <p:sp>
          <p:nvSpPr>
            <p:cNvPr id="11" name="Curved Right Arrow 10"/>
            <p:cNvSpPr/>
            <p:nvPr/>
          </p:nvSpPr>
          <p:spPr bwMode="auto">
            <a:xfrm rot="10800000" flipH="1">
              <a:off x="1232098" y="2276532"/>
              <a:ext cx="1828800" cy="3002433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Curved Left Arrow 11"/>
            <p:cNvSpPr/>
            <p:nvPr/>
          </p:nvSpPr>
          <p:spPr bwMode="auto">
            <a:xfrm>
              <a:off x="8077200" y="2370551"/>
              <a:ext cx="1828800" cy="3115850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Test Bench Code</a:t>
            </a:r>
            <a:endParaRPr lang="en-US" sz="4400" b="1" kern="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38200"/>
            <a:ext cx="1165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flipflop_TestBench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flipflop_TestBench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flipflop_TestBench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component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port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declare the component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Clock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 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Q : OUT STD_LOGIC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-- declare the internal signals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Resetnsig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port map (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instantiate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flipflop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Resetnsig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Q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Test Bench Code (cont.)</a:t>
            </a:r>
            <a:endParaRPr lang="en-US" sz="4400" b="1" kern="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85800"/>
            <a:ext cx="11658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is   -- no sensitivity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=&gt; use “wait” instead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for 10 ns;  -- reset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everything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'0'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"Q not reset to zero"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severity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WARNING;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'1';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10 ns;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reset off, but still Q=0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assert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'0'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"Q not staying 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after reset"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severity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WARNING;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'1'; -- rising edge should clock in D=1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10 ns;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let clock edge do something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assert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'1'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"Q should now be 1"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severity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43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898" y="323460"/>
            <a:ext cx="103632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Cross-Coupled NOR Latch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4914030" cy="41148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Simplest form of memory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Avoid invalid state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	(Q-bar=Q)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48400" y="2209800"/>
            <a:ext cx="5354091" cy="3657600"/>
            <a:chOff x="6248400" y="2209800"/>
            <a:chExt cx="5354091" cy="3657600"/>
          </a:xfrm>
        </p:grpSpPr>
        <p:sp>
          <p:nvSpPr>
            <p:cNvPr id="14340" name="Line 67"/>
            <p:cNvSpPr>
              <a:spLocks noChangeShapeType="1"/>
            </p:cNvSpPr>
            <p:nvPr/>
          </p:nvSpPr>
          <p:spPr bwMode="auto">
            <a:xfrm>
              <a:off x="7343519" y="3050600"/>
              <a:ext cx="621984" cy="4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Freeform 68"/>
            <p:cNvSpPr>
              <a:spLocks/>
            </p:cNvSpPr>
            <p:nvPr/>
          </p:nvSpPr>
          <p:spPr bwMode="auto">
            <a:xfrm>
              <a:off x="7920317" y="2209800"/>
              <a:ext cx="1334342" cy="53891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69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4"/>
                  </a:cubicBezTo>
                  <a:cubicBezTo>
                    <a:pt x="363" y="20"/>
                    <a:pt x="363" y="20"/>
                    <a:pt x="380" y="29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2"/>
                  </a:cubicBezTo>
                  <a:cubicBezTo>
                    <a:pt x="491" y="99"/>
                    <a:pt x="491" y="99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9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Freeform 69"/>
            <p:cNvSpPr>
              <a:spLocks/>
            </p:cNvSpPr>
            <p:nvPr/>
          </p:nvSpPr>
          <p:spPr bwMode="auto">
            <a:xfrm>
              <a:off x="7920317" y="2751204"/>
              <a:ext cx="1334342" cy="538910"/>
            </a:xfrm>
            <a:custGeom>
              <a:avLst/>
              <a:gdLst>
                <a:gd name="T0" fmla="*/ 0 w 598"/>
                <a:gd name="T1" fmla="*/ 2147483647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0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237"/>
                  </a:moveTo>
                  <a:cubicBezTo>
                    <a:pt x="251" y="237"/>
                    <a:pt x="251" y="237"/>
                    <a:pt x="269" y="236"/>
                  </a:cubicBezTo>
                  <a:cubicBezTo>
                    <a:pt x="288" y="235"/>
                    <a:pt x="288" y="235"/>
                    <a:pt x="305" y="232"/>
                  </a:cubicBezTo>
                  <a:cubicBezTo>
                    <a:pt x="323" y="230"/>
                    <a:pt x="323" y="230"/>
                    <a:pt x="343" y="223"/>
                  </a:cubicBezTo>
                  <a:cubicBezTo>
                    <a:pt x="363" y="217"/>
                    <a:pt x="363" y="217"/>
                    <a:pt x="380" y="208"/>
                  </a:cubicBezTo>
                  <a:cubicBezTo>
                    <a:pt x="398" y="200"/>
                    <a:pt x="398" y="200"/>
                    <a:pt x="413" y="191"/>
                  </a:cubicBezTo>
                  <a:cubicBezTo>
                    <a:pt x="429" y="182"/>
                    <a:pt x="429" y="182"/>
                    <a:pt x="441" y="174"/>
                  </a:cubicBezTo>
                  <a:cubicBezTo>
                    <a:pt x="454" y="166"/>
                    <a:pt x="454" y="166"/>
                    <a:pt x="463" y="159"/>
                  </a:cubicBezTo>
                  <a:cubicBezTo>
                    <a:pt x="471" y="152"/>
                    <a:pt x="471" y="152"/>
                    <a:pt x="481" y="145"/>
                  </a:cubicBezTo>
                  <a:cubicBezTo>
                    <a:pt x="491" y="138"/>
                    <a:pt x="491" y="138"/>
                    <a:pt x="502" y="127"/>
                  </a:cubicBezTo>
                  <a:cubicBezTo>
                    <a:pt x="513" y="116"/>
                    <a:pt x="513" y="116"/>
                    <a:pt x="525" y="101"/>
                  </a:cubicBezTo>
                  <a:cubicBezTo>
                    <a:pt x="538" y="86"/>
                    <a:pt x="538" y="86"/>
                    <a:pt x="550" y="68"/>
                  </a:cubicBezTo>
                  <a:cubicBezTo>
                    <a:pt x="563" y="51"/>
                    <a:pt x="563" y="51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70"/>
            <p:cNvSpPr>
              <a:spLocks/>
            </p:cNvSpPr>
            <p:nvPr/>
          </p:nvSpPr>
          <p:spPr bwMode="auto">
            <a:xfrm>
              <a:off x="7907026" y="2209802"/>
              <a:ext cx="156826" cy="541404"/>
            </a:xfrm>
            <a:custGeom>
              <a:avLst/>
              <a:gdLst>
                <a:gd name="T0" fmla="*/ 0 w 71"/>
                <a:gd name="T1" fmla="*/ 0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2147483647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0"/>
                  </a:moveTo>
                  <a:cubicBezTo>
                    <a:pt x="16" y="29"/>
                    <a:pt x="16" y="29"/>
                    <a:pt x="22" y="44"/>
                  </a:cubicBezTo>
                  <a:cubicBezTo>
                    <a:pt x="29" y="59"/>
                    <a:pt x="29" y="59"/>
                    <a:pt x="35" y="77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9"/>
                    <a:pt x="67" y="199"/>
                    <a:pt x="69" y="208"/>
                  </a:cubicBezTo>
                  <a:cubicBezTo>
                    <a:pt x="71" y="217"/>
                    <a:pt x="71" y="217"/>
                    <a:pt x="70" y="239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71"/>
            <p:cNvSpPr>
              <a:spLocks/>
            </p:cNvSpPr>
            <p:nvPr/>
          </p:nvSpPr>
          <p:spPr bwMode="auto">
            <a:xfrm>
              <a:off x="7907026" y="2748711"/>
              <a:ext cx="156826" cy="541404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5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90"/>
                  </a:cubicBezTo>
                  <a:cubicBezTo>
                    <a:pt x="65" y="72"/>
                    <a:pt x="65" y="72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2"/>
                    <a:pt x="71" y="22"/>
                    <a:pt x="7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72"/>
            <p:cNvSpPr>
              <a:spLocks noChangeShapeType="1"/>
            </p:cNvSpPr>
            <p:nvPr/>
          </p:nvSpPr>
          <p:spPr bwMode="auto">
            <a:xfrm>
              <a:off x="7343519" y="5001652"/>
              <a:ext cx="621984" cy="4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73"/>
            <p:cNvSpPr>
              <a:spLocks noChangeShapeType="1"/>
            </p:cNvSpPr>
            <p:nvPr/>
          </p:nvSpPr>
          <p:spPr bwMode="auto">
            <a:xfrm>
              <a:off x="7343519" y="5635370"/>
              <a:ext cx="621984" cy="4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74"/>
            <p:cNvSpPr>
              <a:spLocks/>
            </p:cNvSpPr>
            <p:nvPr/>
          </p:nvSpPr>
          <p:spPr bwMode="auto">
            <a:xfrm>
              <a:off x="7920317" y="4787085"/>
              <a:ext cx="1334342" cy="53891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69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3"/>
                  </a:cubicBezTo>
                  <a:cubicBezTo>
                    <a:pt x="363" y="20"/>
                    <a:pt x="363" y="20"/>
                    <a:pt x="380" y="28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1"/>
                  </a:cubicBezTo>
                  <a:cubicBezTo>
                    <a:pt x="491" y="98"/>
                    <a:pt x="491" y="98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8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75"/>
            <p:cNvSpPr>
              <a:spLocks/>
            </p:cNvSpPr>
            <p:nvPr/>
          </p:nvSpPr>
          <p:spPr bwMode="auto">
            <a:xfrm>
              <a:off x="7920317" y="5325995"/>
              <a:ext cx="1334342" cy="541405"/>
            </a:xfrm>
            <a:custGeom>
              <a:avLst/>
              <a:gdLst>
                <a:gd name="T0" fmla="*/ 0 w 598"/>
                <a:gd name="T1" fmla="*/ 2147483647 h 238"/>
                <a:gd name="T2" fmla="*/ 2147483647 w 598"/>
                <a:gd name="T3" fmla="*/ 2147483647 h 238"/>
                <a:gd name="T4" fmla="*/ 2147483647 w 598"/>
                <a:gd name="T5" fmla="*/ 2147483647 h 238"/>
                <a:gd name="T6" fmla="*/ 2147483647 w 598"/>
                <a:gd name="T7" fmla="*/ 2147483647 h 238"/>
                <a:gd name="T8" fmla="*/ 2147483647 w 598"/>
                <a:gd name="T9" fmla="*/ 2147483647 h 238"/>
                <a:gd name="T10" fmla="*/ 2147483647 w 598"/>
                <a:gd name="T11" fmla="*/ 2147483647 h 238"/>
                <a:gd name="T12" fmla="*/ 2147483647 w 598"/>
                <a:gd name="T13" fmla="*/ 2147483647 h 238"/>
                <a:gd name="T14" fmla="*/ 2147483647 w 598"/>
                <a:gd name="T15" fmla="*/ 2147483647 h 238"/>
                <a:gd name="T16" fmla="*/ 2147483647 w 598"/>
                <a:gd name="T17" fmla="*/ 2147483647 h 238"/>
                <a:gd name="T18" fmla="*/ 2147483647 w 598"/>
                <a:gd name="T19" fmla="*/ 2147483647 h 238"/>
                <a:gd name="T20" fmla="*/ 2147483647 w 598"/>
                <a:gd name="T21" fmla="*/ 2147483647 h 238"/>
                <a:gd name="T22" fmla="*/ 2147483647 w 598"/>
                <a:gd name="T23" fmla="*/ 2147483647 h 238"/>
                <a:gd name="T24" fmla="*/ 2147483647 w 598"/>
                <a:gd name="T25" fmla="*/ 2147483647 h 238"/>
                <a:gd name="T26" fmla="*/ 2147483647 w 598"/>
                <a:gd name="T27" fmla="*/ 0 h 2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8"/>
                <a:gd name="T44" fmla="*/ 598 w 598"/>
                <a:gd name="T45" fmla="*/ 238 h 2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8">
                  <a:moveTo>
                    <a:pt x="0" y="238"/>
                  </a:moveTo>
                  <a:cubicBezTo>
                    <a:pt x="251" y="238"/>
                    <a:pt x="251" y="238"/>
                    <a:pt x="269" y="237"/>
                  </a:cubicBezTo>
                  <a:cubicBezTo>
                    <a:pt x="288" y="235"/>
                    <a:pt x="288" y="235"/>
                    <a:pt x="305" y="233"/>
                  </a:cubicBezTo>
                  <a:cubicBezTo>
                    <a:pt x="323" y="230"/>
                    <a:pt x="323" y="230"/>
                    <a:pt x="343" y="224"/>
                  </a:cubicBezTo>
                  <a:cubicBezTo>
                    <a:pt x="363" y="218"/>
                    <a:pt x="363" y="218"/>
                    <a:pt x="380" y="209"/>
                  </a:cubicBezTo>
                  <a:cubicBezTo>
                    <a:pt x="398" y="200"/>
                    <a:pt x="398" y="200"/>
                    <a:pt x="413" y="192"/>
                  </a:cubicBezTo>
                  <a:cubicBezTo>
                    <a:pt x="429" y="183"/>
                    <a:pt x="429" y="183"/>
                    <a:pt x="441" y="175"/>
                  </a:cubicBezTo>
                  <a:cubicBezTo>
                    <a:pt x="454" y="167"/>
                    <a:pt x="454" y="167"/>
                    <a:pt x="463" y="160"/>
                  </a:cubicBezTo>
                  <a:cubicBezTo>
                    <a:pt x="471" y="153"/>
                    <a:pt x="471" y="153"/>
                    <a:pt x="481" y="146"/>
                  </a:cubicBezTo>
                  <a:cubicBezTo>
                    <a:pt x="491" y="139"/>
                    <a:pt x="491" y="139"/>
                    <a:pt x="502" y="128"/>
                  </a:cubicBezTo>
                  <a:cubicBezTo>
                    <a:pt x="513" y="117"/>
                    <a:pt x="513" y="117"/>
                    <a:pt x="525" y="102"/>
                  </a:cubicBezTo>
                  <a:cubicBezTo>
                    <a:pt x="538" y="87"/>
                    <a:pt x="538" y="87"/>
                    <a:pt x="550" y="69"/>
                  </a:cubicBezTo>
                  <a:cubicBezTo>
                    <a:pt x="563" y="52"/>
                    <a:pt x="563" y="52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76"/>
            <p:cNvSpPr>
              <a:spLocks/>
            </p:cNvSpPr>
            <p:nvPr/>
          </p:nvSpPr>
          <p:spPr bwMode="auto">
            <a:xfrm>
              <a:off x="7907026" y="4787085"/>
              <a:ext cx="156826" cy="538910"/>
            </a:xfrm>
            <a:custGeom>
              <a:avLst/>
              <a:gdLst>
                <a:gd name="T0" fmla="*/ 0 w 71"/>
                <a:gd name="T1" fmla="*/ 0 h 238"/>
                <a:gd name="T2" fmla="*/ 2147483647 w 71"/>
                <a:gd name="T3" fmla="*/ 2147483647 h 238"/>
                <a:gd name="T4" fmla="*/ 2147483647 w 71"/>
                <a:gd name="T5" fmla="*/ 2147483647 h 238"/>
                <a:gd name="T6" fmla="*/ 2147483647 w 71"/>
                <a:gd name="T7" fmla="*/ 2147483647 h 238"/>
                <a:gd name="T8" fmla="*/ 2147483647 w 71"/>
                <a:gd name="T9" fmla="*/ 2147483647 h 238"/>
                <a:gd name="T10" fmla="*/ 2147483647 w 71"/>
                <a:gd name="T11" fmla="*/ 2147483647 h 238"/>
                <a:gd name="T12" fmla="*/ 2147483647 w 71"/>
                <a:gd name="T13" fmla="*/ 2147483647 h 238"/>
                <a:gd name="T14" fmla="*/ 2147483647 w 71"/>
                <a:gd name="T15" fmla="*/ 2147483647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8"/>
                <a:gd name="T26" fmla="*/ 71 w 71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8">
                  <a:moveTo>
                    <a:pt x="0" y="0"/>
                  </a:moveTo>
                  <a:cubicBezTo>
                    <a:pt x="16" y="28"/>
                    <a:pt x="16" y="28"/>
                    <a:pt x="22" y="43"/>
                  </a:cubicBezTo>
                  <a:cubicBezTo>
                    <a:pt x="29" y="58"/>
                    <a:pt x="29" y="58"/>
                    <a:pt x="35" y="76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8"/>
                    <a:pt x="67" y="198"/>
                    <a:pt x="69" y="208"/>
                  </a:cubicBezTo>
                  <a:cubicBezTo>
                    <a:pt x="71" y="217"/>
                    <a:pt x="71" y="217"/>
                    <a:pt x="70" y="23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77"/>
            <p:cNvSpPr>
              <a:spLocks/>
            </p:cNvSpPr>
            <p:nvPr/>
          </p:nvSpPr>
          <p:spPr bwMode="auto">
            <a:xfrm>
              <a:off x="7907026" y="5325995"/>
              <a:ext cx="156826" cy="541405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5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89"/>
                  </a:cubicBezTo>
                  <a:cubicBezTo>
                    <a:pt x="65" y="71"/>
                    <a:pt x="65" y="71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1"/>
                    <a:pt x="71" y="21"/>
                    <a:pt x="7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78"/>
            <p:cNvSpPr>
              <a:spLocks noChangeShapeType="1"/>
            </p:cNvSpPr>
            <p:nvPr/>
          </p:nvSpPr>
          <p:spPr bwMode="auto">
            <a:xfrm flipH="1">
              <a:off x="9523119" y="2731246"/>
              <a:ext cx="1605463" cy="4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79"/>
            <p:cNvSpPr>
              <a:spLocks noChangeShapeType="1"/>
            </p:cNvSpPr>
            <p:nvPr/>
          </p:nvSpPr>
          <p:spPr bwMode="auto">
            <a:xfrm flipH="1">
              <a:off x="9523119" y="5321006"/>
              <a:ext cx="1605463" cy="4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80"/>
            <p:cNvSpPr>
              <a:spLocks/>
            </p:cNvSpPr>
            <p:nvPr/>
          </p:nvSpPr>
          <p:spPr bwMode="auto">
            <a:xfrm>
              <a:off x="7343519" y="3055588"/>
              <a:ext cx="2846774" cy="2265417"/>
            </a:xfrm>
            <a:custGeom>
              <a:avLst/>
              <a:gdLst>
                <a:gd name="T0" fmla="*/ 2147483647 w 690"/>
                <a:gd name="T1" fmla="*/ 2147483647 h 539"/>
                <a:gd name="T2" fmla="*/ 2147483647 w 690"/>
                <a:gd name="T3" fmla="*/ 2147483647 h 539"/>
                <a:gd name="T4" fmla="*/ 0 w 690"/>
                <a:gd name="T5" fmla="*/ 2147483647 h 539"/>
                <a:gd name="T6" fmla="*/ 0 w 690"/>
                <a:gd name="T7" fmla="*/ 0 h 5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"/>
                <a:gd name="T13" fmla="*/ 0 h 539"/>
                <a:gd name="T14" fmla="*/ 690 w 690"/>
                <a:gd name="T15" fmla="*/ 539 h 5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" h="539">
                  <a:moveTo>
                    <a:pt x="690" y="539"/>
                  </a:moveTo>
                  <a:lnTo>
                    <a:pt x="690" y="312"/>
                  </a:ln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81"/>
            <p:cNvSpPr>
              <a:spLocks/>
            </p:cNvSpPr>
            <p:nvPr/>
          </p:nvSpPr>
          <p:spPr bwMode="auto">
            <a:xfrm>
              <a:off x="7343519" y="2731246"/>
              <a:ext cx="2846774" cy="2270407"/>
            </a:xfrm>
            <a:custGeom>
              <a:avLst/>
              <a:gdLst>
                <a:gd name="T0" fmla="*/ 2147483647 w 690"/>
                <a:gd name="T1" fmla="*/ 0 h 540"/>
                <a:gd name="T2" fmla="*/ 2147483647 w 690"/>
                <a:gd name="T3" fmla="*/ 2147483647 h 540"/>
                <a:gd name="T4" fmla="*/ 0 w 690"/>
                <a:gd name="T5" fmla="*/ 2147483647 h 540"/>
                <a:gd name="T6" fmla="*/ 0 w 690"/>
                <a:gd name="T7" fmla="*/ 2147483647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"/>
                <a:gd name="T13" fmla="*/ 0 h 540"/>
                <a:gd name="T14" fmla="*/ 690 w 690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" h="540">
                  <a:moveTo>
                    <a:pt x="690" y="0"/>
                  </a:moveTo>
                  <a:lnTo>
                    <a:pt x="690" y="238"/>
                  </a:lnTo>
                  <a:lnTo>
                    <a:pt x="0" y="389"/>
                  </a:lnTo>
                  <a:lnTo>
                    <a:pt x="0" y="5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Freeform 82"/>
            <p:cNvSpPr>
              <a:spLocks/>
            </p:cNvSpPr>
            <p:nvPr/>
          </p:nvSpPr>
          <p:spPr bwMode="auto">
            <a:xfrm>
              <a:off x="10150419" y="2668873"/>
              <a:ext cx="87717" cy="92312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1" y="40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Oval 83"/>
            <p:cNvSpPr>
              <a:spLocks noChangeArrowheads="1"/>
            </p:cNvSpPr>
            <p:nvPr/>
          </p:nvSpPr>
          <p:spPr bwMode="auto">
            <a:xfrm>
              <a:off x="10126498" y="2693822"/>
              <a:ext cx="93031" cy="9231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7" name="Freeform 84"/>
            <p:cNvSpPr>
              <a:spLocks/>
            </p:cNvSpPr>
            <p:nvPr/>
          </p:nvSpPr>
          <p:spPr bwMode="auto">
            <a:xfrm>
              <a:off x="10150419" y="5258632"/>
              <a:ext cx="87717" cy="87323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1" y="40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Oval 85"/>
            <p:cNvSpPr>
              <a:spLocks noChangeArrowheads="1"/>
            </p:cNvSpPr>
            <p:nvPr/>
          </p:nvSpPr>
          <p:spPr bwMode="auto">
            <a:xfrm>
              <a:off x="10126498" y="5278591"/>
              <a:ext cx="93031" cy="9730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9" name="Line 86"/>
            <p:cNvSpPr>
              <a:spLocks noChangeShapeType="1"/>
            </p:cNvSpPr>
            <p:nvPr/>
          </p:nvSpPr>
          <p:spPr bwMode="auto">
            <a:xfrm flipH="1">
              <a:off x="6718878" y="2416880"/>
              <a:ext cx="12466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87"/>
            <p:cNvSpPr>
              <a:spLocks noChangeShapeType="1"/>
            </p:cNvSpPr>
            <p:nvPr/>
          </p:nvSpPr>
          <p:spPr bwMode="auto">
            <a:xfrm flipH="1">
              <a:off x="6718876" y="5635370"/>
              <a:ext cx="624641" cy="4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88"/>
            <p:cNvSpPr>
              <a:spLocks noChangeArrowheads="1"/>
            </p:cNvSpPr>
            <p:nvPr/>
          </p:nvSpPr>
          <p:spPr bwMode="auto">
            <a:xfrm>
              <a:off x="11381098" y="2504204"/>
              <a:ext cx="201302" cy="29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Q</a:t>
              </a:r>
              <a:endParaRPr lang="en-US" sz="2000"/>
            </a:p>
          </p:txBody>
        </p:sp>
        <p:sp>
          <p:nvSpPr>
            <p:cNvPr id="14362" name="Rectangle 92"/>
            <p:cNvSpPr>
              <a:spLocks noChangeArrowheads="1"/>
            </p:cNvSpPr>
            <p:nvPr/>
          </p:nvSpPr>
          <p:spPr bwMode="auto">
            <a:xfrm>
              <a:off x="6248400" y="2229760"/>
              <a:ext cx="185198" cy="29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R</a:t>
              </a:r>
              <a:endParaRPr lang="en-US" sz="2000"/>
            </a:p>
          </p:txBody>
        </p:sp>
        <p:sp>
          <p:nvSpPr>
            <p:cNvPr id="14363" name="Rectangle 93"/>
            <p:cNvSpPr>
              <a:spLocks noChangeArrowheads="1"/>
            </p:cNvSpPr>
            <p:nvPr/>
          </p:nvSpPr>
          <p:spPr bwMode="auto">
            <a:xfrm>
              <a:off x="6269664" y="5445752"/>
              <a:ext cx="171776" cy="29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S</a:t>
              </a:r>
              <a:endParaRPr lang="en-US" sz="2000"/>
            </a:p>
          </p:txBody>
        </p:sp>
        <p:sp>
          <p:nvSpPr>
            <p:cNvPr id="14364" name="Oval 94"/>
            <p:cNvSpPr>
              <a:spLocks noChangeArrowheads="1"/>
            </p:cNvSpPr>
            <p:nvPr/>
          </p:nvSpPr>
          <p:spPr bwMode="auto">
            <a:xfrm>
              <a:off x="9278580" y="5203743"/>
              <a:ext cx="239225" cy="2469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65" name="Oval 95"/>
            <p:cNvSpPr>
              <a:spLocks noChangeArrowheads="1"/>
            </p:cNvSpPr>
            <p:nvPr/>
          </p:nvSpPr>
          <p:spPr bwMode="auto">
            <a:xfrm>
              <a:off x="9278580" y="2616478"/>
              <a:ext cx="239225" cy="24450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88"/>
            <p:cNvSpPr>
              <a:spLocks noChangeArrowheads="1"/>
            </p:cNvSpPr>
            <p:nvPr/>
          </p:nvSpPr>
          <p:spPr bwMode="auto">
            <a:xfrm>
              <a:off x="11401189" y="5155527"/>
              <a:ext cx="201302" cy="29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200" dirty="0">
                  <a:solidFill>
                    <a:srgbClr val="000000"/>
                  </a:solidFill>
                  <a:latin typeface="Times-Roman" charset="0"/>
                </a:rPr>
                <a:t>Q</a:t>
              </a:r>
              <a:endParaRPr lang="en-US" sz="2000" dirty="0"/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11381098" y="49642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200" dirty="0" smtClean="0">
                  <a:solidFill>
                    <a:srgbClr val="000000"/>
                  </a:solidFill>
                  <a:latin typeface="Times-Roman" charset="0"/>
                </a:rPr>
                <a:t>__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Test Bench Code (cont.)</a:t>
            </a:r>
            <a:endParaRPr lang="en-US" sz="4400" b="1" kern="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838200"/>
            <a:ext cx="1165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'0';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wait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10 ns;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should be no change when changing 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'1' report "Q not staying as 1"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severity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'0';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wait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10 ns;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should be no change with falling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“Q changed on falling clock"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severity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WARNING;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'1'; -- rising edge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wait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10 ns;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D=0 should be clocked in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“D=0 not clocked in"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severity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WARNING;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wait; -- never go past this spot – infinite loop-like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test;</a:t>
            </a:r>
          </a:p>
        </p:txBody>
      </p:sp>
    </p:spTree>
    <p:extLst>
      <p:ext uri="{BB962C8B-B14F-4D97-AF65-F5344CB8AC3E}">
        <p14:creationId xmlns:p14="http://schemas.microsoft.com/office/powerpoint/2010/main" val="31800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Sequential Devices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10820400" cy="46482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Registers</a:t>
            </a:r>
          </a:p>
          <a:p>
            <a:pPr lvl="1"/>
            <a:r>
              <a:rPr lang="en-US" sz="3600" dirty="0" smtClean="0">
                <a:latin typeface="Calibri" panose="020F0502020204030204" pitchFamily="34" charset="0"/>
              </a:rPr>
              <a:t>Shift</a:t>
            </a:r>
          </a:p>
          <a:p>
            <a:pPr lvl="1"/>
            <a:r>
              <a:rPr lang="en-US" sz="3600" dirty="0" smtClean="0">
                <a:latin typeface="Calibri" panose="020F0502020204030204" pitchFamily="34" charset="0"/>
              </a:rPr>
              <a:t>Parallel In, Serial Out</a:t>
            </a:r>
          </a:p>
          <a:p>
            <a:r>
              <a:rPr lang="en-US" sz="4000" dirty="0" smtClean="0">
                <a:latin typeface="Calibri" panose="020F0502020204030204" pitchFamily="34" charset="0"/>
              </a:rPr>
              <a:t>Counters</a:t>
            </a:r>
          </a:p>
          <a:p>
            <a:pPr lvl="1"/>
            <a:r>
              <a:rPr lang="en-US" sz="3600" dirty="0" smtClean="0">
                <a:latin typeface="Calibri" panose="020F0502020204030204" pitchFamily="34" charset="0"/>
              </a:rPr>
              <a:t>Up, down, up/down, modulo-n</a:t>
            </a:r>
          </a:p>
          <a:p>
            <a:pPr lvl="1"/>
            <a:r>
              <a:rPr lang="en-US" sz="3600" dirty="0" smtClean="0">
                <a:latin typeface="Calibri" panose="020F0502020204030204" pitchFamily="34" charset="0"/>
              </a:rPr>
              <a:t>Ring, Johnson (also shift registers)</a:t>
            </a:r>
          </a:p>
          <a:p>
            <a:pPr lvl="1">
              <a:buFontTx/>
              <a:buNone/>
            </a:pPr>
            <a:endParaRPr lang="en-US" sz="36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9" y="252415"/>
            <a:ext cx="103632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Shift Register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" y="3508514"/>
            <a:ext cx="12035018" cy="304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53210"/>
            <a:ext cx="5181600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762000" y="3429000"/>
            <a:ext cx="9906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3810000" y="3429000"/>
            <a:ext cx="3276600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37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9" y="252415"/>
            <a:ext cx="103632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Asynchronous Counter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1828800" y="1295399"/>
            <a:ext cx="7848600" cy="3884461"/>
            <a:chOff x="1184" y="257"/>
            <a:chExt cx="3212" cy="1231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851" y="438"/>
              <a:ext cx="421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889" y="557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139" y="552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2152" y="894"/>
              <a:ext cx="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2596" y="257"/>
              <a:ext cx="36" cy="24"/>
            </a:xfrm>
            <a:custGeom>
              <a:avLst/>
              <a:gdLst>
                <a:gd name="T0" fmla="*/ 0 w 72"/>
                <a:gd name="T1" fmla="*/ 1 h 48"/>
                <a:gd name="T2" fmla="*/ 1 w 72"/>
                <a:gd name="T3" fmla="*/ 1 h 48"/>
                <a:gd name="T4" fmla="*/ 1 w 72"/>
                <a:gd name="T5" fmla="*/ 1 h 48"/>
                <a:gd name="T6" fmla="*/ 1 w 72"/>
                <a:gd name="T7" fmla="*/ 1 h 48"/>
                <a:gd name="T8" fmla="*/ 1 w 72"/>
                <a:gd name="T9" fmla="*/ 1 h 48"/>
                <a:gd name="T10" fmla="*/ 1 w 72"/>
                <a:gd name="T11" fmla="*/ 1 h 48"/>
                <a:gd name="T12" fmla="*/ 1 w 72"/>
                <a:gd name="T13" fmla="*/ 1 h 48"/>
                <a:gd name="T14" fmla="*/ 1 w 72"/>
                <a:gd name="T15" fmla="*/ 1 h 48"/>
                <a:gd name="T16" fmla="*/ 1 w 72"/>
                <a:gd name="T17" fmla="*/ 1 h 48"/>
                <a:gd name="T18" fmla="*/ 1 w 72"/>
                <a:gd name="T19" fmla="*/ 1 h 48"/>
                <a:gd name="T20" fmla="*/ 1 w 72"/>
                <a:gd name="T21" fmla="*/ 1 h 48"/>
                <a:gd name="T22" fmla="*/ 1 w 72"/>
                <a:gd name="T23" fmla="*/ 0 h 48"/>
                <a:gd name="T24" fmla="*/ 1 w 72"/>
                <a:gd name="T25" fmla="*/ 1 h 48"/>
                <a:gd name="T26" fmla="*/ 1 w 72"/>
                <a:gd name="T27" fmla="*/ 1 h 48"/>
                <a:gd name="T28" fmla="*/ 1 w 72"/>
                <a:gd name="T29" fmla="*/ 1 h 48"/>
                <a:gd name="T30" fmla="*/ 1 w 72"/>
                <a:gd name="T31" fmla="*/ 1 h 48"/>
                <a:gd name="T32" fmla="*/ 1 w 72"/>
                <a:gd name="T33" fmla="*/ 1 h 48"/>
                <a:gd name="T34" fmla="*/ 1 w 72"/>
                <a:gd name="T35" fmla="*/ 1 h 48"/>
                <a:gd name="T36" fmla="*/ 1 w 72"/>
                <a:gd name="T37" fmla="*/ 1 h 48"/>
                <a:gd name="T38" fmla="*/ 1 w 72"/>
                <a:gd name="T39" fmla="*/ 1 h 48"/>
                <a:gd name="T40" fmla="*/ 1 w 72"/>
                <a:gd name="T41" fmla="*/ 1 h 48"/>
                <a:gd name="T42" fmla="*/ 1 w 72"/>
                <a:gd name="T43" fmla="*/ 1 h 48"/>
                <a:gd name="T44" fmla="*/ 1 w 72"/>
                <a:gd name="T45" fmla="*/ 1 h 48"/>
                <a:gd name="T46" fmla="*/ 1 w 72"/>
                <a:gd name="T47" fmla="*/ 1 h 48"/>
                <a:gd name="T48" fmla="*/ 1 w 72"/>
                <a:gd name="T49" fmla="*/ 1 h 48"/>
                <a:gd name="T50" fmla="*/ 1 w 72"/>
                <a:gd name="T51" fmla="*/ 1 h 48"/>
                <a:gd name="T52" fmla="*/ 1 w 72"/>
                <a:gd name="T53" fmla="*/ 1 h 48"/>
                <a:gd name="T54" fmla="*/ 1 w 72"/>
                <a:gd name="T55" fmla="*/ 1 h 48"/>
                <a:gd name="T56" fmla="*/ 1 w 72"/>
                <a:gd name="T57" fmla="*/ 1 h 48"/>
                <a:gd name="T58" fmla="*/ 1 w 72"/>
                <a:gd name="T59" fmla="*/ 1 h 48"/>
                <a:gd name="T60" fmla="*/ 1 w 72"/>
                <a:gd name="T61" fmla="*/ 1 h 48"/>
                <a:gd name="T62" fmla="*/ 1 w 72"/>
                <a:gd name="T63" fmla="*/ 1 h 48"/>
                <a:gd name="T64" fmla="*/ 1 w 72"/>
                <a:gd name="T65" fmla="*/ 1 h 48"/>
                <a:gd name="T66" fmla="*/ 1 w 72"/>
                <a:gd name="T67" fmla="*/ 1 h 48"/>
                <a:gd name="T68" fmla="*/ 1 w 72"/>
                <a:gd name="T69" fmla="*/ 1 h 48"/>
                <a:gd name="T70" fmla="*/ 1 w 72"/>
                <a:gd name="T71" fmla="*/ 1 h 48"/>
                <a:gd name="T72" fmla="*/ 1 w 72"/>
                <a:gd name="T73" fmla="*/ 1 h 48"/>
                <a:gd name="T74" fmla="*/ 1 w 72"/>
                <a:gd name="T75" fmla="*/ 1 h 48"/>
                <a:gd name="T76" fmla="*/ 1 w 72"/>
                <a:gd name="T77" fmla="*/ 1 h 48"/>
                <a:gd name="T78" fmla="*/ 1 w 72"/>
                <a:gd name="T79" fmla="*/ 1 h 48"/>
                <a:gd name="T80" fmla="*/ 1 w 72"/>
                <a:gd name="T81" fmla="*/ 1 h 48"/>
                <a:gd name="T82" fmla="*/ 1 w 72"/>
                <a:gd name="T83" fmla="*/ 1 h 48"/>
                <a:gd name="T84" fmla="*/ 1 w 72"/>
                <a:gd name="T85" fmla="*/ 1 h 48"/>
                <a:gd name="T86" fmla="*/ 1 w 72"/>
                <a:gd name="T87" fmla="*/ 1 h 48"/>
                <a:gd name="T88" fmla="*/ 1 w 72"/>
                <a:gd name="T89" fmla="*/ 1 h 48"/>
                <a:gd name="T90" fmla="*/ 1 w 72"/>
                <a:gd name="T91" fmla="*/ 1 h 48"/>
                <a:gd name="T92" fmla="*/ 1 w 72"/>
                <a:gd name="T93" fmla="*/ 1 h 48"/>
                <a:gd name="T94" fmla="*/ 1 w 72"/>
                <a:gd name="T95" fmla="*/ 1 h 48"/>
                <a:gd name="T96" fmla="*/ 1 w 72"/>
                <a:gd name="T97" fmla="*/ 1 h 48"/>
                <a:gd name="T98" fmla="*/ 1 w 72"/>
                <a:gd name="T99" fmla="*/ 1 h 48"/>
                <a:gd name="T100" fmla="*/ 1 w 72"/>
                <a:gd name="T101" fmla="*/ 1 h 48"/>
                <a:gd name="T102" fmla="*/ 1 w 72"/>
                <a:gd name="T103" fmla="*/ 1 h 48"/>
                <a:gd name="T104" fmla="*/ 1 w 72"/>
                <a:gd name="T105" fmla="*/ 1 h 48"/>
                <a:gd name="T106" fmla="*/ 1 w 72"/>
                <a:gd name="T107" fmla="*/ 1 h 48"/>
                <a:gd name="T108" fmla="*/ 1 w 72"/>
                <a:gd name="T109" fmla="*/ 1 h 48"/>
                <a:gd name="T110" fmla="*/ 0 w 72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4" y="1"/>
                  </a:lnTo>
                  <a:lnTo>
                    <a:pt x="46" y="1"/>
                  </a:lnTo>
                  <a:lnTo>
                    <a:pt x="48" y="1"/>
                  </a:lnTo>
                  <a:lnTo>
                    <a:pt x="49" y="1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2" y="8"/>
                  </a:lnTo>
                  <a:lnTo>
                    <a:pt x="64" y="9"/>
                  </a:lnTo>
                  <a:lnTo>
                    <a:pt x="65" y="9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1" y="23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1" y="26"/>
                  </a:lnTo>
                  <a:lnTo>
                    <a:pt x="71" y="27"/>
                  </a:lnTo>
                  <a:lnTo>
                    <a:pt x="71" y="30"/>
                  </a:lnTo>
                  <a:lnTo>
                    <a:pt x="70" y="31"/>
                  </a:lnTo>
                  <a:lnTo>
                    <a:pt x="70" y="32"/>
                  </a:lnTo>
                  <a:lnTo>
                    <a:pt x="68" y="33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6" y="38"/>
                  </a:lnTo>
                  <a:lnTo>
                    <a:pt x="65" y="39"/>
                  </a:lnTo>
                  <a:lnTo>
                    <a:pt x="64" y="39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3"/>
                  </a:lnTo>
                  <a:lnTo>
                    <a:pt x="59" y="43"/>
                  </a:lnTo>
                  <a:lnTo>
                    <a:pt x="58" y="44"/>
                  </a:lnTo>
                  <a:lnTo>
                    <a:pt x="56" y="45"/>
                  </a:lnTo>
                  <a:lnTo>
                    <a:pt x="55" y="45"/>
                  </a:lnTo>
                  <a:lnTo>
                    <a:pt x="54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5"/>
                  </a:lnTo>
                  <a:lnTo>
                    <a:pt x="16" y="45"/>
                  </a:lnTo>
                  <a:lnTo>
                    <a:pt x="14" y="44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2140" y="89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788" y="438"/>
              <a:ext cx="420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184" y="884"/>
              <a:ext cx="3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2825" y="557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075" y="552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3088" y="894"/>
              <a:ext cx="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725" y="438"/>
              <a:ext cx="420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3076" y="89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3762" y="557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4011" y="552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4025" y="894"/>
              <a:ext cx="4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1503" y="606"/>
              <a:ext cx="34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2788" y="906"/>
              <a:ext cx="84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725" y="906"/>
              <a:ext cx="84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1851" y="906"/>
              <a:ext cx="84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1503" y="954"/>
              <a:ext cx="34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1659" y="594"/>
              <a:ext cx="36" cy="36"/>
            </a:xfrm>
            <a:custGeom>
              <a:avLst/>
              <a:gdLst>
                <a:gd name="T0" fmla="*/ 0 w 72"/>
                <a:gd name="T1" fmla="*/ 1 h 72"/>
                <a:gd name="T2" fmla="*/ 1 w 72"/>
                <a:gd name="T3" fmla="*/ 1 h 72"/>
                <a:gd name="T4" fmla="*/ 1 w 72"/>
                <a:gd name="T5" fmla="*/ 1 h 72"/>
                <a:gd name="T6" fmla="*/ 1 w 72"/>
                <a:gd name="T7" fmla="*/ 1 h 72"/>
                <a:gd name="T8" fmla="*/ 1 w 72"/>
                <a:gd name="T9" fmla="*/ 1 h 72"/>
                <a:gd name="T10" fmla="*/ 1 w 72"/>
                <a:gd name="T11" fmla="*/ 1 h 72"/>
                <a:gd name="T12" fmla="*/ 1 w 72"/>
                <a:gd name="T13" fmla="*/ 1 h 72"/>
                <a:gd name="T14" fmla="*/ 1 w 72"/>
                <a:gd name="T15" fmla="*/ 1 h 72"/>
                <a:gd name="T16" fmla="*/ 1 w 72"/>
                <a:gd name="T17" fmla="*/ 1 h 72"/>
                <a:gd name="T18" fmla="*/ 1 w 72"/>
                <a:gd name="T19" fmla="*/ 1 h 72"/>
                <a:gd name="T20" fmla="*/ 1 w 72"/>
                <a:gd name="T21" fmla="*/ 1 h 72"/>
                <a:gd name="T22" fmla="*/ 1 w 72"/>
                <a:gd name="T23" fmla="*/ 0 h 72"/>
                <a:gd name="T24" fmla="*/ 1 w 72"/>
                <a:gd name="T25" fmla="*/ 1 h 72"/>
                <a:gd name="T26" fmla="*/ 1 w 72"/>
                <a:gd name="T27" fmla="*/ 1 h 72"/>
                <a:gd name="T28" fmla="*/ 1 w 72"/>
                <a:gd name="T29" fmla="*/ 1 h 72"/>
                <a:gd name="T30" fmla="*/ 1 w 72"/>
                <a:gd name="T31" fmla="*/ 1 h 72"/>
                <a:gd name="T32" fmla="*/ 1 w 72"/>
                <a:gd name="T33" fmla="*/ 1 h 72"/>
                <a:gd name="T34" fmla="*/ 1 w 72"/>
                <a:gd name="T35" fmla="*/ 1 h 72"/>
                <a:gd name="T36" fmla="*/ 1 w 72"/>
                <a:gd name="T37" fmla="*/ 1 h 72"/>
                <a:gd name="T38" fmla="*/ 1 w 72"/>
                <a:gd name="T39" fmla="*/ 1 h 72"/>
                <a:gd name="T40" fmla="*/ 1 w 72"/>
                <a:gd name="T41" fmla="*/ 1 h 72"/>
                <a:gd name="T42" fmla="*/ 1 w 72"/>
                <a:gd name="T43" fmla="*/ 1 h 72"/>
                <a:gd name="T44" fmla="*/ 1 w 72"/>
                <a:gd name="T45" fmla="*/ 1 h 72"/>
                <a:gd name="T46" fmla="*/ 1 w 72"/>
                <a:gd name="T47" fmla="*/ 1 h 72"/>
                <a:gd name="T48" fmla="*/ 1 w 72"/>
                <a:gd name="T49" fmla="*/ 1 h 72"/>
                <a:gd name="T50" fmla="*/ 1 w 72"/>
                <a:gd name="T51" fmla="*/ 1 h 72"/>
                <a:gd name="T52" fmla="*/ 1 w 72"/>
                <a:gd name="T53" fmla="*/ 1 h 72"/>
                <a:gd name="T54" fmla="*/ 1 w 72"/>
                <a:gd name="T55" fmla="*/ 1 h 72"/>
                <a:gd name="T56" fmla="*/ 1 w 72"/>
                <a:gd name="T57" fmla="*/ 1 h 72"/>
                <a:gd name="T58" fmla="*/ 1 w 72"/>
                <a:gd name="T59" fmla="*/ 1 h 72"/>
                <a:gd name="T60" fmla="*/ 1 w 72"/>
                <a:gd name="T61" fmla="*/ 1 h 72"/>
                <a:gd name="T62" fmla="*/ 1 w 72"/>
                <a:gd name="T63" fmla="*/ 1 h 72"/>
                <a:gd name="T64" fmla="*/ 1 w 72"/>
                <a:gd name="T65" fmla="*/ 1 h 72"/>
                <a:gd name="T66" fmla="*/ 1 w 72"/>
                <a:gd name="T67" fmla="*/ 1 h 72"/>
                <a:gd name="T68" fmla="*/ 1 w 72"/>
                <a:gd name="T69" fmla="*/ 1 h 72"/>
                <a:gd name="T70" fmla="*/ 1 w 72"/>
                <a:gd name="T71" fmla="*/ 1 h 72"/>
                <a:gd name="T72" fmla="*/ 1 w 72"/>
                <a:gd name="T73" fmla="*/ 1 h 72"/>
                <a:gd name="T74" fmla="*/ 1 w 72"/>
                <a:gd name="T75" fmla="*/ 1 h 72"/>
                <a:gd name="T76" fmla="*/ 1 w 72"/>
                <a:gd name="T77" fmla="*/ 1 h 72"/>
                <a:gd name="T78" fmla="*/ 1 w 72"/>
                <a:gd name="T79" fmla="*/ 1 h 72"/>
                <a:gd name="T80" fmla="*/ 1 w 72"/>
                <a:gd name="T81" fmla="*/ 1 h 72"/>
                <a:gd name="T82" fmla="*/ 1 w 72"/>
                <a:gd name="T83" fmla="*/ 1 h 72"/>
                <a:gd name="T84" fmla="*/ 1 w 72"/>
                <a:gd name="T85" fmla="*/ 1 h 72"/>
                <a:gd name="T86" fmla="*/ 1 w 72"/>
                <a:gd name="T87" fmla="*/ 1 h 72"/>
                <a:gd name="T88" fmla="*/ 1 w 72"/>
                <a:gd name="T89" fmla="*/ 1 h 72"/>
                <a:gd name="T90" fmla="*/ 1 w 72"/>
                <a:gd name="T91" fmla="*/ 1 h 72"/>
                <a:gd name="T92" fmla="*/ 1 w 72"/>
                <a:gd name="T93" fmla="*/ 1 h 72"/>
                <a:gd name="T94" fmla="*/ 1 w 72"/>
                <a:gd name="T95" fmla="*/ 1 h 72"/>
                <a:gd name="T96" fmla="*/ 1 w 72"/>
                <a:gd name="T97" fmla="*/ 1 h 72"/>
                <a:gd name="T98" fmla="*/ 1 w 72"/>
                <a:gd name="T99" fmla="*/ 1 h 72"/>
                <a:gd name="T100" fmla="*/ 1 w 72"/>
                <a:gd name="T101" fmla="*/ 1 h 72"/>
                <a:gd name="T102" fmla="*/ 1 w 72"/>
                <a:gd name="T103" fmla="*/ 1 h 72"/>
                <a:gd name="T104" fmla="*/ 1 w 72"/>
                <a:gd name="T105" fmla="*/ 1 h 72"/>
                <a:gd name="T106" fmla="*/ 1 w 72"/>
                <a:gd name="T107" fmla="*/ 1 h 72"/>
                <a:gd name="T108" fmla="*/ 1 w 72"/>
                <a:gd name="T109" fmla="*/ 1 h 72"/>
                <a:gd name="T110" fmla="*/ 0 w 72"/>
                <a:gd name="T111" fmla="*/ 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72"/>
                <a:gd name="T170" fmla="*/ 72 w 72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72">
                  <a:moveTo>
                    <a:pt x="0" y="44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9" y="15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1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7"/>
                  </a:lnTo>
                  <a:lnTo>
                    <a:pt x="72" y="48"/>
                  </a:lnTo>
                  <a:lnTo>
                    <a:pt x="72" y="50"/>
                  </a:lnTo>
                  <a:lnTo>
                    <a:pt x="71" y="51"/>
                  </a:lnTo>
                  <a:lnTo>
                    <a:pt x="71" y="52"/>
                  </a:lnTo>
                  <a:lnTo>
                    <a:pt x="71" y="54"/>
                  </a:lnTo>
                  <a:lnTo>
                    <a:pt x="70" y="56"/>
                  </a:lnTo>
                  <a:lnTo>
                    <a:pt x="70" y="57"/>
                  </a:lnTo>
                  <a:lnTo>
                    <a:pt x="69" y="58"/>
                  </a:lnTo>
                  <a:lnTo>
                    <a:pt x="69" y="59"/>
                  </a:lnTo>
                  <a:lnTo>
                    <a:pt x="67" y="60"/>
                  </a:lnTo>
                  <a:lnTo>
                    <a:pt x="66" y="62"/>
                  </a:lnTo>
                  <a:lnTo>
                    <a:pt x="66" y="63"/>
                  </a:lnTo>
                  <a:lnTo>
                    <a:pt x="65" y="64"/>
                  </a:lnTo>
                  <a:lnTo>
                    <a:pt x="64" y="64"/>
                  </a:lnTo>
                  <a:lnTo>
                    <a:pt x="63" y="65"/>
                  </a:lnTo>
                  <a:lnTo>
                    <a:pt x="61" y="66"/>
                  </a:lnTo>
                  <a:lnTo>
                    <a:pt x="60" y="68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4" y="71"/>
                  </a:lnTo>
                  <a:lnTo>
                    <a:pt x="53" y="71"/>
                  </a:lnTo>
                  <a:lnTo>
                    <a:pt x="52" y="71"/>
                  </a:lnTo>
                  <a:lnTo>
                    <a:pt x="51" y="72"/>
                  </a:lnTo>
                  <a:lnTo>
                    <a:pt x="49" y="72"/>
                  </a:lnTo>
                  <a:lnTo>
                    <a:pt x="48" y="72"/>
                  </a:lnTo>
                  <a:lnTo>
                    <a:pt x="46" y="72"/>
                  </a:lnTo>
                  <a:lnTo>
                    <a:pt x="45" y="72"/>
                  </a:lnTo>
                  <a:lnTo>
                    <a:pt x="43" y="72"/>
                  </a:lnTo>
                  <a:lnTo>
                    <a:pt x="29" y="72"/>
                  </a:lnTo>
                  <a:lnTo>
                    <a:pt x="28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3" y="72"/>
                  </a:lnTo>
                  <a:lnTo>
                    <a:pt x="22" y="72"/>
                  </a:lnTo>
                  <a:lnTo>
                    <a:pt x="21" y="71"/>
                  </a:lnTo>
                  <a:lnTo>
                    <a:pt x="19" y="71"/>
                  </a:lnTo>
                  <a:lnTo>
                    <a:pt x="18" y="71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5" y="69"/>
                  </a:lnTo>
                  <a:lnTo>
                    <a:pt x="13" y="68"/>
                  </a:lnTo>
                  <a:lnTo>
                    <a:pt x="12" y="68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9" y="64"/>
                  </a:lnTo>
                  <a:lnTo>
                    <a:pt x="7" y="64"/>
                  </a:lnTo>
                  <a:lnTo>
                    <a:pt x="7" y="63"/>
                  </a:lnTo>
                  <a:lnTo>
                    <a:pt x="6" y="62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4" y="58"/>
                  </a:lnTo>
                  <a:lnTo>
                    <a:pt x="3" y="57"/>
                  </a:lnTo>
                  <a:lnTo>
                    <a:pt x="3" y="56"/>
                  </a:lnTo>
                  <a:lnTo>
                    <a:pt x="3" y="54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4012" y="89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2272" y="954"/>
              <a:ext cx="51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3208" y="954"/>
              <a:ext cx="5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2272" y="606"/>
              <a:ext cx="168" cy="684"/>
            </a:xfrm>
            <a:custGeom>
              <a:avLst/>
              <a:gdLst>
                <a:gd name="T0" fmla="*/ 5 w 337"/>
                <a:gd name="T1" fmla="*/ 21 h 1369"/>
                <a:gd name="T2" fmla="*/ 5 w 337"/>
                <a:gd name="T3" fmla="*/ 0 h 1369"/>
                <a:gd name="T4" fmla="*/ 0 w 337"/>
                <a:gd name="T5" fmla="*/ 0 h 1369"/>
                <a:gd name="T6" fmla="*/ 0 60000 65536"/>
                <a:gd name="T7" fmla="*/ 0 60000 65536"/>
                <a:gd name="T8" fmla="*/ 0 60000 65536"/>
                <a:gd name="T9" fmla="*/ 0 w 337"/>
                <a:gd name="T10" fmla="*/ 0 h 1369"/>
                <a:gd name="T11" fmla="*/ 337 w 337"/>
                <a:gd name="T12" fmla="*/ 1369 h 1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1369">
                  <a:moveTo>
                    <a:pt x="337" y="1369"/>
                  </a:moveTo>
                  <a:lnTo>
                    <a:pt x="337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208" y="606"/>
              <a:ext cx="169" cy="684"/>
            </a:xfrm>
            <a:custGeom>
              <a:avLst/>
              <a:gdLst>
                <a:gd name="T0" fmla="*/ 6 w 336"/>
                <a:gd name="T1" fmla="*/ 21 h 1369"/>
                <a:gd name="T2" fmla="*/ 6 w 336"/>
                <a:gd name="T3" fmla="*/ 0 h 1369"/>
                <a:gd name="T4" fmla="*/ 0 w 336"/>
                <a:gd name="T5" fmla="*/ 0 h 1369"/>
                <a:gd name="T6" fmla="*/ 0 60000 65536"/>
                <a:gd name="T7" fmla="*/ 0 60000 65536"/>
                <a:gd name="T8" fmla="*/ 0 60000 65536"/>
                <a:gd name="T9" fmla="*/ 0 w 336"/>
                <a:gd name="T10" fmla="*/ 0 h 1369"/>
                <a:gd name="T11" fmla="*/ 336 w 336"/>
                <a:gd name="T12" fmla="*/ 1369 h 1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369">
                  <a:moveTo>
                    <a:pt x="336" y="1369"/>
                  </a:move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4145" y="606"/>
              <a:ext cx="168" cy="684"/>
            </a:xfrm>
            <a:custGeom>
              <a:avLst/>
              <a:gdLst>
                <a:gd name="T0" fmla="*/ 6 w 336"/>
                <a:gd name="T1" fmla="*/ 21 h 1369"/>
                <a:gd name="T2" fmla="*/ 6 w 336"/>
                <a:gd name="T3" fmla="*/ 0 h 1369"/>
                <a:gd name="T4" fmla="*/ 0 w 336"/>
                <a:gd name="T5" fmla="*/ 0 h 1369"/>
                <a:gd name="T6" fmla="*/ 0 60000 65536"/>
                <a:gd name="T7" fmla="*/ 0 60000 65536"/>
                <a:gd name="T8" fmla="*/ 0 60000 65536"/>
                <a:gd name="T9" fmla="*/ 0 w 336"/>
                <a:gd name="T10" fmla="*/ 0 h 1369"/>
                <a:gd name="T11" fmla="*/ 336 w 336"/>
                <a:gd name="T12" fmla="*/ 1369 h 1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369">
                  <a:moveTo>
                    <a:pt x="336" y="1369"/>
                  </a:move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1671" y="269"/>
              <a:ext cx="2054" cy="337"/>
            </a:xfrm>
            <a:custGeom>
              <a:avLst/>
              <a:gdLst>
                <a:gd name="T0" fmla="*/ 64 w 4108"/>
                <a:gd name="T1" fmla="*/ 11 h 672"/>
                <a:gd name="T2" fmla="*/ 59 w 4108"/>
                <a:gd name="T3" fmla="*/ 11 h 672"/>
                <a:gd name="T4" fmla="*/ 59 w 4108"/>
                <a:gd name="T5" fmla="*/ 0 h 672"/>
                <a:gd name="T6" fmla="*/ 0 w 4108"/>
                <a:gd name="T7" fmla="*/ 0 h 672"/>
                <a:gd name="T8" fmla="*/ 0 w 4108"/>
                <a:gd name="T9" fmla="*/ 11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8"/>
                <a:gd name="T16" fmla="*/ 0 h 672"/>
                <a:gd name="T17" fmla="*/ 4108 w 410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8" h="672">
                  <a:moveTo>
                    <a:pt x="4108" y="672"/>
                  </a:moveTo>
                  <a:lnTo>
                    <a:pt x="3748" y="672"/>
                  </a:lnTo>
                  <a:lnTo>
                    <a:pt x="3748" y="0"/>
                  </a:ln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2608" y="269"/>
              <a:ext cx="180" cy="337"/>
            </a:xfrm>
            <a:custGeom>
              <a:avLst/>
              <a:gdLst>
                <a:gd name="T0" fmla="*/ 6 w 360"/>
                <a:gd name="T1" fmla="*/ 11 h 672"/>
                <a:gd name="T2" fmla="*/ 0 w 360"/>
                <a:gd name="T3" fmla="*/ 11 h 672"/>
                <a:gd name="T4" fmla="*/ 0 w 360"/>
                <a:gd name="T5" fmla="*/ 0 h 672"/>
                <a:gd name="T6" fmla="*/ 0 60000 65536"/>
                <a:gd name="T7" fmla="*/ 0 60000 65536"/>
                <a:gd name="T8" fmla="*/ 0 60000 65536"/>
                <a:gd name="T9" fmla="*/ 0 w 360"/>
                <a:gd name="T10" fmla="*/ 0 h 672"/>
                <a:gd name="T11" fmla="*/ 360 w 36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672">
                  <a:moveTo>
                    <a:pt x="360" y="672"/>
                  </a:moveTo>
                  <a:lnTo>
                    <a:pt x="0" y="67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1388" y="546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2369" y="132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2451" y="1381"/>
              <a:ext cx="7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/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>
              <a:off x="3303" y="132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91" name="Rectangle 39"/>
            <p:cNvSpPr>
              <a:spLocks noChangeArrowheads="1"/>
            </p:cNvSpPr>
            <p:nvPr/>
          </p:nvSpPr>
          <p:spPr bwMode="auto">
            <a:xfrm>
              <a:off x="3386" y="1381"/>
              <a:ext cx="7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4240" y="132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3593" name="Rectangle 41"/>
            <p:cNvSpPr>
              <a:spLocks noChangeArrowheads="1"/>
            </p:cNvSpPr>
            <p:nvPr/>
          </p:nvSpPr>
          <p:spPr bwMode="auto">
            <a:xfrm>
              <a:off x="4322" y="1381"/>
              <a:ext cx="7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</p:grp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036144" y="5179861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Flip-flops are always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set to toggle – must control the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4" y="144659"/>
            <a:ext cx="103632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Synchronous Counter</a:t>
            </a:r>
          </a:p>
        </p:txBody>
      </p:sp>
      <p:grpSp>
        <p:nvGrpSpPr>
          <p:cNvPr id="24579" name="Group 41"/>
          <p:cNvGrpSpPr>
            <a:grpSpLocks/>
          </p:cNvGrpSpPr>
          <p:nvPr/>
        </p:nvGrpSpPr>
        <p:grpSpPr bwMode="auto">
          <a:xfrm>
            <a:off x="1143000" y="1287660"/>
            <a:ext cx="9753599" cy="3893940"/>
            <a:chOff x="692" y="217"/>
            <a:chExt cx="4275" cy="894"/>
          </a:xfrm>
        </p:grpSpPr>
        <p:sp>
          <p:nvSpPr>
            <p:cNvPr id="24581" name="Line 42"/>
            <p:cNvSpPr>
              <a:spLocks noChangeShapeType="1"/>
            </p:cNvSpPr>
            <p:nvPr/>
          </p:nvSpPr>
          <p:spPr bwMode="auto">
            <a:xfrm flipH="1">
              <a:off x="2879" y="438"/>
              <a:ext cx="11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Rectangle 43"/>
            <p:cNvSpPr>
              <a:spLocks noChangeArrowheads="1"/>
            </p:cNvSpPr>
            <p:nvPr/>
          </p:nvSpPr>
          <p:spPr bwMode="auto">
            <a:xfrm>
              <a:off x="1289" y="356"/>
              <a:ext cx="372" cy="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4583" name="Rectangle 44"/>
            <p:cNvSpPr>
              <a:spLocks noChangeArrowheads="1"/>
            </p:cNvSpPr>
            <p:nvPr/>
          </p:nvSpPr>
          <p:spPr bwMode="auto">
            <a:xfrm>
              <a:off x="1330" y="454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4584" name="Rectangle 45"/>
            <p:cNvSpPr>
              <a:spLocks noChangeArrowheads="1"/>
            </p:cNvSpPr>
            <p:nvPr/>
          </p:nvSpPr>
          <p:spPr bwMode="auto">
            <a:xfrm>
              <a:off x="1547" y="4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585" name="Line 46"/>
            <p:cNvSpPr>
              <a:spLocks noChangeShapeType="1"/>
            </p:cNvSpPr>
            <p:nvPr/>
          </p:nvSpPr>
          <p:spPr bwMode="auto">
            <a:xfrm flipH="1">
              <a:off x="1556" y="739"/>
              <a:ext cx="5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Rectangle 47"/>
            <p:cNvSpPr>
              <a:spLocks noChangeArrowheads="1"/>
            </p:cNvSpPr>
            <p:nvPr/>
          </p:nvSpPr>
          <p:spPr bwMode="auto">
            <a:xfrm>
              <a:off x="1543" y="747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587" name="Rectangle 48"/>
            <p:cNvSpPr>
              <a:spLocks noChangeArrowheads="1"/>
            </p:cNvSpPr>
            <p:nvPr/>
          </p:nvSpPr>
          <p:spPr bwMode="auto">
            <a:xfrm>
              <a:off x="1962" y="356"/>
              <a:ext cx="371" cy="5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4588" name="Rectangle 49"/>
            <p:cNvSpPr>
              <a:spLocks noChangeArrowheads="1"/>
            </p:cNvSpPr>
            <p:nvPr/>
          </p:nvSpPr>
          <p:spPr bwMode="auto">
            <a:xfrm>
              <a:off x="692" y="738"/>
              <a:ext cx="2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lang="en-US"/>
            </a:p>
          </p:txBody>
        </p:sp>
        <p:sp>
          <p:nvSpPr>
            <p:cNvPr id="24589" name="Rectangle 50"/>
            <p:cNvSpPr>
              <a:spLocks noChangeArrowheads="1"/>
            </p:cNvSpPr>
            <p:nvPr/>
          </p:nvSpPr>
          <p:spPr bwMode="auto">
            <a:xfrm>
              <a:off x="1996" y="454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4590" name="Rectangle 51"/>
            <p:cNvSpPr>
              <a:spLocks noChangeArrowheads="1"/>
            </p:cNvSpPr>
            <p:nvPr/>
          </p:nvSpPr>
          <p:spPr bwMode="auto">
            <a:xfrm>
              <a:off x="2213" y="4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591" name="Line 52"/>
            <p:cNvSpPr>
              <a:spLocks noChangeShapeType="1"/>
            </p:cNvSpPr>
            <p:nvPr/>
          </p:nvSpPr>
          <p:spPr bwMode="auto">
            <a:xfrm flipH="1">
              <a:off x="2217" y="739"/>
              <a:ext cx="5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Rectangle 53"/>
            <p:cNvSpPr>
              <a:spLocks noChangeArrowheads="1"/>
            </p:cNvSpPr>
            <p:nvPr/>
          </p:nvSpPr>
          <p:spPr bwMode="auto">
            <a:xfrm>
              <a:off x="3180" y="356"/>
              <a:ext cx="372" cy="5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4593" name="Rectangle 54"/>
            <p:cNvSpPr>
              <a:spLocks noChangeArrowheads="1"/>
            </p:cNvSpPr>
            <p:nvPr/>
          </p:nvSpPr>
          <p:spPr bwMode="auto">
            <a:xfrm>
              <a:off x="2209" y="747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594" name="Rectangle 55"/>
            <p:cNvSpPr>
              <a:spLocks noChangeArrowheads="1"/>
            </p:cNvSpPr>
            <p:nvPr/>
          </p:nvSpPr>
          <p:spPr bwMode="auto">
            <a:xfrm>
              <a:off x="3217" y="454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4595" name="Rectangle 56"/>
            <p:cNvSpPr>
              <a:spLocks noChangeArrowheads="1"/>
            </p:cNvSpPr>
            <p:nvPr/>
          </p:nvSpPr>
          <p:spPr bwMode="auto">
            <a:xfrm>
              <a:off x="3434" y="4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596" name="Line 57"/>
            <p:cNvSpPr>
              <a:spLocks noChangeShapeType="1"/>
            </p:cNvSpPr>
            <p:nvPr/>
          </p:nvSpPr>
          <p:spPr bwMode="auto">
            <a:xfrm flipH="1">
              <a:off x="3436" y="739"/>
              <a:ext cx="5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58"/>
            <p:cNvSpPr>
              <a:spLocks noChangeShapeType="1"/>
            </p:cNvSpPr>
            <p:nvPr/>
          </p:nvSpPr>
          <p:spPr bwMode="auto">
            <a:xfrm>
              <a:off x="999" y="507"/>
              <a:ext cx="2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59"/>
            <p:cNvSpPr>
              <a:spLocks/>
            </p:cNvSpPr>
            <p:nvPr/>
          </p:nvSpPr>
          <p:spPr bwMode="auto">
            <a:xfrm>
              <a:off x="1962" y="763"/>
              <a:ext cx="70" cy="81"/>
            </a:xfrm>
            <a:custGeom>
              <a:avLst/>
              <a:gdLst>
                <a:gd name="T0" fmla="*/ 0 w 140"/>
                <a:gd name="T1" fmla="*/ 2 h 163"/>
                <a:gd name="T2" fmla="*/ 2 w 140"/>
                <a:gd name="T3" fmla="*/ 1 h 163"/>
                <a:gd name="T4" fmla="*/ 0 w 140"/>
                <a:gd name="T5" fmla="*/ 0 h 163"/>
                <a:gd name="T6" fmla="*/ 0 60000 65536"/>
                <a:gd name="T7" fmla="*/ 0 60000 65536"/>
                <a:gd name="T8" fmla="*/ 0 60000 65536"/>
                <a:gd name="T9" fmla="*/ 0 w 140"/>
                <a:gd name="T10" fmla="*/ 0 h 163"/>
                <a:gd name="T11" fmla="*/ 140 w 140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163">
                  <a:moveTo>
                    <a:pt x="0" y="163"/>
                  </a:moveTo>
                  <a:lnTo>
                    <a:pt x="140" y="93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60"/>
            <p:cNvSpPr>
              <a:spLocks/>
            </p:cNvSpPr>
            <p:nvPr/>
          </p:nvSpPr>
          <p:spPr bwMode="auto">
            <a:xfrm>
              <a:off x="3180" y="763"/>
              <a:ext cx="70" cy="81"/>
            </a:xfrm>
            <a:custGeom>
              <a:avLst/>
              <a:gdLst>
                <a:gd name="T0" fmla="*/ 0 w 139"/>
                <a:gd name="T1" fmla="*/ 2 h 163"/>
                <a:gd name="T2" fmla="*/ 3 w 139"/>
                <a:gd name="T3" fmla="*/ 1 h 163"/>
                <a:gd name="T4" fmla="*/ 0 w 139"/>
                <a:gd name="T5" fmla="*/ 0 h 163"/>
                <a:gd name="T6" fmla="*/ 0 60000 65536"/>
                <a:gd name="T7" fmla="*/ 0 60000 65536"/>
                <a:gd name="T8" fmla="*/ 0 60000 65536"/>
                <a:gd name="T9" fmla="*/ 0 w 139"/>
                <a:gd name="T10" fmla="*/ 0 h 163"/>
                <a:gd name="T11" fmla="*/ 139 w 139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" h="163">
                  <a:moveTo>
                    <a:pt x="0" y="163"/>
                  </a:moveTo>
                  <a:lnTo>
                    <a:pt x="139" y="93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61"/>
            <p:cNvSpPr>
              <a:spLocks/>
            </p:cNvSpPr>
            <p:nvPr/>
          </p:nvSpPr>
          <p:spPr bwMode="auto">
            <a:xfrm>
              <a:off x="1289" y="763"/>
              <a:ext cx="81" cy="81"/>
            </a:xfrm>
            <a:custGeom>
              <a:avLst/>
              <a:gdLst>
                <a:gd name="T0" fmla="*/ 0 w 163"/>
                <a:gd name="T1" fmla="*/ 2 h 163"/>
                <a:gd name="T2" fmla="*/ 2 w 163"/>
                <a:gd name="T3" fmla="*/ 1 h 163"/>
                <a:gd name="T4" fmla="*/ 0 w 163"/>
                <a:gd name="T5" fmla="*/ 0 h 163"/>
                <a:gd name="T6" fmla="*/ 0 60000 65536"/>
                <a:gd name="T7" fmla="*/ 0 60000 65536"/>
                <a:gd name="T8" fmla="*/ 0 60000 65536"/>
                <a:gd name="T9" fmla="*/ 0 w 163"/>
                <a:gd name="T10" fmla="*/ 0 h 163"/>
                <a:gd name="T11" fmla="*/ 163 w 163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163">
                  <a:moveTo>
                    <a:pt x="0" y="163"/>
                  </a:moveTo>
                  <a:lnTo>
                    <a:pt x="163" y="93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62"/>
            <p:cNvSpPr>
              <a:spLocks noChangeShapeType="1"/>
            </p:cNvSpPr>
            <p:nvPr/>
          </p:nvSpPr>
          <p:spPr bwMode="auto">
            <a:xfrm>
              <a:off x="999" y="809"/>
              <a:ext cx="2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63"/>
            <p:cNvSpPr>
              <a:spLocks/>
            </p:cNvSpPr>
            <p:nvPr/>
          </p:nvSpPr>
          <p:spPr bwMode="auto">
            <a:xfrm>
              <a:off x="1136" y="786"/>
              <a:ext cx="35" cy="35"/>
            </a:xfrm>
            <a:custGeom>
              <a:avLst/>
              <a:gdLst>
                <a:gd name="T0" fmla="*/ 0 w 69"/>
                <a:gd name="T1" fmla="*/ 1 h 69"/>
                <a:gd name="T2" fmla="*/ 0 w 69"/>
                <a:gd name="T3" fmla="*/ 1 h 69"/>
                <a:gd name="T4" fmla="*/ 1 w 69"/>
                <a:gd name="T5" fmla="*/ 1 h 69"/>
                <a:gd name="T6" fmla="*/ 1 w 69"/>
                <a:gd name="T7" fmla="*/ 1 h 69"/>
                <a:gd name="T8" fmla="*/ 1 w 69"/>
                <a:gd name="T9" fmla="*/ 1 h 69"/>
                <a:gd name="T10" fmla="*/ 1 w 69"/>
                <a:gd name="T11" fmla="*/ 1 h 69"/>
                <a:gd name="T12" fmla="*/ 1 w 69"/>
                <a:gd name="T13" fmla="*/ 1 h 69"/>
                <a:gd name="T14" fmla="*/ 1 w 69"/>
                <a:gd name="T15" fmla="*/ 1 h 69"/>
                <a:gd name="T16" fmla="*/ 1 w 69"/>
                <a:gd name="T17" fmla="*/ 1 h 69"/>
                <a:gd name="T18" fmla="*/ 1 w 69"/>
                <a:gd name="T19" fmla="*/ 1 h 69"/>
                <a:gd name="T20" fmla="*/ 1 w 69"/>
                <a:gd name="T21" fmla="*/ 1 h 69"/>
                <a:gd name="T22" fmla="*/ 1 w 69"/>
                <a:gd name="T23" fmla="*/ 0 h 69"/>
                <a:gd name="T24" fmla="*/ 1 w 69"/>
                <a:gd name="T25" fmla="*/ 1 h 69"/>
                <a:gd name="T26" fmla="*/ 1 w 69"/>
                <a:gd name="T27" fmla="*/ 1 h 69"/>
                <a:gd name="T28" fmla="*/ 1 w 69"/>
                <a:gd name="T29" fmla="*/ 1 h 69"/>
                <a:gd name="T30" fmla="*/ 1 w 69"/>
                <a:gd name="T31" fmla="*/ 1 h 69"/>
                <a:gd name="T32" fmla="*/ 1 w 69"/>
                <a:gd name="T33" fmla="*/ 1 h 69"/>
                <a:gd name="T34" fmla="*/ 1 w 69"/>
                <a:gd name="T35" fmla="*/ 1 h 69"/>
                <a:gd name="T36" fmla="*/ 2 w 69"/>
                <a:gd name="T37" fmla="*/ 1 h 69"/>
                <a:gd name="T38" fmla="*/ 2 w 69"/>
                <a:gd name="T39" fmla="*/ 1 h 69"/>
                <a:gd name="T40" fmla="*/ 2 w 69"/>
                <a:gd name="T41" fmla="*/ 1 h 69"/>
                <a:gd name="T42" fmla="*/ 2 w 69"/>
                <a:gd name="T43" fmla="*/ 1 h 69"/>
                <a:gd name="T44" fmla="*/ 2 w 69"/>
                <a:gd name="T45" fmla="*/ 1 h 69"/>
                <a:gd name="T46" fmla="*/ 2 w 69"/>
                <a:gd name="T47" fmla="*/ 1 h 69"/>
                <a:gd name="T48" fmla="*/ 2 w 69"/>
                <a:gd name="T49" fmla="*/ 1 h 69"/>
                <a:gd name="T50" fmla="*/ 2 w 69"/>
                <a:gd name="T51" fmla="*/ 1 h 69"/>
                <a:gd name="T52" fmla="*/ 2 w 69"/>
                <a:gd name="T53" fmla="*/ 1 h 69"/>
                <a:gd name="T54" fmla="*/ 1 w 69"/>
                <a:gd name="T55" fmla="*/ 1 h 69"/>
                <a:gd name="T56" fmla="*/ 1 w 69"/>
                <a:gd name="T57" fmla="*/ 1 h 69"/>
                <a:gd name="T58" fmla="*/ 1 w 69"/>
                <a:gd name="T59" fmla="*/ 2 h 69"/>
                <a:gd name="T60" fmla="*/ 1 w 69"/>
                <a:gd name="T61" fmla="*/ 2 h 69"/>
                <a:gd name="T62" fmla="*/ 1 w 69"/>
                <a:gd name="T63" fmla="*/ 2 h 69"/>
                <a:gd name="T64" fmla="*/ 1 w 69"/>
                <a:gd name="T65" fmla="*/ 2 h 69"/>
                <a:gd name="T66" fmla="*/ 1 w 69"/>
                <a:gd name="T67" fmla="*/ 2 h 69"/>
                <a:gd name="T68" fmla="*/ 1 w 69"/>
                <a:gd name="T69" fmla="*/ 2 h 69"/>
                <a:gd name="T70" fmla="*/ 1 w 69"/>
                <a:gd name="T71" fmla="*/ 2 h 69"/>
                <a:gd name="T72" fmla="*/ 1 w 69"/>
                <a:gd name="T73" fmla="*/ 2 h 69"/>
                <a:gd name="T74" fmla="*/ 1 w 69"/>
                <a:gd name="T75" fmla="*/ 2 h 69"/>
                <a:gd name="T76" fmla="*/ 1 w 69"/>
                <a:gd name="T77" fmla="*/ 2 h 69"/>
                <a:gd name="T78" fmla="*/ 1 w 69"/>
                <a:gd name="T79" fmla="*/ 2 h 69"/>
                <a:gd name="T80" fmla="*/ 1 w 69"/>
                <a:gd name="T81" fmla="*/ 2 h 69"/>
                <a:gd name="T82" fmla="*/ 1 w 69"/>
                <a:gd name="T83" fmla="*/ 2 h 69"/>
                <a:gd name="T84" fmla="*/ 1 w 69"/>
                <a:gd name="T85" fmla="*/ 2 h 69"/>
                <a:gd name="T86" fmla="*/ 1 w 69"/>
                <a:gd name="T87" fmla="*/ 2 h 69"/>
                <a:gd name="T88" fmla="*/ 1 w 69"/>
                <a:gd name="T89" fmla="*/ 2 h 69"/>
                <a:gd name="T90" fmla="*/ 1 w 69"/>
                <a:gd name="T91" fmla="*/ 2 h 69"/>
                <a:gd name="T92" fmla="*/ 1 w 69"/>
                <a:gd name="T93" fmla="*/ 2 h 69"/>
                <a:gd name="T94" fmla="*/ 1 w 69"/>
                <a:gd name="T95" fmla="*/ 2 h 69"/>
                <a:gd name="T96" fmla="*/ 1 w 69"/>
                <a:gd name="T97" fmla="*/ 2 h 69"/>
                <a:gd name="T98" fmla="*/ 1 w 69"/>
                <a:gd name="T99" fmla="*/ 2 h 69"/>
                <a:gd name="T100" fmla="*/ 1 w 69"/>
                <a:gd name="T101" fmla="*/ 1 h 69"/>
                <a:gd name="T102" fmla="*/ 1 w 69"/>
                <a:gd name="T103" fmla="*/ 1 h 69"/>
                <a:gd name="T104" fmla="*/ 1 w 69"/>
                <a:gd name="T105" fmla="*/ 1 h 69"/>
                <a:gd name="T106" fmla="*/ 1 w 69"/>
                <a:gd name="T107" fmla="*/ 1 h 69"/>
                <a:gd name="T108" fmla="*/ 0 w 69"/>
                <a:gd name="T109" fmla="*/ 1 h 69"/>
                <a:gd name="T110" fmla="*/ 0 w 69"/>
                <a:gd name="T111" fmla="*/ 1 h 6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9"/>
                <a:gd name="T169" fmla="*/ 0 h 69"/>
                <a:gd name="T170" fmla="*/ 69 w 69"/>
                <a:gd name="T171" fmla="*/ 69 h 6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9" h="69">
                  <a:moveTo>
                    <a:pt x="0" y="41"/>
                  </a:move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0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59" y="7"/>
                  </a:lnTo>
                  <a:lnTo>
                    <a:pt x="60" y="8"/>
                  </a:lnTo>
                  <a:lnTo>
                    <a:pt x="61" y="9"/>
                  </a:lnTo>
                  <a:lnTo>
                    <a:pt x="62" y="9"/>
                  </a:lnTo>
                  <a:lnTo>
                    <a:pt x="62" y="10"/>
                  </a:lnTo>
                  <a:lnTo>
                    <a:pt x="63" y="11"/>
                  </a:lnTo>
                  <a:lnTo>
                    <a:pt x="65" y="12"/>
                  </a:lnTo>
                  <a:lnTo>
                    <a:pt x="65" y="14"/>
                  </a:lnTo>
                  <a:lnTo>
                    <a:pt x="66" y="15"/>
                  </a:lnTo>
                  <a:lnTo>
                    <a:pt x="67" y="16"/>
                  </a:lnTo>
                  <a:lnTo>
                    <a:pt x="67" y="17"/>
                  </a:lnTo>
                  <a:lnTo>
                    <a:pt x="67" y="18"/>
                  </a:lnTo>
                  <a:lnTo>
                    <a:pt x="68" y="20"/>
                  </a:lnTo>
                  <a:lnTo>
                    <a:pt x="68" y="22"/>
                  </a:lnTo>
                  <a:lnTo>
                    <a:pt x="68" y="23"/>
                  </a:lnTo>
                  <a:lnTo>
                    <a:pt x="69" y="24"/>
                  </a:lnTo>
                  <a:lnTo>
                    <a:pt x="69" y="25"/>
                  </a:lnTo>
                  <a:lnTo>
                    <a:pt x="69" y="26"/>
                  </a:lnTo>
                  <a:lnTo>
                    <a:pt x="69" y="29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5"/>
                  </a:lnTo>
                  <a:lnTo>
                    <a:pt x="69" y="46"/>
                  </a:lnTo>
                  <a:lnTo>
                    <a:pt x="68" y="47"/>
                  </a:lnTo>
                  <a:lnTo>
                    <a:pt x="68" y="48"/>
                  </a:lnTo>
                  <a:lnTo>
                    <a:pt x="68" y="49"/>
                  </a:lnTo>
                  <a:lnTo>
                    <a:pt x="67" y="52"/>
                  </a:lnTo>
                  <a:lnTo>
                    <a:pt x="67" y="53"/>
                  </a:lnTo>
                  <a:lnTo>
                    <a:pt x="67" y="54"/>
                  </a:lnTo>
                  <a:lnTo>
                    <a:pt x="66" y="55"/>
                  </a:lnTo>
                  <a:lnTo>
                    <a:pt x="65" y="56"/>
                  </a:lnTo>
                  <a:lnTo>
                    <a:pt x="65" y="58"/>
                  </a:lnTo>
                  <a:lnTo>
                    <a:pt x="63" y="59"/>
                  </a:lnTo>
                  <a:lnTo>
                    <a:pt x="62" y="60"/>
                  </a:lnTo>
                  <a:lnTo>
                    <a:pt x="62" y="61"/>
                  </a:lnTo>
                  <a:lnTo>
                    <a:pt x="61" y="61"/>
                  </a:lnTo>
                  <a:lnTo>
                    <a:pt x="60" y="62"/>
                  </a:lnTo>
                  <a:lnTo>
                    <a:pt x="59" y="63"/>
                  </a:lnTo>
                  <a:lnTo>
                    <a:pt x="58" y="65"/>
                  </a:lnTo>
                  <a:lnTo>
                    <a:pt x="56" y="65"/>
                  </a:lnTo>
                  <a:lnTo>
                    <a:pt x="55" y="66"/>
                  </a:lnTo>
                  <a:lnTo>
                    <a:pt x="54" y="67"/>
                  </a:lnTo>
                  <a:lnTo>
                    <a:pt x="53" y="67"/>
                  </a:lnTo>
                  <a:lnTo>
                    <a:pt x="52" y="68"/>
                  </a:lnTo>
                  <a:lnTo>
                    <a:pt x="51" y="68"/>
                  </a:lnTo>
                  <a:lnTo>
                    <a:pt x="50" y="68"/>
                  </a:lnTo>
                  <a:lnTo>
                    <a:pt x="48" y="69"/>
                  </a:lnTo>
                  <a:lnTo>
                    <a:pt x="47" y="69"/>
                  </a:lnTo>
                  <a:lnTo>
                    <a:pt x="45" y="69"/>
                  </a:lnTo>
                  <a:lnTo>
                    <a:pt x="44" y="69"/>
                  </a:lnTo>
                  <a:lnTo>
                    <a:pt x="43" y="69"/>
                  </a:lnTo>
                  <a:lnTo>
                    <a:pt x="41" y="69"/>
                  </a:lnTo>
                  <a:lnTo>
                    <a:pt x="27" y="69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1" y="69"/>
                  </a:lnTo>
                  <a:lnTo>
                    <a:pt x="19" y="68"/>
                  </a:lnTo>
                  <a:lnTo>
                    <a:pt x="18" y="68"/>
                  </a:lnTo>
                  <a:lnTo>
                    <a:pt x="17" y="68"/>
                  </a:lnTo>
                  <a:lnTo>
                    <a:pt x="16" y="67"/>
                  </a:lnTo>
                  <a:lnTo>
                    <a:pt x="15" y="67"/>
                  </a:lnTo>
                  <a:lnTo>
                    <a:pt x="14" y="66"/>
                  </a:lnTo>
                  <a:lnTo>
                    <a:pt x="12" y="65"/>
                  </a:lnTo>
                  <a:lnTo>
                    <a:pt x="11" y="65"/>
                  </a:lnTo>
                  <a:lnTo>
                    <a:pt x="10" y="63"/>
                  </a:lnTo>
                  <a:lnTo>
                    <a:pt x="9" y="62"/>
                  </a:lnTo>
                  <a:lnTo>
                    <a:pt x="8" y="61"/>
                  </a:lnTo>
                  <a:lnTo>
                    <a:pt x="7" y="61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1" y="52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Rectangle 64"/>
            <p:cNvSpPr>
              <a:spLocks noChangeArrowheads="1"/>
            </p:cNvSpPr>
            <p:nvPr/>
          </p:nvSpPr>
          <p:spPr bwMode="auto">
            <a:xfrm>
              <a:off x="3430" y="747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04" name="Rectangle 65"/>
            <p:cNvSpPr>
              <a:spLocks noChangeArrowheads="1"/>
            </p:cNvSpPr>
            <p:nvPr/>
          </p:nvSpPr>
          <p:spPr bwMode="auto">
            <a:xfrm>
              <a:off x="890" y="445"/>
              <a:ext cx="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4605" name="Rectangle 66"/>
            <p:cNvSpPr>
              <a:spLocks noChangeArrowheads="1"/>
            </p:cNvSpPr>
            <p:nvPr/>
          </p:nvSpPr>
          <p:spPr bwMode="auto">
            <a:xfrm>
              <a:off x="1755" y="5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06" name="Rectangle 67"/>
            <p:cNvSpPr>
              <a:spLocks noChangeArrowheads="1"/>
            </p:cNvSpPr>
            <p:nvPr/>
          </p:nvSpPr>
          <p:spPr bwMode="auto">
            <a:xfrm>
              <a:off x="1834" y="603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/>
            </a:p>
          </p:txBody>
        </p:sp>
        <p:sp>
          <p:nvSpPr>
            <p:cNvPr id="24607" name="Rectangle 68"/>
            <p:cNvSpPr>
              <a:spLocks noChangeArrowheads="1"/>
            </p:cNvSpPr>
            <p:nvPr/>
          </p:nvSpPr>
          <p:spPr bwMode="auto">
            <a:xfrm>
              <a:off x="2436" y="5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08" name="Rectangle 69"/>
            <p:cNvSpPr>
              <a:spLocks noChangeArrowheads="1"/>
            </p:cNvSpPr>
            <p:nvPr/>
          </p:nvSpPr>
          <p:spPr bwMode="auto">
            <a:xfrm>
              <a:off x="2516" y="603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4609" name="Rectangle 70"/>
            <p:cNvSpPr>
              <a:spLocks noChangeArrowheads="1"/>
            </p:cNvSpPr>
            <p:nvPr/>
          </p:nvSpPr>
          <p:spPr bwMode="auto">
            <a:xfrm>
              <a:off x="3618" y="5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10" name="Rectangle 71"/>
            <p:cNvSpPr>
              <a:spLocks noChangeArrowheads="1"/>
            </p:cNvSpPr>
            <p:nvPr/>
          </p:nvSpPr>
          <p:spPr bwMode="auto">
            <a:xfrm>
              <a:off x="3697" y="603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  <p:sp>
          <p:nvSpPr>
            <p:cNvPr id="24611" name="Rectangle 72"/>
            <p:cNvSpPr>
              <a:spLocks noChangeArrowheads="1"/>
            </p:cNvSpPr>
            <p:nvPr/>
          </p:nvSpPr>
          <p:spPr bwMode="auto">
            <a:xfrm>
              <a:off x="4364" y="356"/>
              <a:ext cx="371" cy="5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4612" name="Rectangle 73"/>
            <p:cNvSpPr>
              <a:spLocks noChangeArrowheads="1"/>
            </p:cNvSpPr>
            <p:nvPr/>
          </p:nvSpPr>
          <p:spPr bwMode="auto">
            <a:xfrm>
              <a:off x="4401" y="454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4613" name="Rectangle 74"/>
            <p:cNvSpPr>
              <a:spLocks noChangeArrowheads="1"/>
            </p:cNvSpPr>
            <p:nvPr/>
          </p:nvSpPr>
          <p:spPr bwMode="auto">
            <a:xfrm>
              <a:off x="4618" y="4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14" name="Line 75"/>
            <p:cNvSpPr>
              <a:spLocks noChangeShapeType="1"/>
            </p:cNvSpPr>
            <p:nvPr/>
          </p:nvSpPr>
          <p:spPr bwMode="auto">
            <a:xfrm flipH="1">
              <a:off x="4619" y="739"/>
              <a:ext cx="5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Freeform 76"/>
            <p:cNvSpPr>
              <a:spLocks/>
            </p:cNvSpPr>
            <p:nvPr/>
          </p:nvSpPr>
          <p:spPr bwMode="auto">
            <a:xfrm>
              <a:off x="4364" y="763"/>
              <a:ext cx="69" cy="81"/>
            </a:xfrm>
            <a:custGeom>
              <a:avLst/>
              <a:gdLst>
                <a:gd name="T0" fmla="*/ 0 w 139"/>
                <a:gd name="T1" fmla="*/ 2 h 163"/>
                <a:gd name="T2" fmla="*/ 2 w 139"/>
                <a:gd name="T3" fmla="*/ 1 h 163"/>
                <a:gd name="T4" fmla="*/ 0 w 139"/>
                <a:gd name="T5" fmla="*/ 0 h 163"/>
                <a:gd name="T6" fmla="*/ 0 60000 65536"/>
                <a:gd name="T7" fmla="*/ 0 60000 65536"/>
                <a:gd name="T8" fmla="*/ 0 60000 65536"/>
                <a:gd name="T9" fmla="*/ 0 w 139"/>
                <a:gd name="T10" fmla="*/ 0 h 163"/>
                <a:gd name="T11" fmla="*/ 139 w 139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" h="163">
                  <a:moveTo>
                    <a:pt x="0" y="163"/>
                  </a:moveTo>
                  <a:lnTo>
                    <a:pt x="139" y="93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77"/>
            <p:cNvSpPr>
              <a:spLocks noChangeShapeType="1"/>
            </p:cNvSpPr>
            <p:nvPr/>
          </p:nvSpPr>
          <p:spPr bwMode="auto">
            <a:xfrm flipH="1">
              <a:off x="2554" y="356"/>
              <a:ext cx="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78"/>
            <p:cNvSpPr>
              <a:spLocks noChangeShapeType="1"/>
            </p:cNvSpPr>
            <p:nvPr/>
          </p:nvSpPr>
          <p:spPr bwMode="auto">
            <a:xfrm flipH="1">
              <a:off x="2554" y="507"/>
              <a:ext cx="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79"/>
            <p:cNvSpPr>
              <a:spLocks noChangeShapeType="1"/>
            </p:cNvSpPr>
            <p:nvPr/>
          </p:nvSpPr>
          <p:spPr bwMode="auto">
            <a:xfrm flipH="1">
              <a:off x="4074" y="438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80"/>
            <p:cNvSpPr>
              <a:spLocks noChangeShapeType="1"/>
            </p:cNvSpPr>
            <p:nvPr/>
          </p:nvSpPr>
          <p:spPr bwMode="auto">
            <a:xfrm flipH="1">
              <a:off x="3737" y="356"/>
              <a:ext cx="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81"/>
            <p:cNvSpPr>
              <a:spLocks noChangeShapeType="1"/>
            </p:cNvSpPr>
            <p:nvPr/>
          </p:nvSpPr>
          <p:spPr bwMode="auto">
            <a:xfrm flipH="1">
              <a:off x="3737" y="507"/>
              <a:ext cx="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82"/>
            <p:cNvSpPr>
              <a:spLocks noChangeShapeType="1"/>
            </p:cNvSpPr>
            <p:nvPr/>
          </p:nvSpPr>
          <p:spPr bwMode="auto">
            <a:xfrm>
              <a:off x="2346" y="507"/>
              <a:ext cx="22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83"/>
            <p:cNvSpPr>
              <a:spLocks noChangeShapeType="1"/>
            </p:cNvSpPr>
            <p:nvPr/>
          </p:nvSpPr>
          <p:spPr bwMode="auto">
            <a:xfrm flipH="1">
              <a:off x="1661" y="507"/>
              <a:ext cx="30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84"/>
            <p:cNvSpPr>
              <a:spLocks noChangeShapeType="1"/>
            </p:cNvSpPr>
            <p:nvPr/>
          </p:nvSpPr>
          <p:spPr bwMode="auto">
            <a:xfrm flipH="1">
              <a:off x="3552" y="507"/>
              <a:ext cx="1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85"/>
            <p:cNvSpPr>
              <a:spLocks/>
            </p:cNvSpPr>
            <p:nvPr/>
          </p:nvSpPr>
          <p:spPr bwMode="auto">
            <a:xfrm>
              <a:off x="1811" y="809"/>
              <a:ext cx="151" cy="290"/>
            </a:xfrm>
            <a:custGeom>
              <a:avLst/>
              <a:gdLst>
                <a:gd name="T0" fmla="*/ 0 w 301"/>
                <a:gd name="T1" fmla="*/ 9 h 580"/>
                <a:gd name="T2" fmla="*/ 0 w 301"/>
                <a:gd name="T3" fmla="*/ 0 h 580"/>
                <a:gd name="T4" fmla="*/ 5 w 301"/>
                <a:gd name="T5" fmla="*/ 0 h 580"/>
                <a:gd name="T6" fmla="*/ 0 60000 65536"/>
                <a:gd name="T7" fmla="*/ 0 60000 65536"/>
                <a:gd name="T8" fmla="*/ 0 60000 65536"/>
                <a:gd name="T9" fmla="*/ 0 w 301"/>
                <a:gd name="T10" fmla="*/ 0 h 580"/>
                <a:gd name="T11" fmla="*/ 301 w 301"/>
                <a:gd name="T12" fmla="*/ 580 h 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580">
                  <a:moveTo>
                    <a:pt x="0" y="580"/>
                  </a:moveTo>
                  <a:lnTo>
                    <a:pt x="0" y="0"/>
                  </a:lnTo>
                  <a:lnTo>
                    <a:pt x="30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Freeform 86"/>
            <p:cNvSpPr>
              <a:spLocks/>
            </p:cNvSpPr>
            <p:nvPr/>
          </p:nvSpPr>
          <p:spPr bwMode="auto">
            <a:xfrm>
              <a:off x="3030" y="809"/>
              <a:ext cx="150" cy="290"/>
            </a:xfrm>
            <a:custGeom>
              <a:avLst/>
              <a:gdLst>
                <a:gd name="T0" fmla="*/ 0 w 302"/>
                <a:gd name="T1" fmla="*/ 9 h 580"/>
                <a:gd name="T2" fmla="*/ 0 w 302"/>
                <a:gd name="T3" fmla="*/ 0 h 580"/>
                <a:gd name="T4" fmla="*/ 4 w 302"/>
                <a:gd name="T5" fmla="*/ 0 h 580"/>
                <a:gd name="T6" fmla="*/ 0 60000 65536"/>
                <a:gd name="T7" fmla="*/ 0 60000 65536"/>
                <a:gd name="T8" fmla="*/ 0 60000 65536"/>
                <a:gd name="T9" fmla="*/ 0 w 302"/>
                <a:gd name="T10" fmla="*/ 0 h 580"/>
                <a:gd name="T11" fmla="*/ 302 w 302"/>
                <a:gd name="T12" fmla="*/ 580 h 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580">
                  <a:moveTo>
                    <a:pt x="0" y="58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87"/>
            <p:cNvSpPr>
              <a:spLocks/>
            </p:cNvSpPr>
            <p:nvPr/>
          </p:nvSpPr>
          <p:spPr bwMode="auto">
            <a:xfrm>
              <a:off x="4213" y="809"/>
              <a:ext cx="151" cy="290"/>
            </a:xfrm>
            <a:custGeom>
              <a:avLst/>
              <a:gdLst>
                <a:gd name="T0" fmla="*/ 0 w 302"/>
                <a:gd name="T1" fmla="*/ 9 h 580"/>
                <a:gd name="T2" fmla="*/ 0 w 302"/>
                <a:gd name="T3" fmla="*/ 0 h 580"/>
                <a:gd name="T4" fmla="*/ 5 w 302"/>
                <a:gd name="T5" fmla="*/ 0 h 580"/>
                <a:gd name="T6" fmla="*/ 0 60000 65536"/>
                <a:gd name="T7" fmla="*/ 0 60000 65536"/>
                <a:gd name="T8" fmla="*/ 0 60000 65536"/>
                <a:gd name="T9" fmla="*/ 0 w 302"/>
                <a:gd name="T10" fmla="*/ 0 h 580"/>
                <a:gd name="T11" fmla="*/ 302 w 302"/>
                <a:gd name="T12" fmla="*/ 580 h 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580">
                  <a:moveTo>
                    <a:pt x="0" y="58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88"/>
            <p:cNvSpPr>
              <a:spLocks/>
            </p:cNvSpPr>
            <p:nvPr/>
          </p:nvSpPr>
          <p:spPr bwMode="auto">
            <a:xfrm>
              <a:off x="1150" y="809"/>
              <a:ext cx="3063" cy="290"/>
            </a:xfrm>
            <a:custGeom>
              <a:avLst/>
              <a:gdLst>
                <a:gd name="T0" fmla="*/ 0 w 6126"/>
                <a:gd name="T1" fmla="*/ 0 h 580"/>
                <a:gd name="T2" fmla="*/ 0 w 6126"/>
                <a:gd name="T3" fmla="*/ 9 h 580"/>
                <a:gd name="T4" fmla="*/ 96 w 6126"/>
                <a:gd name="T5" fmla="*/ 9 h 580"/>
                <a:gd name="T6" fmla="*/ 0 60000 65536"/>
                <a:gd name="T7" fmla="*/ 0 60000 65536"/>
                <a:gd name="T8" fmla="*/ 0 60000 65536"/>
                <a:gd name="T9" fmla="*/ 0 w 6126"/>
                <a:gd name="T10" fmla="*/ 0 h 580"/>
                <a:gd name="T11" fmla="*/ 6126 w 6126"/>
                <a:gd name="T12" fmla="*/ 580 h 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26" h="580">
                  <a:moveTo>
                    <a:pt x="0" y="0"/>
                  </a:moveTo>
                  <a:lnTo>
                    <a:pt x="0" y="580"/>
                  </a:lnTo>
                  <a:lnTo>
                    <a:pt x="6126" y="58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Freeform 89"/>
            <p:cNvSpPr>
              <a:spLocks/>
            </p:cNvSpPr>
            <p:nvPr/>
          </p:nvSpPr>
          <p:spPr bwMode="auto">
            <a:xfrm>
              <a:off x="1811" y="217"/>
              <a:ext cx="743" cy="290"/>
            </a:xfrm>
            <a:custGeom>
              <a:avLst/>
              <a:gdLst>
                <a:gd name="T0" fmla="*/ 24 w 1485"/>
                <a:gd name="T1" fmla="*/ 4 h 581"/>
                <a:gd name="T2" fmla="*/ 21 w 1485"/>
                <a:gd name="T3" fmla="*/ 4 h 581"/>
                <a:gd name="T4" fmla="*/ 21 w 1485"/>
                <a:gd name="T5" fmla="*/ 0 h 581"/>
                <a:gd name="T6" fmla="*/ 0 w 1485"/>
                <a:gd name="T7" fmla="*/ 0 h 581"/>
                <a:gd name="T8" fmla="*/ 0 w 1485"/>
                <a:gd name="T9" fmla="*/ 9 h 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5"/>
                <a:gd name="T16" fmla="*/ 0 h 581"/>
                <a:gd name="T17" fmla="*/ 1485 w 1485"/>
                <a:gd name="T18" fmla="*/ 581 h 5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5" h="581">
                  <a:moveTo>
                    <a:pt x="1485" y="279"/>
                  </a:moveTo>
                  <a:lnTo>
                    <a:pt x="1322" y="279"/>
                  </a:lnTo>
                  <a:lnTo>
                    <a:pt x="1322" y="0"/>
                  </a:lnTo>
                  <a:lnTo>
                    <a:pt x="0" y="0"/>
                  </a:lnTo>
                  <a:lnTo>
                    <a:pt x="0" y="58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Freeform 90"/>
            <p:cNvSpPr>
              <a:spLocks/>
            </p:cNvSpPr>
            <p:nvPr/>
          </p:nvSpPr>
          <p:spPr bwMode="auto">
            <a:xfrm>
              <a:off x="2995" y="217"/>
              <a:ext cx="742" cy="221"/>
            </a:xfrm>
            <a:custGeom>
              <a:avLst/>
              <a:gdLst>
                <a:gd name="T0" fmla="*/ 23 w 1485"/>
                <a:gd name="T1" fmla="*/ 5 h 441"/>
                <a:gd name="T2" fmla="*/ 20 w 1485"/>
                <a:gd name="T3" fmla="*/ 5 h 441"/>
                <a:gd name="T4" fmla="*/ 20 w 1485"/>
                <a:gd name="T5" fmla="*/ 0 h 441"/>
                <a:gd name="T6" fmla="*/ 1 w 1485"/>
                <a:gd name="T7" fmla="*/ 0 h 441"/>
                <a:gd name="T8" fmla="*/ 1 w 1485"/>
                <a:gd name="T9" fmla="*/ 7 h 441"/>
                <a:gd name="T10" fmla="*/ 0 w 1485"/>
                <a:gd name="T11" fmla="*/ 7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5"/>
                <a:gd name="T19" fmla="*/ 0 h 441"/>
                <a:gd name="T20" fmla="*/ 1485 w 148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5" h="441">
                  <a:moveTo>
                    <a:pt x="1485" y="279"/>
                  </a:moveTo>
                  <a:lnTo>
                    <a:pt x="1322" y="279"/>
                  </a:lnTo>
                  <a:lnTo>
                    <a:pt x="1322" y="0"/>
                  </a:lnTo>
                  <a:lnTo>
                    <a:pt x="69" y="0"/>
                  </a:lnTo>
                  <a:lnTo>
                    <a:pt x="69" y="441"/>
                  </a:lnTo>
                  <a:lnTo>
                    <a:pt x="0" y="44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91"/>
            <p:cNvSpPr>
              <a:spLocks/>
            </p:cNvSpPr>
            <p:nvPr/>
          </p:nvSpPr>
          <p:spPr bwMode="auto">
            <a:xfrm>
              <a:off x="4178" y="438"/>
              <a:ext cx="186" cy="69"/>
            </a:xfrm>
            <a:custGeom>
              <a:avLst/>
              <a:gdLst>
                <a:gd name="T0" fmla="*/ 6 w 372"/>
                <a:gd name="T1" fmla="*/ 2 h 140"/>
                <a:gd name="T2" fmla="*/ 2 w 372"/>
                <a:gd name="T3" fmla="*/ 2 h 140"/>
                <a:gd name="T4" fmla="*/ 2 w 372"/>
                <a:gd name="T5" fmla="*/ 0 h 140"/>
                <a:gd name="T6" fmla="*/ 0 w 372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2"/>
                <a:gd name="T13" fmla="*/ 0 h 140"/>
                <a:gd name="T14" fmla="*/ 372 w 372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2" h="140">
                  <a:moveTo>
                    <a:pt x="372" y="140"/>
                  </a:moveTo>
                  <a:lnTo>
                    <a:pt x="70" y="140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Freeform 92"/>
            <p:cNvSpPr>
              <a:spLocks/>
            </p:cNvSpPr>
            <p:nvPr/>
          </p:nvSpPr>
          <p:spPr bwMode="auto">
            <a:xfrm>
              <a:off x="3030" y="438"/>
              <a:ext cx="150" cy="69"/>
            </a:xfrm>
            <a:custGeom>
              <a:avLst/>
              <a:gdLst>
                <a:gd name="T0" fmla="*/ 4 w 302"/>
                <a:gd name="T1" fmla="*/ 2 h 140"/>
                <a:gd name="T2" fmla="*/ 0 w 302"/>
                <a:gd name="T3" fmla="*/ 2 h 140"/>
                <a:gd name="T4" fmla="*/ 0 w 302"/>
                <a:gd name="T5" fmla="*/ 0 h 140"/>
                <a:gd name="T6" fmla="*/ 0 60000 65536"/>
                <a:gd name="T7" fmla="*/ 0 60000 65536"/>
                <a:gd name="T8" fmla="*/ 0 60000 65536"/>
                <a:gd name="T9" fmla="*/ 0 w 302"/>
                <a:gd name="T10" fmla="*/ 0 h 140"/>
                <a:gd name="T11" fmla="*/ 302 w 302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140">
                  <a:moveTo>
                    <a:pt x="302" y="140"/>
                  </a:moveTo>
                  <a:lnTo>
                    <a:pt x="0" y="14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Freeform 93"/>
            <p:cNvSpPr>
              <a:spLocks/>
            </p:cNvSpPr>
            <p:nvPr/>
          </p:nvSpPr>
          <p:spPr bwMode="auto">
            <a:xfrm>
              <a:off x="1800" y="496"/>
              <a:ext cx="23" cy="23"/>
            </a:xfrm>
            <a:custGeom>
              <a:avLst/>
              <a:gdLst>
                <a:gd name="T0" fmla="*/ 0 w 46"/>
                <a:gd name="T1" fmla="*/ 0 h 47"/>
                <a:gd name="T2" fmla="*/ 0 w 46"/>
                <a:gd name="T3" fmla="*/ 0 h 47"/>
                <a:gd name="T4" fmla="*/ 1 w 46"/>
                <a:gd name="T5" fmla="*/ 0 h 47"/>
                <a:gd name="T6" fmla="*/ 1 w 46"/>
                <a:gd name="T7" fmla="*/ 0 h 47"/>
                <a:gd name="T8" fmla="*/ 1 w 46"/>
                <a:gd name="T9" fmla="*/ 0 h 47"/>
                <a:gd name="T10" fmla="*/ 1 w 46"/>
                <a:gd name="T11" fmla="*/ 0 h 47"/>
                <a:gd name="T12" fmla="*/ 1 w 46"/>
                <a:gd name="T13" fmla="*/ 0 h 47"/>
                <a:gd name="T14" fmla="*/ 1 w 46"/>
                <a:gd name="T15" fmla="*/ 0 h 47"/>
                <a:gd name="T16" fmla="*/ 1 w 46"/>
                <a:gd name="T17" fmla="*/ 0 h 47"/>
                <a:gd name="T18" fmla="*/ 1 w 46"/>
                <a:gd name="T19" fmla="*/ 0 h 47"/>
                <a:gd name="T20" fmla="*/ 1 w 46"/>
                <a:gd name="T21" fmla="*/ 0 h 47"/>
                <a:gd name="T22" fmla="*/ 1 w 46"/>
                <a:gd name="T23" fmla="*/ 0 h 47"/>
                <a:gd name="T24" fmla="*/ 1 w 46"/>
                <a:gd name="T25" fmla="*/ 0 h 47"/>
                <a:gd name="T26" fmla="*/ 1 w 46"/>
                <a:gd name="T27" fmla="*/ 0 h 47"/>
                <a:gd name="T28" fmla="*/ 1 w 46"/>
                <a:gd name="T29" fmla="*/ 0 h 47"/>
                <a:gd name="T30" fmla="*/ 1 w 46"/>
                <a:gd name="T31" fmla="*/ 0 h 47"/>
                <a:gd name="T32" fmla="*/ 1 w 46"/>
                <a:gd name="T33" fmla="*/ 0 h 47"/>
                <a:gd name="T34" fmla="*/ 1 w 46"/>
                <a:gd name="T35" fmla="*/ 0 h 47"/>
                <a:gd name="T36" fmla="*/ 1 w 46"/>
                <a:gd name="T37" fmla="*/ 0 h 47"/>
                <a:gd name="T38" fmla="*/ 1 w 46"/>
                <a:gd name="T39" fmla="*/ 0 h 47"/>
                <a:gd name="T40" fmla="*/ 1 w 46"/>
                <a:gd name="T41" fmla="*/ 0 h 47"/>
                <a:gd name="T42" fmla="*/ 1 w 46"/>
                <a:gd name="T43" fmla="*/ 0 h 47"/>
                <a:gd name="T44" fmla="*/ 1 w 46"/>
                <a:gd name="T45" fmla="*/ 0 h 47"/>
                <a:gd name="T46" fmla="*/ 1 w 46"/>
                <a:gd name="T47" fmla="*/ 0 h 47"/>
                <a:gd name="T48" fmla="*/ 1 w 46"/>
                <a:gd name="T49" fmla="*/ 0 h 47"/>
                <a:gd name="T50" fmla="*/ 1 w 46"/>
                <a:gd name="T51" fmla="*/ 0 h 47"/>
                <a:gd name="T52" fmla="*/ 1 w 46"/>
                <a:gd name="T53" fmla="*/ 0 h 47"/>
                <a:gd name="T54" fmla="*/ 1 w 46"/>
                <a:gd name="T55" fmla="*/ 0 h 47"/>
                <a:gd name="T56" fmla="*/ 1 w 46"/>
                <a:gd name="T57" fmla="*/ 0 h 47"/>
                <a:gd name="T58" fmla="*/ 1 w 46"/>
                <a:gd name="T59" fmla="*/ 0 h 47"/>
                <a:gd name="T60" fmla="*/ 1 w 46"/>
                <a:gd name="T61" fmla="*/ 0 h 47"/>
                <a:gd name="T62" fmla="*/ 1 w 46"/>
                <a:gd name="T63" fmla="*/ 0 h 47"/>
                <a:gd name="T64" fmla="*/ 1 w 46"/>
                <a:gd name="T65" fmla="*/ 0 h 47"/>
                <a:gd name="T66" fmla="*/ 1 w 46"/>
                <a:gd name="T67" fmla="*/ 0 h 47"/>
                <a:gd name="T68" fmla="*/ 1 w 46"/>
                <a:gd name="T69" fmla="*/ 0 h 47"/>
                <a:gd name="T70" fmla="*/ 1 w 46"/>
                <a:gd name="T71" fmla="*/ 0 h 47"/>
                <a:gd name="T72" fmla="*/ 1 w 46"/>
                <a:gd name="T73" fmla="*/ 0 h 47"/>
                <a:gd name="T74" fmla="*/ 1 w 46"/>
                <a:gd name="T75" fmla="*/ 0 h 47"/>
                <a:gd name="T76" fmla="*/ 1 w 46"/>
                <a:gd name="T77" fmla="*/ 0 h 47"/>
                <a:gd name="T78" fmla="*/ 1 w 46"/>
                <a:gd name="T79" fmla="*/ 0 h 47"/>
                <a:gd name="T80" fmla="*/ 1 w 46"/>
                <a:gd name="T81" fmla="*/ 0 h 47"/>
                <a:gd name="T82" fmla="*/ 1 w 46"/>
                <a:gd name="T83" fmla="*/ 0 h 47"/>
                <a:gd name="T84" fmla="*/ 1 w 46"/>
                <a:gd name="T85" fmla="*/ 0 h 47"/>
                <a:gd name="T86" fmla="*/ 1 w 46"/>
                <a:gd name="T87" fmla="*/ 0 h 47"/>
                <a:gd name="T88" fmla="*/ 1 w 46"/>
                <a:gd name="T89" fmla="*/ 0 h 47"/>
                <a:gd name="T90" fmla="*/ 1 w 46"/>
                <a:gd name="T91" fmla="*/ 0 h 47"/>
                <a:gd name="T92" fmla="*/ 1 w 46"/>
                <a:gd name="T93" fmla="*/ 0 h 47"/>
                <a:gd name="T94" fmla="*/ 1 w 46"/>
                <a:gd name="T95" fmla="*/ 0 h 47"/>
                <a:gd name="T96" fmla="*/ 1 w 46"/>
                <a:gd name="T97" fmla="*/ 0 h 47"/>
                <a:gd name="T98" fmla="*/ 1 w 46"/>
                <a:gd name="T99" fmla="*/ 0 h 47"/>
                <a:gd name="T100" fmla="*/ 1 w 46"/>
                <a:gd name="T101" fmla="*/ 0 h 47"/>
                <a:gd name="T102" fmla="*/ 1 w 46"/>
                <a:gd name="T103" fmla="*/ 0 h 47"/>
                <a:gd name="T104" fmla="*/ 1 w 46"/>
                <a:gd name="T105" fmla="*/ 0 h 47"/>
                <a:gd name="T106" fmla="*/ 1 w 46"/>
                <a:gd name="T107" fmla="*/ 0 h 47"/>
                <a:gd name="T108" fmla="*/ 0 w 46"/>
                <a:gd name="T109" fmla="*/ 0 h 47"/>
                <a:gd name="T110" fmla="*/ 0 w 46"/>
                <a:gd name="T111" fmla="*/ 0 h 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6"/>
                <a:gd name="T169" fmla="*/ 0 h 47"/>
                <a:gd name="T170" fmla="*/ 46 w 46"/>
                <a:gd name="T171" fmla="*/ 47 h 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6" h="47">
                  <a:moveTo>
                    <a:pt x="0" y="19"/>
                  </a:moveTo>
                  <a:lnTo>
                    <a:pt x="0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2" y="5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7"/>
                  </a:lnTo>
                  <a:lnTo>
                    <a:pt x="37" y="9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40" y="12"/>
                  </a:lnTo>
                  <a:lnTo>
                    <a:pt x="41" y="13"/>
                  </a:lnTo>
                  <a:lnTo>
                    <a:pt x="41" y="14"/>
                  </a:lnTo>
                  <a:lnTo>
                    <a:pt x="42" y="15"/>
                  </a:lnTo>
                  <a:lnTo>
                    <a:pt x="44" y="17"/>
                  </a:lnTo>
                  <a:lnTo>
                    <a:pt x="44" y="18"/>
                  </a:lnTo>
                  <a:lnTo>
                    <a:pt x="44" y="19"/>
                  </a:lnTo>
                  <a:lnTo>
                    <a:pt x="45" y="21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27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32"/>
                  </a:lnTo>
                  <a:lnTo>
                    <a:pt x="42" y="33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0" y="36"/>
                  </a:lnTo>
                  <a:lnTo>
                    <a:pt x="39" y="38"/>
                  </a:lnTo>
                  <a:lnTo>
                    <a:pt x="39" y="39"/>
                  </a:lnTo>
                  <a:lnTo>
                    <a:pt x="38" y="39"/>
                  </a:lnTo>
                  <a:lnTo>
                    <a:pt x="37" y="40"/>
                  </a:lnTo>
                  <a:lnTo>
                    <a:pt x="35" y="41"/>
                  </a:lnTo>
                  <a:lnTo>
                    <a:pt x="34" y="42"/>
                  </a:lnTo>
                  <a:lnTo>
                    <a:pt x="33" y="42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6" y="46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2" y="47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27" y="47"/>
                  </a:lnTo>
                  <a:lnTo>
                    <a:pt x="26" y="47"/>
                  </a:lnTo>
                  <a:lnTo>
                    <a:pt x="25" y="47"/>
                  </a:lnTo>
                  <a:lnTo>
                    <a:pt x="23" y="47"/>
                  </a:lnTo>
                  <a:lnTo>
                    <a:pt x="22" y="47"/>
                  </a:lnTo>
                  <a:lnTo>
                    <a:pt x="20" y="4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39"/>
                  </a:lnTo>
                  <a:lnTo>
                    <a:pt x="6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Freeform 94"/>
            <p:cNvSpPr>
              <a:spLocks/>
            </p:cNvSpPr>
            <p:nvPr/>
          </p:nvSpPr>
          <p:spPr bwMode="auto">
            <a:xfrm>
              <a:off x="3018" y="414"/>
              <a:ext cx="23" cy="35"/>
            </a:xfrm>
            <a:custGeom>
              <a:avLst/>
              <a:gdLst>
                <a:gd name="T0" fmla="*/ 0 w 46"/>
                <a:gd name="T1" fmla="*/ 1 h 70"/>
                <a:gd name="T2" fmla="*/ 0 w 46"/>
                <a:gd name="T3" fmla="*/ 1 h 70"/>
                <a:gd name="T4" fmla="*/ 1 w 46"/>
                <a:gd name="T5" fmla="*/ 1 h 70"/>
                <a:gd name="T6" fmla="*/ 1 w 46"/>
                <a:gd name="T7" fmla="*/ 1 h 70"/>
                <a:gd name="T8" fmla="*/ 1 w 46"/>
                <a:gd name="T9" fmla="*/ 1 h 70"/>
                <a:gd name="T10" fmla="*/ 1 w 46"/>
                <a:gd name="T11" fmla="*/ 1 h 70"/>
                <a:gd name="T12" fmla="*/ 1 w 46"/>
                <a:gd name="T13" fmla="*/ 1 h 70"/>
                <a:gd name="T14" fmla="*/ 1 w 46"/>
                <a:gd name="T15" fmla="*/ 1 h 70"/>
                <a:gd name="T16" fmla="*/ 1 w 46"/>
                <a:gd name="T17" fmla="*/ 1 h 70"/>
                <a:gd name="T18" fmla="*/ 1 w 46"/>
                <a:gd name="T19" fmla="*/ 1 h 70"/>
                <a:gd name="T20" fmla="*/ 1 w 46"/>
                <a:gd name="T21" fmla="*/ 1 h 70"/>
                <a:gd name="T22" fmla="*/ 1 w 46"/>
                <a:gd name="T23" fmla="*/ 0 h 70"/>
                <a:gd name="T24" fmla="*/ 1 w 46"/>
                <a:gd name="T25" fmla="*/ 1 h 70"/>
                <a:gd name="T26" fmla="*/ 1 w 46"/>
                <a:gd name="T27" fmla="*/ 1 h 70"/>
                <a:gd name="T28" fmla="*/ 1 w 46"/>
                <a:gd name="T29" fmla="*/ 1 h 70"/>
                <a:gd name="T30" fmla="*/ 1 w 46"/>
                <a:gd name="T31" fmla="*/ 1 h 70"/>
                <a:gd name="T32" fmla="*/ 1 w 46"/>
                <a:gd name="T33" fmla="*/ 1 h 70"/>
                <a:gd name="T34" fmla="*/ 1 w 46"/>
                <a:gd name="T35" fmla="*/ 1 h 70"/>
                <a:gd name="T36" fmla="*/ 1 w 46"/>
                <a:gd name="T37" fmla="*/ 1 h 70"/>
                <a:gd name="T38" fmla="*/ 1 w 46"/>
                <a:gd name="T39" fmla="*/ 1 h 70"/>
                <a:gd name="T40" fmla="*/ 1 w 46"/>
                <a:gd name="T41" fmla="*/ 1 h 70"/>
                <a:gd name="T42" fmla="*/ 1 w 46"/>
                <a:gd name="T43" fmla="*/ 1 h 70"/>
                <a:gd name="T44" fmla="*/ 1 w 46"/>
                <a:gd name="T45" fmla="*/ 1 h 70"/>
                <a:gd name="T46" fmla="*/ 1 w 46"/>
                <a:gd name="T47" fmla="*/ 1 h 70"/>
                <a:gd name="T48" fmla="*/ 1 w 46"/>
                <a:gd name="T49" fmla="*/ 1 h 70"/>
                <a:gd name="T50" fmla="*/ 1 w 46"/>
                <a:gd name="T51" fmla="*/ 1 h 70"/>
                <a:gd name="T52" fmla="*/ 1 w 46"/>
                <a:gd name="T53" fmla="*/ 1 h 70"/>
                <a:gd name="T54" fmla="*/ 1 w 46"/>
                <a:gd name="T55" fmla="*/ 1 h 70"/>
                <a:gd name="T56" fmla="*/ 1 w 46"/>
                <a:gd name="T57" fmla="*/ 1 h 70"/>
                <a:gd name="T58" fmla="*/ 1 w 46"/>
                <a:gd name="T59" fmla="*/ 1 h 70"/>
                <a:gd name="T60" fmla="*/ 1 w 46"/>
                <a:gd name="T61" fmla="*/ 1 h 70"/>
                <a:gd name="T62" fmla="*/ 1 w 46"/>
                <a:gd name="T63" fmla="*/ 1 h 70"/>
                <a:gd name="T64" fmla="*/ 1 w 46"/>
                <a:gd name="T65" fmla="*/ 1 h 70"/>
                <a:gd name="T66" fmla="*/ 1 w 46"/>
                <a:gd name="T67" fmla="*/ 1 h 70"/>
                <a:gd name="T68" fmla="*/ 1 w 46"/>
                <a:gd name="T69" fmla="*/ 1 h 70"/>
                <a:gd name="T70" fmla="*/ 1 w 46"/>
                <a:gd name="T71" fmla="*/ 1 h 70"/>
                <a:gd name="T72" fmla="*/ 1 w 46"/>
                <a:gd name="T73" fmla="*/ 1 h 70"/>
                <a:gd name="T74" fmla="*/ 1 w 46"/>
                <a:gd name="T75" fmla="*/ 1 h 70"/>
                <a:gd name="T76" fmla="*/ 1 w 46"/>
                <a:gd name="T77" fmla="*/ 1 h 70"/>
                <a:gd name="T78" fmla="*/ 1 w 46"/>
                <a:gd name="T79" fmla="*/ 1 h 70"/>
                <a:gd name="T80" fmla="*/ 1 w 46"/>
                <a:gd name="T81" fmla="*/ 1 h 70"/>
                <a:gd name="T82" fmla="*/ 1 w 46"/>
                <a:gd name="T83" fmla="*/ 1 h 70"/>
                <a:gd name="T84" fmla="*/ 1 w 46"/>
                <a:gd name="T85" fmla="*/ 1 h 70"/>
                <a:gd name="T86" fmla="*/ 1 w 46"/>
                <a:gd name="T87" fmla="*/ 1 h 70"/>
                <a:gd name="T88" fmla="*/ 1 w 46"/>
                <a:gd name="T89" fmla="*/ 1 h 70"/>
                <a:gd name="T90" fmla="*/ 1 w 46"/>
                <a:gd name="T91" fmla="*/ 1 h 70"/>
                <a:gd name="T92" fmla="*/ 1 w 46"/>
                <a:gd name="T93" fmla="*/ 1 h 70"/>
                <a:gd name="T94" fmla="*/ 1 w 46"/>
                <a:gd name="T95" fmla="*/ 1 h 70"/>
                <a:gd name="T96" fmla="*/ 1 w 46"/>
                <a:gd name="T97" fmla="*/ 1 h 70"/>
                <a:gd name="T98" fmla="*/ 1 w 46"/>
                <a:gd name="T99" fmla="*/ 1 h 70"/>
                <a:gd name="T100" fmla="*/ 1 w 46"/>
                <a:gd name="T101" fmla="*/ 1 h 70"/>
                <a:gd name="T102" fmla="*/ 1 w 46"/>
                <a:gd name="T103" fmla="*/ 1 h 70"/>
                <a:gd name="T104" fmla="*/ 1 w 46"/>
                <a:gd name="T105" fmla="*/ 1 h 70"/>
                <a:gd name="T106" fmla="*/ 1 w 46"/>
                <a:gd name="T107" fmla="*/ 1 h 70"/>
                <a:gd name="T108" fmla="*/ 0 w 46"/>
                <a:gd name="T109" fmla="*/ 1 h 70"/>
                <a:gd name="T110" fmla="*/ 0 w 46"/>
                <a:gd name="T111" fmla="*/ 1 h 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6"/>
                <a:gd name="T169" fmla="*/ 0 h 70"/>
                <a:gd name="T170" fmla="*/ 46 w 46"/>
                <a:gd name="T171" fmla="*/ 70 h 7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6" h="70">
                  <a:moveTo>
                    <a:pt x="0" y="42"/>
                  </a:moveTo>
                  <a:lnTo>
                    <a:pt x="0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7" y="8"/>
                  </a:lnTo>
                  <a:lnTo>
                    <a:pt x="38" y="9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41" y="12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5"/>
                  </a:lnTo>
                  <a:lnTo>
                    <a:pt x="43" y="16"/>
                  </a:lnTo>
                  <a:lnTo>
                    <a:pt x="44" y="17"/>
                  </a:lnTo>
                  <a:lnTo>
                    <a:pt x="44" y="19"/>
                  </a:lnTo>
                  <a:lnTo>
                    <a:pt x="45" y="21"/>
                  </a:lnTo>
                  <a:lnTo>
                    <a:pt x="45" y="22"/>
                  </a:lnTo>
                  <a:lnTo>
                    <a:pt x="45" y="23"/>
                  </a:ln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6" y="42"/>
                  </a:lnTo>
                  <a:lnTo>
                    <a:pt x="46" y="44"/>
                  </a:lnTo>
                  <a:lnTo>
                    <a:pt x="46" y="45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5" y="49"/>
                  </a:lnTo>
                  <a:lnTo>
                    <a:pt x="45" y="50"/>
                  </a:lnTo>
                  <a:lnTo>
                    <a:pt x="44" y="52"/>
                  </a:lnTo>
                  <a:lnTo>
                    <a:pt x="44" y="53"/>
                  </a:lnTo>
                  <a:lnTo>
                    <a:pt x="43" y="55"/>
                  </a:lnTo>
                  <a:lnTo>
                    <a:pt x="43" y="56"/>
                  </a:lnTo>
                  <a:lnTo>
                    <a:pt x="42" y="57"/>
                  </a:lnTo>
                  <a:lnTo>
                    <a:pt x="42" y="58"/>
                  </a:lnTo>
                  <a:lnTo>
                    <a:pt x="41" y="59"/>
                  </a:lnTo>
                  <a:lnTo>
                    <a:pt x="39" y="60"/>
                  </a:lnTo>
                  <a:lnTo>
                    <a:pt x="39" y="61"/>
                  </a:lnTo>
                  <a:lnTo>
                    <a:pt x="38" y="61"/>
                  </a:lnTo>
                  <a:lnTo>
                    <a:pt x="37" y="63"/>
                  </a:lnTo>
                  <a:lnTo>
                    <a:pt x="36" y="64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2" y="66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29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70"/>
                  </a:lnTo>
                  <a:lnTo>
                    <a:pt x="24" y="70"/>
                  </a:lnTo>
                  <a:lnTo>
                    <a:pt x="22" y="70"/>
                  </a:lnTo>
                  <a:lnTo>
                    <a:pt x="21" y="70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28" y="70"/>
                  </a:lnTo>
                  <a:lnTo>
                    <a:pt x="27" y="70"/>
                  </a:lnTo>
                  <a:lnTo>
                    <a:pt x="26" y="70"/>
                  </a:lnTo>
                  <a:lnTo>
                    <a:pt x="23" y="70"/>
                  </a:lnTo>
                  <a:lnTo>
                    <a:pt x="22" y="70"/>
                  </a:lnTo>
                  <a:lnTo>
                    <a:pt x="21" y="70"/>
                  </a:lnTo>
                  <a:lnTo>
                    <a:pt x="20" y="68"/>
                  </a:lnTo>
                  <a:lnTo>
                    <a:pt x="19" y="68"/>
                  </a:lnTo>
                  <a:lnTo>
                    <a:pt x="17" y="68"/>
                  </a:lnTo>
                  <a:lnTo>
                    <a:pt x="16" y="67"/>
                  </a:lnTo>
                  <a:lnTo>
                    <a:pt x="15" y="67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5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8" y="61"/>
                  </a:lnTo>
                  <a:lnTo>
                    <a:pt x="7" y="61"/>
                  </a:lnTo>
                  <a:lnTo>
                    <a:pt x="6" y="60"/>
                  </a:lnTo>
                  <a:lnTo>
                    <a:pt x="6" y="59"/>
                  </a:lnTo>
                  <a:lnTo>
                    <a:pt x="5" y="58"/>
                  </a:lnTo>
                  <a:lnTo>
                    <a:pt x="3" y="57"/>
                  </a:lnTo>
                  <a:lnTo>
                    <a:pt x="3" y="56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1" y="52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Freeform 95"/>
            <p:cNvSpPr>
              <a:spLocks/>
            </p:cNvSpPr>
            <p:nvPr/>
          </p:nvSpPr>
          <p:spPr bwMode="auto">
            <a:xfrm>
              <a:off x="3018" y="1087"/>
              <a:ext cx="23" cy="24"/>
            </a:xfrm>
            <a:custGeom>
              <a:avLst/>
              <a:gdLst>
                <a:gd name="T0" fmla="*/ 0 w 46"/>
                <a:gd name="T1" fmla="*/ 1 h 46"/>
                <a:gd name="T2" fmla="*/ 0 w 46"/>
                <a:gd name="T3" fmla="*/ 1 h 46"/>
                <a:gd name="T4" fmla="*/ 1 w 46"/>
                <a:gd name="T5" fmla="*/ 1 h 46"/>
                <a:gd name="T6" fmla="*/ 1 w 46"/>
                <a:gd name="T7" fmla="*/ 1 h 46"/>
                <a:gd name="T8" fmla="*/ 1 w 46"/>
                <a:gd name="T9" fmla="*/ 1 h 46"/>
                <a:gd name="T10" fmla="*/ 1 w 46"/>
                <a:gd name="T11" fmla="*/ 1 h 46"/>
                <a:gd name="T12" fmla="*/ 1 w 46"/>
                <a:gd name="T13" fmla="*/ 1 h 46"/>
                <a:gd name="T14" fmla="*/ 1 w 46"/>
                <a:gd name="T15" fmla="*/ 1 h 46"/>
                <a:gd name="T16" fmla="*/ 1 w 46"/>
                <a:gd name="T17" fmla="*/ 1 h 46"/>
                <a:gd name="T18" fmla="*/ 1 w 46"/>
                <a:gd name="T19" fmla="*/ 1 h 46"/>
                <a:gd name="T20" fmla="*/ 1 w 46"/>
                <a:gd name="T21" fmla="*/ 1 h 46"/>
                <a:gd name="T22" fmla="*/ 1 w 46"/>
                <a:gd name="T23" fmla="*/ 0 h 46"/>
                <a:gd name="T24" fmla="*/ 1 w 46"/>
                <a:gd name="T25" fmla="*/ 1 h 46"/>
                <a:gd name="T26" fmla="*/ 1 w 46"/>
                <a:gd name="T27" fmla="*/ 1 h 46"/>
                <a:gd name="T28" fmla="*/ 1 w 46"/>
                <a:gd name="T29" fmla="*/ 1 h 46"/>
                <a:gd name="T30" fmla="*/ 1 w 46"/>
                <a:gd name="T31" fmla="*/ 1 h 46"/>
                <a:gd name="T32" fmla="*/ 1 w 46"/>
                <a:gd name="T33" fmla="*/ 1 h 46"/>
                <a:gd name="T34" fmla="*/ 1 w 46"/>
                <a:gd name="T35" fmla="*/ 1 h 46"/>
                <a:gd name="T36" fmla="*/ 1 w 46"/>
                <a:gd name="T37" fmla="*/ 1 h 46"/>
                <a:gd name="T38" fmla="*/ 1 w 46"/>
                <a:gd name="T39" fmla="*/ 1 h 46"/>
                <a:gd name="T40" fmla="*/ 1 w 46"/>
                <a:gd name="T41" fmla="*/ 1 h 46"/>
                <a:gd name="T42" fmla="*/ 1 w 46"/>
                <a:gd name="T43" fmla="*/ 1 h 46"/>
                <a:gd name="T44" fmla="*/ 1 w 46"/>
                <a:gd name="T45" fmla="*/ 1 h 46"/>
                <a:gd name="T46" fmla="*/ 1 w 46"/>
                <a:gd name="T47" fmla="*/ 1 h 46"/>
                <a:gd name="T48" fmla="*/ 1 w 46"/>
                <a:gd name="T49" fmla="*/ 1 h 46"/>
                <a:gd name="T50" fmla="*/ 1 w 46"/>
                <a:gd name="T51" fmla="*/ 1 h 46"/>
                <a:gd name="T52" fmla="*/ 1 w 46"/>
                <a:gd name="T53" fmla="*/ 1 h 46"/>
                <a:gd name="T54" fmla="*/ 1 w 46"/>
                <a:gd name="T55" fmla="*/ 1 h 46"/>
                <a:gd name="T56" fmla="*/ 1 w 46"/>
                <a:gd name="T57" fmla="*/ 1 h 46"/>
                <a:gd name="T58" fmla="*/ 1 w 46"/>
                <a:gd name="T59" fmla="*/ 1 h 46"/>
                <a:gd name="T60" fmla="*/ 1 w 46"/>
                <a:gd name="T61" fmla="*/ 1 h 46"/>
                <a:gd name="T62" fmla="*/ 1 w 46"/>
                <a:gd name="T63" fmla="*/ 1 h 46"/>
                <a:gd name="T64" fmla="*/ 1 w 46"/>
                <a:gd name="T65" fmla="*/ 1 h 46"/>
                <a:gd name="T66" fmla="*/ 1 w 46"/>
                <a:gd name="T67" fmla="*/ 1 h 46"/>
                <a:gd name="T68" fmla="*/ 1 w 46"/>
                <a:gd name="T69" fmla="*/ 1 h 46"/>
                <a:gd name="T70" fmla="*/ 1 w 46"/>
                <a:gd name="T71" fmla="*/ 1 h 46"/>
                <a:gd name="T72" fmla="*/ 1 w 46"/>
                <a:gd name="T73" fmla="*/ 1 h 46"/>
                <a:gd name="T74" fmla="*/ 1 w 46"/>
                <a:gd name="T75" fmla="*/ 1 h 46"/>
                <a:gd name="T76" fmla="*/ 1 w 46"/>
                <a:gd name="T77" fmla="*/ 1 h 46"/>
                <a:gd name="T78" fmla="*/ 1 w 46"/>
                <a:gd name="T79" fmla="*/ 1 h 46"/>
                <a:gd name="T80" fmla="*/ 1 w 46"/>
                <a:gd name="T81" fmla="*/ 1 h 46"/>
                <a:gd name="T82" fmla="*/ 1 w 46"/>
                <a:gd name="T83" fmla="*/ 1 h 46"/>
                <a:gd name="T84" fmla="*/ 1 w 46"/>
                <a:gd name="T85" fmla="*/ 1 h 46"/>
                <a:gd name="T86" fmla="*/ 1 w 46"/>
                <a:gd name="T87" fmla="*/ 1 h 46"/>
                <a:gd name="T88" fmla="*/ 1 w 46"/>
                <a:gd name="T89" fmla="*/ 1 h 46"/>
                <a:gd name="T90" fmla="*/ 1 w 46"/>
                <a:gd name="T91" fmla="*/ 1 h 46"/>
                <a:gd name="T92" fmla="*/ 1 w 46"/>
                <a:gd name="T93" fmla="*/ 1 h 46"/>
                <a:gd name="T94" fmla="*/ 1 w 46"/>
                <a:gd name="T95" fmla="*/ 1 h 46"/>
                <a:gd name="T96" fmla="*/ 1 w 46"/>
                <a:gd name="T97" fmla="*/ 1 h 46"/>
                <a:gd name="T98" fmla="*/ 1 w 46"/>
                <a:gd name="T99" fmla="*/ 1 h 46"/>
                <a:gd name="T100" fmla="*/ 1 w 46"/>
                <a:gd name="T101" fmla="*/ 1 h 46"/>
                <a:gd name="T102" fmla="*/ 1 w 46"/>
                <a:gd name="T103" fmla="*/ 1 h 46"/>
                <a:gd name="T104" fmla="*/ 1 w 46"/>
                <a:gd name="T105" fmla="*/ 1 h 46"/>
                <a:gd name="T106" fmla="*/ 1 w 46"/>
                <a:gd name="T107" fmla="*/ 1 h 46"/>
                <a:gd name="T108" fmla="*/ 0 w 46"/>
                <a:gd name="T109" fmla="*/ 1 h 46"/>
                <a:gd name="T110" fmla="*/ 0 w 46"/>
                <a:gd name="T111" fmla="*/ 1 h 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6"/>
                <a:gd name="T169" fmla="*/ 0 h 46"/>
                <a:gd name="T170" fmla="*/ 46 w 46"/>
                <a:gd name="T171" fmla="*/ 46 h 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6" h="46">
                  <a:moveTo>
                    <a:pt x="0" y="19"/>
                  </a:moveTo>
                  <a:lnTo>
                    <a:pt x="0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7" y="8"/>
                  </a:lnTo>
                  <a:lnTo>
                    <a:pt x="38" y="9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41" y="12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5"/>
                  </a:lnTo>
                  <a:lnTo>
                    <a:pt x="43" y="16"/>
                  </a:lnTo>
                  <a:lnTo>
                    <a:pt x="44" y="17"/>
                  </a:lnTo>
                  <a:lnTo>
                    <a:pt x="44" y="19"/>
                  </a:lnTo>
                  <a:lnTo>
                    <a:pt x="45" y="21"/>
                  </a:lnTo>
                  <a:lnTo>
                    <a:pt x="45" y="22"/>
                  </a:lnTo>
                  <a:lnTo>
                    <a:pt x="45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46" y="22"/>
                  </a:lnTo>
                  <a:lnTo>
                    <a:pt x="46" y="23"/>
                  </a:lnTo>
                  <a:lnTo>
                    <a:pt x="45" y="24"/>
                  </a:lnTo>
                  <a:lnTo>
                    <a:pt x="45" y="26"/>
                  </a:lnTo>
                  <a:lnTo>
                    <a:pt x="45" y="27"/>
                  </a:lnTo>
                  <a:lnTo>
                    <a:pt x="44" y="29"/>
                  </a:lnTo>
                  <a:lnTo>
                    <a:pt x="44" y="30"/>
                  </a:lnTo>
                  <a:lnTo>
                    <a:pt x="43" y="31"/>
                  </a:lnTo>
                  <a:lnTo>
                    <a:pt x="43" y="32"/>
                  </a:lnTo>
                  <a:lnTo>
                    <a:pt x="42" y="34"/>
                  </a:lnTo>
                  <a:lnTo>
                    <a:pt x="42" y="35"/>
                  </a:lnTo>
                  <a:lnTo>
                    <a:pt x="41" y="36"/>
                  </a:lnTo>
                  <a:lnTo>
                    <a:pt x="39" y="37"/>
                  </a:lnTo>
                  <a:lnTo>
                    <a:pt x="39" y="38"/>
                  </a:lnTo>
                  <a:lnTo>
                    <a:pt x="38" y="38"/>
                  </a:lnTo>
                  <a:lnTo>
                    <a:pt x="37" y="39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2"/>
                  </a:lnTo>
                  <a:lnTo>
                    <a:pt x="32" y="43"/>
                  </a:lnTo>
                  <a:lnTo>
                    <a:pt x="31" y="44"/>
                  </a:lnTo>
                  <a:lnTo>
                    <a:pt x="30" y="44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28" y="46"/>
                  </a:lnTo>
                  <a:lnTo>
                    <a:pt x="27" y="46"/>
                  </a:lnTo>
                  <a:lnTo>
                    <a:pt x="26" y="46"/>
                  </a:lnTo>
                  <a:lnTo>
                    <a:pt x="23" y="46"/>
                  </a:lnTo>
                  <a:lnTo>
                    <a:pt x="22" y="46"/>
                  </a:lnTo>
                  <a:lnTo>
                    <a:pt x="21" y="46"/>
                  </a:lnTo>
                  <a:lnTo>
                    <a:pt x="20" y="45"/>
                  </a:lnTo>
                  <a:lnTo>
                    <a:pt x="19" y="45"/>
                  </a:lnTo>
                  <a:lnTo>
                    <a:pt x="17" y="45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4" y="43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0" y="41"/>
                  </a:lnTo>
                  <a:lnTo>
                    <a:pt x="9" y="39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6" y="36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Freeform 96"/>
            <p:cNvSpPr>
              <a:spLocks/>
            </p:cNvSpPr>
            <p:nvPr/>
          </p:nvSpPr>
          <p:spPr bwMode="auto">
            <a:xfrm>
              <a:off x="1800" y="1087"/>
              <a:ext cx="23" cy="24"/>
            </a:xfrm>
            <a:custGeom>
              <a:avLst/>
              <a:gdLst>
                <a:gd name="T0" fmla="*/ 0 w 46"/>
                <a:gd name="T1" fmla="*/ 1 h 46"/>
                <a:gd name="T2" fmla="*/ 0 w 46"/>
                <a:gd name="T3" fmla="*/ 1 h 46"/>
                <a:gd name="T4" fmla="*/ 1 w 46"/>
                <a:gd name="T5" fmla="*/ 1 h 46"/>
                <a:gd name="T6" fmla="*/ 1 w 46"/>
                <a:gd name="T7" fmla="*/ 1 h 46"/>
                <a:gd name="T8" fmla="*/ 1 w 46"/>
                <a:gd name="T9" fmla="*/ 1 h 46"/>
                <a:gd name="T10" fmla="*/ 1 w 46"/>
                <a:gd name="T11" fmla="*/ 1 h 46"/>
                <a:gd name="T12" fmla="*/ 1 w 46"/>
                <a:gd name="T13" fmla="*/ 1 h 46"/>
                <a:gd name="T14" fmla="*/ 1 w 46"/>
                <a:gd name="T15" fmla="*/ 1 h 46"/>
                <a:gd name="T16" fmla="*/ 1 w 46"/>
                <a:gd name="T17" fmla="*/ 1 h 46"/>
                <a:gd name="T18" fmla="*/ 1 w 46"/>
                <a:gd name="T19" fmla="*/ 1 h 46"/>
                <a:gd name="T20" fmla="*/ 1 w 46"/>
                <a:gd name="T21" fmla="*/ 1 h 46"/>
                <a:gd name="T22" fmla="*/ 1 w 46"/>
                <a:gd name="T23" fmla="*/ 0 h 46"/>
                <a:gd name="T24" fmla="*/ 1 w 46"/>
                <a:gd name="T25" fmla="*/ 1 h 46"/>
                <a:gd name="T26" fmla="*/ 1 w 46"/>
                <a:gd name="T27" fmla="*/ 1 h 46"/>
                <a:gd name="T28" fmla="*/ 1 w 46"/>
                <a:gd name="T29" fmla="*/ 1 h 46"/>
                <a:gd name="T30" fmla="*/ 1 w 46"/>
                <a:gd name="T31" fmla="*/ 1 h 46"/>
                <a:gd name="T32" fmla="*/ 1 w 46"/>
                <a:gd name="T33" fmla="*/ 1 h 46"/>
                <a:gd name="T34" fmla="*/ 1 w 46"/>
                <a:gd name="T35" fmla="*/ 1 h 46"/>
                <a:gd name="T36" fmla="*/ 1 w 46"/>
                <a:gd name="T37" fmla="*/ 1 h 46"/>
                <a:gd name="T38" fmla="*/ 1 w 46"/>
                <a:gd name="T39" fmla="*/ 1 h 46"/>
                <a:gd name="T40" fmla="*/ 1 w 46"/>
                <a:gd name="T41" fmla="*/ 1 h 46"/>
                <a:gd name="T42" fmla="*/ 1 w 46"/>
                <a:gd name="T43" fmla="*/ 1 h 46"/>
                <a:gd name="T44" fmla="*/ 1 w 46"/>
                <a:gd name="T45" fmla="*/ 1 h 46"/>
                <a:gd name="T46" fmla="*/ 1 w 46"/>
                <a:gd name="T47" fmla="*/ 1 h 46"/>
                <a:gd name="T48" fmla="*/ 1 w 46"/>
                <a:gd name="T49" fmla="*/ 1 h 46"/>
                <a:gd name="T50" fmla="*/ 1 w 46"/>
                <a:gd name="T51" fmla="*/ 1 h 46"/>
                <a:gd name="T52" fmla="*/ 1 w 46"/>
                <a:gd name="T53" fmla="*/ 1 h 46"/>
                <a:gd name="T54" fmla="*/ 1 w 46"/>
                <a:gd name="T55" fmla="*/ 1 h 46"/>
                <a:gd name="T56" fmla="*/ 1 w 46"/>
                <a:gd name="T57" fmla="*/ 1 h 46"/>
                <a:gd name="T58" fmla="*/ 1 w 46"/>
                <a:gd name="T59" fmla="*/ 1 h 46"/>
                <a:gd name="T60" fmla="*/ 1 w 46"/>
                <a:gd name="T61" fmla="*/ 1 h 46"/>
                <a:gd name="T62" fmla="*/ 1 w 46"/>
                <a:gd name="T63" fmla="*/ 1 h 46"/>
                <a:gd name="T64" fmla="*/ 1 w 46"/>
                <a:gd name="T65" fmla="*/ 1 h 46"/>
                <a:gd name="T66" fmla="*/ 1 w 46"/>
                <a:gd name="T67" fmla="*/ 1 h 46"/>
                <a:gd name="T68" fmla="*/ 1 w 46"/>
                <a:gd name="T69" fmla="*/ 1 h 46"/>
                <a:gd name="T70" fmla="*/ 1 w 46"/>
                <a:gd name="T71" fmla="*/ 1 h 46"/>
                <a:gd name="T72" fmla="*/ 1 w 46"/>
                <a:gd name="T73" fmla="*/ 1 h 46"/>
                <a:gd name="T74" fmla="*/ 1 w 46"/>
                <a:gd name="T75" fmla="*/ 1 h 46"/>
                <a:gd name="T76" fmla="*/ 1 w 46"/>
                <a:gd name="T77" fmla="*/ 1 h 46"/>
                <a:gd name="T78" fmla="*/ 1 w 46"/>
                <a:gd name="T79" fmla="*/ 1 h 46"/>
                <a:gd name="T80" fmla="*/ 1 w 46"/>
                <a:gd name="T81" fmla="*/ 1 h 46"/>
                <a:gd name="T82" fmla="*/ 1 w 46"/>
                <a:gd name="T83" fmla="*/ 1 h 46"/>
                <a:gd name="T84" fmla="*/ 1 w 46"/>
                <a:gd name="T85" fmla="*/ 1 h 46"/>
                <a:gd name="T86" fmla="*/ 1 w 46"/>
                <a:gd name="T87" fmla="*/ 1 h 46"/>
                <a:gd name="T88" fmla="*/ 1 w 46"/>
                <a:gd name="T89" fmla="*/ 1 h 46"/>
                <a:gd name="T90" fmla="*/ 1 w 46"/>
                <a:gd name="T91" fmla="*/ 1 h 46"/>
                <a:gd name="T92" fmla="*/ 1 w 46"/>
                <a:gd name="T93" fmla="*/ 1 h 46"/>
                <a:gd name="T94" fmla="*/ 1 w 46"/>
                <a:gd name="T95" fmla="*/ 1 h 46"/>
                <a:gd name="T96" fmla="*/ 1 w 46"/>
                <a:gd name="T97" fmla="*/ 1 h 46"/>
                <a:gd name="T98" fmla="*/ 1 w 46"/>
                <a:gd name="T99" fmla="*/ 1 h 46"/>
                <a:gd name="T100" fmla="*/ 1 w 46"/>
                <a:gd name="T101" fmla="*/ 1 h 46"/>
                <a:gd name="T102" fmla="*/ 1 w 46"/>
                <a:gd name="T103" fmla="*/ 1 h 46"/>
                <a:gd name="T104" fmla="*/ 1 w 46"/>
                <a:gd name="T105" fmla="*/ 1 h 46"/>
                <a:gd name="T106" fmla="*/ 1 w 46"/>
                <a:gd name="T107" fmla="*/ 1 h 46"/>
                <a:gd name="T108" fmla="*/ 0 w 46"/>
                <a:gd name="T109" fmla="*/ 1 h 46"/>
                <a:gd name="T110" fmla="*/ 0 w 46"/>
                <a:gd name="T111" fmla="*/ 1 h 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6"/>
                <a:gd name="T169" fmla="*/ 0 h 46"/>
                <a:gd name="T170" fmla="*/ 46 w 46"/>
                <a:gd name="T171" fmla="*/ 46 h 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6" h="46">
                  <a:moveTo>
                    <a:pt x="0" y="19"/>
                  </a:moveTo>
                  <a:lnTo>
                    <a:pt x="0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6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7"/>
                  </a:lnTo>
                  <a:lnTo>
                    <a:pt x="37" y="8"/>
                  </a:lnTo>
                  <a:lnTo>
                    <a:pt x="38" y="9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40" y="12"/>
                  </a:lnTo>
                  <a:lnTo>
                    <a:pt x="41" y="13"/>
                  </a:lnTo>
                  <a:lnTo>
                    <a:pt x="41" y="14"/>
                  </a:lnTo>
                  <a:lnTo>
                    <a:pt x="42" y="15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4" y="19"/>
                  </a:lnTo>
                  <a:lnTo>
                    <a:pt x="45" y="21"/>
                  </a:lnTo>
                  <a:lnTo>
                    <a:pt x="45" y="22"/>
                  </a:lnTo>
                  <a:lnTo>
                    <a:pt x="45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46" y="22"/>
                  </a:lnTo>
                  <a:lnTo>
                    <a:pt x="46" y="23"/>
                  </a:lnTo>
                  <a:lnTo>
                    <a:pt x="45" y="24"/>
                  </a:lnTo>
                  <a:lnTo>
                    <a:pt x="45" y="26"/>
                  </a:lnTo>
                  <a:lnTo>
                    <a:pt x="45" y="27"/>
                  </a:lnTo>
                  <a:lnTo>
                    <a:pt x="44" y="29"/>
                  </a:lnTo>
                  <a:lnTo>
                    <a:pt x="44" y="30"/>
                  </a:lnTo>
                  <a:lnTo>
                    <a:pt x="44" y="31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0" y="36"/>
                  </a:lnTo>
                  <a:lnTo>
                    <a:pt x="39" y="37"/>
                  </a:lnTo>
                  <a:lnTo>
                    <a:pt x="39" y="38"/>
                  </a:lnTo>
                  <a:lnTo>
                    <a:pt x="38" y="38"/>
                  </a:lnTo>
                  <a:lnTo>
                    <a:pt x="37" y="39"/>
                  </a:lnTo>
                  <a:lnTo>
                    <a:pt x="35" y="41"/>
                  </a:lnTo>
                  <a:lnTo>
                    <a:pt x="34" y="42"/>
                  </a:lnTo>
                  <a:lnTo>
                    <a:pt x="33" y="42"/>
                  </a:lnTo>
                  <a:lnTo>
                    <a:pt x="32" y="43"/>
                  </a:lnTo>
                  <a:lnTo>
                    <a:pt x="31" y="44"/>
                  </a:lnTo>
                  <a:lnTo>
                    <a:pt x="30" y="44"/>
                  </a:lnTo>
                  <a:lnTo>
                    <a:pt x="29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27" y="46"/>
                  </a:lnTo>
                  <a:lnTo>
                    <a:pt x="26" y="46"/>
                  </a:lnTo>
                  <a:lnTo>
                    <a:pt x="25" y="46"/>
                  </a:lnTo>
                  <a:lnTo>
                    <a:pt x="23" y="46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19" y="45"/>
                  </a:lnTo>
                  <a:lnTo>
                    <a:pt x="18" y="45"/>
                  </a:lnTo>
                  <a:lnTo>
                    <a:pt x="17" y="45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9" y="39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97"/>
            <p:cNvSpPr>
              <a:spLocks noChangeShapeType="1"/>
            </p:cNvSpPr>
            <p:nvPr/>
          </p:nvSpPr>
          <p:spPr bwMode="auto">
            <a:xfrm flipH="1">
              <a:off x="4735" y="507"/>
              <a:ext cx="2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Rectangle 98"/>
            <p:cNvSpPr>
              <a:spLocks noChangeArrowheads="1"/>
            </p:cNvSpPr>
            <p:nvPr/>
          </p:nvSpPr>
          <p:spPr bwMode="auto">
            <a:xfrm>
              <a:off x="4614" y="747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38" name="Rectangle 99"/>
            <p:cNvSpPr>
              <a:spLocks noChangeArrowheads="1"/>
            </p:cNvSpPr>
            <p:nvPr/>
          </p:nvSpPr>
          <p:spPr bwMode="auto">
            <a:xfrm>
              <a:off x="4816" y="550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4639" name="Rectangle 100"/>
            <p:cNvSpPr>
              <a:spLocks noChangeArrowheads="1"/>
            </p:cNvSpPr>
            <p:nvPr/>
          </p:nvSpPr>
          <p:spPr bwMode="auto">
            <a:xfrm>
              <a:off x="4895" y="603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/>
            </a:p>
          </p:txBody>
        </p:sp>
        <p:sp>
          <p:nvSpPr>
            <p:cNvPr id="24640" name="AutoShape 101"/>
            <p:cNvSpPr>
              <a:spLocks noChangeArrowheads="1"/>
            </p:cNvSpPr>
            <p:nvPr/>
          </p:nvSpPr>
          <p:spPr bwMode="auto">
            <a:xfrm>
              <a:off x="2624" y="318"/>
              <a:ext cx="264" cy="24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4641" name="AutoShape 102"/>
            <p:cNvSpPr>
              <a:spLocks noChangeArrowheads="1"/>
            </p:cNvSpPr>
            <p:nvPr/>
          </p:nvSpPr>
          <p:spPr bwMode="auto">
            <a:xfrm>
              <a:off x="3807" y="318"/>
              <a:ext cx="264" cy="24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2344739" y="5486207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Always clocked – must control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toggling with proper flip-flop inputs -&gt; preferred design!</a:t>
            </a:r>
            <a:endParaRPr lang="en-US" sz="3200" kern="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904582" y="157668"/>
            <a:ext cx="10363200" cy="72447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Modulo-n Counters</a:t>
            </a: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1066800" y="848737"/>
            <a:ext cx="9372600" cy="3905200"/>
            <a:chOff x="864" y="251"/>
            <a:chExt cx="4068" cy="1213"/>
          </a:xfrm>
        </p:grpSpPr>
        <p:sp>
          <p:nvSpPr>
            <p:cNvPr id="25605" name="Freeform 6"/>
            <p:cNvSpPr>
              <a:spLocks/>
            </p:cNvSpPr>
            <p:nvPr/>
          </p:nvSpPr>
          <p:spPr bwMode="auto">
            <a:xfrm>
              <a:off x="2892" y="263"/>
              <a:ext cx="1524" cy="169"/>
            </a:xfrm>
            <a:custGeom>
              <a:avLst/>
              <a:gdLst>
                <a:gd name="T0" fmla="*/ 47 w 3049"/>
                <a:gd name="T1" fmla="*/ 6 h 336"/>
                <a:gd name="T2" fmla="*/ 43 w 3049"/>
                <a:gd name="T3" fmla="*/ 6 h 336"/>
                <a:gd name="T4" fmla="*/ 43 w 3049"/>
                <a:gd name="T5" fmla="*/ 0 h 336"/>
                <a:gd name="T6" fmla="*/ 0 w 3049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9"/>
                <a:gd name="T13" fmla="*/ 0 h 336"/>
                <a:gd name="T14" fmla="*/ 3049 w 3049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9" h="336">
                  <a:moveTo>
                    <a:pt x="3049" y="336"/>
                  </a:moveTo>
                  <a:lnTo>
                    <a:pt x="2809" y="336"/>
                  </a:lnTo>
                  <a:lnTo>
                    <a:pt x="2809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3906" y="117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 flipH="1">
              <a:off x="3360" y="516"/>
              <a:ext cx="1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1523" y="432"/>
              <a:ext cx="432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1569" y="55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5610" name="Rectangle 11"/>
            <p:cNvSpPr>
              <a:spLocks noChangeArrowheads="1"/>
            </p:cNvSpPr>
            <p:nvPr/>
          </p:nvSpPr>
          <p:spPr bwMode="auto">
            <a:xfrm>
              <a:off x="1819" y="54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H="1" flipV="1">
              <a:off x="1835" y="889"/>
              <a:ext cx="4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Rectangle 13"/>
            <p:cNvSpPr>
              <a:spLocks noChangeArrowheads="1"/>
            </p:cNvSpPr>
            <p:nvPr/>
          </p:nvSpPr>
          <p:spPr bwMode="auto">
            <a:xfrm>
              <a:off x="1819" y="89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13" name="Rectangle 14"/>
            <p:cNvSpPr>
              <a:spLocks noChangeArrowheads="1"/>
            </p:cNvSpPr>
            <p:nvPr/>
          </p:nvSpPr>
          <p:spPr bwMode="auto">
            <a:xfrm>
              <a:off x="2291" y="432"/>
              <a:ext cx="421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864" y="878"/>
              <a:ext cx="3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lang="en-US"/>
            </a:p>
          </p:txBody>
        </p:sp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2335" y="55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5616" name="Rectangle 17"/>
            <p:cNvSpPr>
              <a:spLocks noChangeArrowheads="1"/>
            </p:cNvSpPr>
            <p:nvPr/>
          </p:nvSpPr>
          <p:spPr bwMode="auto">
            <a:xfrm>
              <a:off x="2584" y="54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2592" y="889"/>
              <a:ext cx="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Rectangle 19"/>
            <p:cNvSpPr>
              <a:spLocks noChangeArrowheads="1"/>
            </p:cNvSpPr>
            <p:nvPr/>
          </p:nvSpPr>
          <p:spPr bwMode="auto">
            <a:xfrm>
              <a:off x="3696" y="432"/>
              <a:ext cx="420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19" name="Rectangle 20"/>
            <p:cNvSpPr>
              <a:spLocks noChangeArrowheads="1"/>
            </p:cNvSpPr>
            <p:nvPr/>
          </p:nvSpPr>
          <p:spPr bwMode="auto">
            <a:xfrm>
              <a:off x="2585" y="89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20" name="Rectangle 21"/>
            <p:cNvSpPr>
              <a:spLocks noChangeArrowheads="1"/>
            </p:cNvSpPr>
            <p:nvPr/>
          </p:nvSpPr>
          <p:spPr bwMode="auto">
            <a:xfrm>
              <a:off x="3738" y="55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5621" name="Rectangle 22"/>
            <p:cNvSpPr>
              <a:spLocks noChangeArrowheads="1"/>
            </p:cNvSpPr>
            <p:nvPr/>
          </p:nvSpPr>
          <p:spPr bwMode="auto">
            <a:xfrm>
              <a:off x="3987" y="54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22" name="Line 23"/>
            <p:cNvSpPr>
              <a:spLocks noChangeShapeType="1"/>
            </p:cNvSpPr>
            <p:nvPr/>
          </p:nvSpPr>
          <p:spPr bwMode="auto">
            <a:xfrm flipH="1" flipV="1">
              <a:off x="3996" y="889"/>
              <a:ext cx="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4"/>
            <p:cNvSpPr>
              <a:spLocks noChangeShapeType="1"/>
            </p:cNvSpPr>
            <p:nvPr/>
          </p:nvSpPr>
          <p:spPr bwMode="auto">
            <a:xfrm>
              <a:off x="1187" y="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5"/>
            <p:cNvSpPr>
              <a:spLocks/>
            </p:cNvSpPr>
            <p:nvPr/>
          </p:nvSpPr>
          <p:spPr bwMode="auto">
            <a:xfrm>
              <a:off x="2291" y="900"/>
              <a:ext cx="85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26"/>
            <p:cNvSpPr>
              <a:spLocks/>
            </p:cNvSpPr>
            <p:nvPr/>
          </p:nvSpPr>
          <p:spPr bwMode="auto">
            <a:xfrm>
              <a:off x="3696" y="900"/>
              <a:ext cx="84" cy="84"/>
            </a:xfrm>
            <a:custGeom>
              <a:avLst/>
              <a:gdLst>
                <a:gd name="T0" fmla="*/ 0 w 169"/>
                <a:gd name="T1" fmla="*/ 3 h 168"/>
                <a:gd name="T2" fmla="*/ 2 w 169"/>
                <a:gd name="T3" fmla="*/ 2 h 168"/>
                <a:gd name="T4" fmla="*/ 0 w 169"/>
                <a:gd name="T5" fmla="*/ 0 h 168"/>
                <a:gd name="T6" fmla="*/ 0 60000 65536"/>
                <a:gd name="T7" fmla="*/ 0 60000 65536"/>
                <a:gd name="T8" fmla="*/ 0 60000 65536"/>
                <a:gd name="T9" fmla="*/ 0 w 169"/>
                <a:gd name="T10" fmla="*/ 0 h 168"/>
                <a:gd name="T11" fmla="*/ 169 w 16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168">
                  <a:moveTo>
                    <a:pt x="0" y="168"/>
                  </a:moveTo>
                  <a:lnTo>
                    <a:pt x="169" y="9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27"/>
            <p:cNvSpPr>
              <a:spLocks/>
            </p:cNvSpPr>
            <p:nvPr/>
          </p:nvSpPr>
          <p:spPr bwMode="auto">
            <a:xfrm>
              <a:off x="1523" y="900"/>
              <a:ext cx="84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8"/>
            <p:cNvSpPr>
              <a:spLocks noChangeShapeType="1"/>
            </p:cNvSpPr>
            <p:nvPr/>
          </p:nvSpPr>
          <p:spPr bwMode="auto">
            <a:xfrm>
              <a:off x="1187" y="948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29"/>
            <p:cNvSpPr>
              <a:spLocks/>
            </p:cNvSpPr>
            <p:nvPr/>
          </p:nvSpPr>
          <p:spPr bwMode="auto">
            <a:xfrm>
              <a:off x="1343" y="936"/>
              <a:ext cx="24" cy="24"/>
            </a:xfrm>
            <a:custGeom>
              <a:avLst/>
              <a:gdLst>
                <a:gd name="T0" fmla="*/ 0 w 48"/>
                <a:gd name="T1" fmla="*/ 1 h 48"/>
                <a:gd name="T2" fmla="*/ 1 w 48"/>
                <a:gd name="T3" fmla="*/ 1 h 48"/>
                <a:gd name="T4" fmla="*/ 1 w 48"/>
                <a:gd name="T5" fmla="*/ 1 h 48"/>
                <a:gd name="T6" fmla="*/ 1 w 48"/>
                <a:gd name="T7" fmla="*/ 1 h 48"/>
                <a:gd name="T8" fmla="*/ 1 w 48"/>
                <a:gd name="T9" fmla="*/ 1 h 48"/>
                <a:gd name="T10" fmla="*/ 1 w 48"/>
                <a:gd name="T11" fmla="*/ 1 h 48"/>
                <a:gd name="T12" fmla="*/ 1 w 48"/>
                <a:gd name="T13" fmla="*/ 1 h 48"/>
                <a:gd name="T14" fmla="*/ 1 w 48"/>
                <a:gd name="T15" fmla="*/ 1 h 48"/>
                <a:gd name="T16" fmla="*/ 1 w 48"/>
                <a:gd name="T17" fmla="*/ 1 h 48"/>
                <a:gd name="T18" fmla="*/ 1 w 48"/>
                <a:gd name="T19" fmla="*/ 1 h 48"/>
                <a:gd name="T20" fmla="*/ 1 w 48"/>
                <a:gd name="T21" fmla="*/ 1 h 48"/>
                <a:gd name="T22" fmla="*/ 1 w 48"/>
                <a:gd name="T23" fmla="*/ 0 h 48"/>
                <a:gd name="T24" fmla="*/ 1 w 48"/>
                <a:gd name="T25" fmla="*/ 1 h 48"/>
                <a:gd name="T26" fmla="*/ 1 w 48"/>
                <a:gd name="T27" fmla="*/ 1 h 48"/>
                <a:gd name="T28" fmla="*/ 1 w 48"/>
                <a:gd name="T29" fmla="*/ 1 h 48"/>
                <a:gd name="T30" fmla="*/ 1 w 48"/>
                <a:gd name="T31" fmla="*/ 1 h 48"/>
                <a:gd name="T32" fmla="*/ 1 w 48"/>
                <a:gd name="T33" fmla="*/ 1 h 48"/>
                <a:gd name="T34" fmla="*/ 1 w 48"/>
                <a:gd name="T35" fmla="*/ 1 h 48"/>
                <a:gd name="T36" fmla="*/ 1 w 48"/>
                <a:gd name="T37" fmla="*/ 1 h 48"/>
                <a:gd name="T38" fmla="*/ 1 w 48"/>
                <a:gd name="T39" fmla="*/ 1 h 48"/>
                <a:gd name="T40" fmla="*/ 1 w 48"/>
                <a:gd name="T41" fmla="*/ 1 h 48"/>
                <a:gd name="T42" fmla="*/ 1 w 48"/>
                <a:gd name="T43" fmla="*/ 1 h 48"/>
                <a:gd name="T44" fmla="*/ 1 w 48"/>
                <a:gd name="T45" fmla="*/ 1 h 48"/>
                <a:gd name="T46" fmla="*/ 1 w 48"/>
                <a:gd name="T47" fmla="*/ 1 h 48"/>
                <a:gd name="T48" fmla="*/ 1 w 48"/>
                <a:gd name="T49" fmla="*/ 1 h 48"/>
                <a:gd name="T50" fmla="*/ 1 w 48"/>
                <a:gd name="T51" fmla="*/ 1 h 48"/>
                <a:gd name="T52" fmla="*/ 1 w 48"/>
                <a:gd name="T53" fmla="*/ 1 h 48"/>
                <a:gd name="T54" fmla="*/ 1 w 48"/>
                <a:gd name="T55" fmla="*/ 1 h 48"/>
                <a:gd name="T56" fmla="*/ 1 w 48"/>
                <a:gd name="T57" fmla="*/ 1 h 48"/>
                <a:gd name="T58" fmla="*/ 1 w 48"/>
                <a:gd name="T59" fmla="*/ 1 h 48"/>
                <a:gd name="T60" fmla="*/ 1 w 48"/>
                <a:gd name="T61" fmla="*/ 1 h 48"/>
                <a:gd name="T62" fmla="*/ 1 w 48"/>
                <a:gd name="T63" fmla="*/ 1 h 48"/>
                <a:gd name="T64" fmla="*/ 1 w 48"/>
                <a:gd name="T65" fmla="*/ 1 h 48"/>
                <a:gd name="T66" fmla="*/ 1 w 48"/>
                <a:gd name="T67" fmla="*/ 1 h 48"/>
                <a:gd name="T68" fmla="*/ 1 w 48"/>
                <a:gd name="T69" fmla="*/ 1 h 48"/>
                <a:gd name="T70" fmla="*/ 1 w 48"/>
                <a:gd name="T71" fmla="*/ 1 h 48"/>
                <a:gd name="T72" fmla="*/ 1 w 48"/>
                <a:gd name="T73" fmla="*/ 1 h 48"/>
                <a:gd name="T74" fmla="*/ 1 w 48"/>
                <a:gd name="T75" fmla="*/ 1 h 48"/>
                <a:gd name="T76" fmla="*/ 1 w 48"/>
                <a:gd name="T77" fmla="*/ 1 h 48"/>
                <a:gd name="T78" fmla="*/ 1 w 48"/>
                <a:gd name="T79" fmla="*/ 1 h 48"/>
                <a:gd name="T80" fmla="*/ 1 w 48"/>
                <a:gd name="T81" fmla="*/ 1 h 48"/>
                <a:gd name="T82" fmla="*/ 1 w 48"/>
                <a:gd name="T83" fmla="*/ 1 h 48"/>
                <a:gd name="T84" fmla="*/ 1 w 48"/>
                <a:gd name="T85" fmla="*/ 1 h 48"/>
                <a:gd name="T86" fmla="*/ 1 w 48"/>
                <a:gd name="T87" fmla="*/ 1 h 48"/>
                <a:gd name="T88" fmla="*/ 1 w 48"/>
                <a:gd name="T89" fmla="*/ 1 h 48"/>
                <a:gd name="T90" fmla="*/ 1 w 48"/>
                <a:gd name="T91" fmla="*/ 1 h 48"/>
                <a:gd name="T92" fmla="*/ 1 w 48"/>
                <a:gd name="T93" fmla="*/ 1 h 48"/>
                <a:gd name="T94" fmla="*/ 1 w 48"/>
                <a:gd name="T95" fmla="*/ 1 h 48"/>
                <a:gd name="T96" fmla="*/ 1 w 48"/>
                <a:gd name="T97" fmla="*/ 1 h 48"/>
                <a:gd name="T98" fmla="*/ 1 w 48"/>
                <a:gd name="T99" fmla="*/ 1 h 48"/>
                <a:gd name="T100" fmla="*/ 1 w 48"/>
                <a:gd name="T101" fmla="*/ 1 h 48"/>
                <a:gd name="T102" fmla="*/ 1 w 48"/>
                <a:gd name="T103" fmla="*/ 1 h 48"/>
                <a:gd name="T104" fmla="*/ 1 w 48"/>
                <a:gd name="T105" fmla="*/ 1 h 48"/>
                <a:gd name="T106" fmla="*/ 1 w 48"/>
                <a:gd name="T107" fmla="*/ 1 h 48"/>
                <a:gd name="T108" fmla="*/ 1 w 48"/>
                <a:gd name="T109" fmla="*/ 1 h 48"/>
                <a:gd name="T110" fmla="*/ 0 w 48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4"/>
                  </a:lnTo>
                  <a:lnTo>
                    <a:pt x="44" y="15"/>
                  </a:lnTo>
                  <a:lnTo>
                    <a:pt x="45" y="17"/>
                  </a:lnTo>
                  <a:lnTo>
                    <a:pt x="45" y="18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6" y="27"/>
                  </a:lnTo>
                  <a:lnTo>
                    <a:pt x="46" y="30"/>
                  </a:lnTo>
                  <a:lnTo>
                    <a:pt x="45" y="31"/>
                  </a:lnTo>
                  <a:lnTo>
                    <a:pt x="45" y="32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2" y="38"/>
                  </a:lnTo>
                  <a:lnTo>
                    <a:pt x="40" y="39"/>
                  </a:lnTo>
                  <a:lnTo>
                    <a:pt x="39" y="39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3" y="45"/>
                  </a:lnTo>
                  <a:lnTo>
                    <a:pt x="32" y="45"/>
                  </a:lnTo>
                  <a:lnTo>
                    <a:pt x="31" y="47"/>
                  </a:lnTo>
                  <a:lnTo>
                    <a:pt x="28" y="47"/>
                  </a:lnTo>
                  <a:lnTo>
                    <a:pt x="27" y="47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4" y="44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30"/>
            <p:cNvSpPr>
              <a:spLocks noChangeArrowheads="1"/>
            </p:cNvSpPr>
            <p:nvPr/>
          </p:nvSpPr>
          <p:spPr bwMode="auto">
            <a:xfrm>
              <a:off x="3988" y="89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0" name="Rectangle 31"/>
            <p:cNvSpPr>
              <a:spLocks noChangeArrowheads="1"/>
            </p:cNvSpPr>
            <p:nvPr/>
          </p:nvSpPr>
          <p:spPr bwMode="auto">
            <a:xfrm>
              <a:off x="1068" y="540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5631" name="Rectangle 32"/>
            <p:cNvSpPr>
              <a:spLocks noChangeArrowheads="1"/>
            </p:cNvSpPr>
            <p:nvPr/>
          </p:nvSpPr>
          <p:spPr bwMode="auto">
            <a:xfrm>
              <a:off x="2065" y="63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2" name="Rectangle 33"/>
            <p:cNvSpPr>
              <a:spLocks noChangeArrowheads="1"/>
            </p:cNvSpPr>
            <p:nvPr/>
          </p:nvSpPr>
          <p:spPr bwMode="auto">
            <a:xfrm>
              <a:off x="2147" y="69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/>
            </a:p>
          </p:txBody>
        </p:sp>
        <p:sp>
          <p:nvSpPr>
            <p:cNvPr id="25633" name="Rectangle 34"/>
            <p:cNvSpPr>
              <a:spLocks noChangeArrowheads="1"/>
            </p:cNvSpPr>
            <p:nvPr/>
          </p:nvSpPr>
          <p:spPr bwMode="auto">
            <a:xfrm>
              <a:off x="2848" y="63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4" name="Rectangle 35"/>
            <p:cNvSpPr>
              <a:spLocks noChangeArrowheads="1"/>
            </p:cNvSpPr>
            <p:nvPr/>
          </p:nvSpPr>
          <p:spPr bwMode="auto">
            <a:xfrm>
              <a:off x="2930" y="69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5635" name="Rectangle 36"/>
            <p:cNvSpPr>
              <a:spLocks noChangeArrowheads="1"/>
            </p:cNvSpPr>
            <p:nvPr/>
          </p:nvSpPr>
          <p:spPr bwMode="auto">
            <a:xfrm>
              <a:off x="4206" y="642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6" name="Rectangle 37"/>
            <p:cNvSpPr>
              <a:spLocks noChangeArrowheads="1"/>
            </p:cNvSpPr>
            <p:nvPr/>
          </p:nvSpPr>
          <p:spPr bwMode="auto">
            <a:xfrm>
              <a:off x="4289" y="6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  <p:sp>
          <p:nvSpPr>
            <p:cNvPr id="25637" name="Line 38"/>
            <p:cNvSpPr>
              <a:spLocks noChangeShapeType="1"/>
            </p:cNvSpPr>
            <p:nvPr/>
          </p:nvSpPr>
          <p:spPr bwMode="auto">
            <a:xfrm flipH="1">
              <a:off x="4716" y="516"/>
              <a:ext cx="1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9"/>
            <p:cNvSpPr>
              <a:spLocks noChangeShapeType="1"/>
            </p:cNvSpPr>
            <p:nvPr/>
          </p:nvSpPr>
          <p:spPr bwMode="auto">
            <a:xfrm>
              <a:off x="2712" y="60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0"/>
            <p:cNvSpPr>
              <a:spLocks noChangeShapeType="1"/>
            </p:cNvSpPr>
            <p:nvPr/>
          </p:nvSpPr>
          <p:spPr bwMode="auto">
            <a:xfrm flipH="1">
              <a:off x="1955" y="600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1"/>
            <p:cNvSpPr>
              <a:spLocks noChangeShapeType="1"/>
            </p:cNvSpPr>
            <p:nvPr/>
          </p:nvSpPr>
          <p:spPr bwMode="auto">
            <a:xfrm flipH="1">
              <a:off x="4116" y="601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Freeform 42"/>
            <p:cNvSpPr>
              <a:spLocks/>
            </p:cNvSpPr>
            <p:nvPr/>
          </p:nvSpPr>
          <p:spPr bwMode="auto">
            <a:xfrm>
              <a:off x="2123" y="948"/>
              <a:ext cx="168" cy="336"/>
            </a:xfrm>
            <a:custGeom>
              <a:avLst/>
              <a:gdLst>
                <a:gd name="T0" fmla="*/ 0 w 336"/>
                <a:gd name="T1" fmla="*/ 11 h 672"/>
                <a:gd name="T2" fmla="*/ 0 w 336"/>
                <a:gd name="T3" fmla="*/ 0 h 672"/>
                <a:gd name="T4" fmla="*/ 6 w 336"/>
                <a:gd name="T5" fmla="*/ 0 h 672"/>
                <a:gd name="T6" fmla="*/ 0 60000 65536"/>
                <a:gd name="T7" fmla="*/ 0 60000 65536"/>
                <a:gd name="T8" fmla="*/ 0 60000 65536"/>
                <a:gd name="T9" fmla="*/ 0 w 336"/>
                <a:gd name="T10" fmla="*/ 0 h 672"/>
                <a:gd name="T11" fmla="*/ 336 w 33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72">
                  <a:moveTo>
                    <a:pt x="0" y="67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Freeform 43"/>
            <p:cNvSpPr>
              <a:spLocks/>
            </p:cNvSpPr>
            <p:nvPr/>
          </p:nvSpPr>
          <p:spPr bwMode="auto">
            <a:xfrm>
              <a:off x="3528" y="948"/>
              <a:ext cx="168" cy="336"/>
            </a:xfrm>
            <a:custGeom>
              <a:avLst/>
              <a:gdLst>
                <a:gd name="T0" fmla="*/ 0 w 336"/>
                <a:gd name="T1" fmla="*/ 11 h 672"/>
                <a:gd name="T2" fmla="*/ 0 w 336"/>
                <a:gd name="T3" fmla="*/ 0 h 672"/>
                <a:gd name="T4" fmla="*/ 6 w 336"/>
                <a:gd name="T5" fmla="*/ 0 h 672"/>
                <a:gd name="T6" fmla="*/ 0 60000 65536"/>
                <a:gd name="T7" fmla="*/ 0 60000 65536"/>
                <a:gd name="T8" fmla="*/ 0 60000 65536"/>
                <a:gd name="T9" fmla="*/ 0 w 336"/>
                <a:gd name="T10" fmla="*/ 0 h 672"/>
                <a:gd name="T11" fmla="*/ 336 w 33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72">
                  <a:moveTo>
                    <a:pt x="0" y="67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Freeform 44"/>
            <p:cNvSpPr>
              <a:spLocks/>
            </p:cNvSpPr>
            <p:nvPr/>
          </p:nvSpPr>
          <p:spPr bwMode="auto">
            <a:xfrm>
              <a:off x="1355" y="948"/>
              <a:ext cx="2173" cy="336"/>
            </a:xfrm>
            <a:custGeom>
              <a:avLst/>
              <a:gdLst>
                <a:gd name="T0" fmla="*/ 0 w 4344"/>
                <a:gd name="T1" fmla="*/ 0 h 672"/>
                <a:gd name="T2" fmla="*/ 0 w 4344"/>
                <a:gd name="T3" fmla="*/ 11 h 672"/>
                <a:gd name="T4" fmla="*/ 68 w 4344"/>
                <a:gd name="T5" fmla="*/ 11 h 672"/>
                <a:gd name="T6" fmla="*/ 0 60000 65536"/>
                <a:gd name="T7" fmla="*/ 0 60000 65536"/>
                <a:gd name="T8" fmla="*/ 0 60000 65536"/>
                <a:gd name="T9" fmla="*/ 0 w 4344"/>
                <a:gd name="T10" fmla="*/ 0 h 672"/>
                <a:gd name="T11" fmla="*/ 4344 w 4344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4" h="672">
                  <a:moveTo>
                    <a:pt x="0" y="0"/>
                  </a:moveTo>
                  <a:lnTo>
                    <a:pt x="0" y="672"/>
                  </a:lnTo>
                  <a:lnTo>
                    <a:pt x="4344" y="6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Freeform 45"/>
            <p:cNvSpPr>
              <a:spLocks/>
            </p:cNvSpPr>
            <p:nvPr/>
          </p:nvSpPr>
          <p:spPr bwMode="auto">
            <a:xfrm>
              <a:off x="2123" y="263"/>
              <a:ext cx="937" cy="337"/>
            </a:xfrm>
            <a:custGeom>
              <a:avLst/>
              <a:gdLst>
                <a:gd name="T0" fmla="*/ 937 w 937"/>
                <a:gd name="T1" fmla="*/ 170 h 337"/>
                <a:gd name="T2" fmla="*/ 769 w 937"/>
                <a:gd name="T3" fmla="*/ 169 h 337"/>
                <a:gd name="T4" fmla="*/ 769 w 937"/>
                <a:gd name="T5" fmla="*/ 0 h 337"/>
                <a:gd name="T6" fmla="*/ 0 w 937"/>
                <a:gd name="T7" fmla="*/ 0 h 337"/>
                <a:gd name="T8" fmla="*/ 0 w 937"/>
                <a:gd name="T9" fmla="*/ 337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7"/>
                <a:gd name="T16" fmla="*/ 0 h 337"/>
                <a:gd name="T17" fmla="*/ 937 w 937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7" h="337">
                  <a:moveTo>
                    <a:pt x="937" y="170"/>
                  </a:moveTo>
                  <a:lnTo>
                    <a:pt x="769" y="169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46"/>
            <p:cNvSpPr>
              <a:spLocks/>
            </p:cNvSpPr>
            <p:nvPr/>
          </p:nvSpPr>
          <p:spPr bwMode="auto">
            <a:xfrm>
              <a:off x="3528" y="516"/>
              <a:ext cx="168" cy="84"/>
            </a:xfrm>
            <a:custGeom>
              <a:avLst/>
              <a:gdLst>
                <a:gd name="T0" fmla="*/ 6 w 336"/>
                <a:gd name="T1" fmla="*/ 3 h 168"/>
                <a:gd name="T2" fmla="*/ 0 w 336"/>
                <a:gd name="T3" fmla="*/ 3 h 168"/>
                <a:gd name="T4" fmla="*/ 0 w 336"/>
                <a:gd name="T5" fmla="*/ 0 h 168"/>
                <a:gd name="T6" fmla="*/ 0 60000 65536"/>
                <a:gd name="T7" fmla="*/ 0 60000 65536"/>
                <a:gd name="T8" fmla="*/ 0 60000 65536"/>
                <a:gd name="T9" fmla="*/ 0 w 336"/>
                <a:gd name="T10" fmla="*/ 0 h 168"/>
                <a:gd name="T11" fmla="*/ 336 w 3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68">
                  <a:moveTo>
                    <a:pt x="336" y="168"/>
                  </a:move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47"/>
            <p:cNvSpPr>
              <a:spLocks/>
            </p:cNvSpPr>
            <p:nvPr/>
          </p:nvSpPr>
          <p:spPr bwMode="auto">
            <a:xfrm>
              <a:off x="2111" y="588"/>
              <a:ext cx="24" cy="36"/>
            </a:xfrm>
            <a:custGeom>
              <a:avLst/>
              <a:gdLst>
                <a:gd name="T0" fmla="*/ 0 w 48"/>
                <a:gd name="T1" fmla="*/ 1 h 72"/>
                <a:gd name="T2" fmla="*/ 1 w 48"/>
                <a:gd name="T3" fmla="*/ 1 h 72"/>
                <a:gd name="T4" fmla="*/ 1 w 48"/>
                <a:gd name="T5" fmla="*/ 1 h 72"/>
                <a:gd name="T6" fmla="*/ 1 w 48"/>
                <a:gd name="T7" fmla="*/ 1 h 72"/>
                <a:gd name="T8" fmla="*/ 1 w 48"/>
                <a:gd name="T9" fmla="*/ 1 h 72"/>
                <a:gd name="T10" fmla="*/ 1 w 48"/>
                <a:gd name="T11" fmla="*/ 1 h 72"/>
                <a:gd name="T12" fmla="*/ 1 w 48"/>
                <a:gd name="T13" fmla="*/ 1 h 72"/>
                <a:gd name="T14" fmla="*/ 1 w 48"/>
                <a:gd name="T15" fmla="*/ 1 h 72"/>
                <a:gd name="T16" fmla="*/ 1 w 48"/>
                <a:gd name="T17" fmla="*/ 1 h 72"/>
                <a:gd name="T18" fmla="*/ 1 w 48"/>
                <a:gd name="T19" fmla="*/ 1 h 72"/>
                <a:gd name="T20" fmla="*/ 1 w 48"/>
                <a:gd name="T21" fmla="*/ 1 h 72"/>
                <a:gd name="T22" fmla="*/ 1 w 48"/>
                <a:gd name="T23" fmla="*/ 0 h 72"/>
                <a:gd name="T24" fmla="*/ 1 w 48"/>
                <a:gd name="T25" fmla="*/ 1 h 72"/>
                <a:gd name="T26" fmla="*/ 1 w 48"/>
                <a:gd name="T27" fmla="*/ 1 h 72"/>
                <a:gd name="T28" fmla="*/ 1 w 48"/>
                <a:gd name="T29" fmla="*/ 1 h 72"/>
                <a:gd name="T30" fmla="*/ 1 w 48"/>
                <a:gd name="T31" fmla="*/ 1 h 72"/>
                <a:gd name="T32" fmla="*/ 1 w 48"/>
                <a:gd name="T33" fmla="*/ 1 h 72"/>
                <a:gd name="T34" fmla="*/ 1 w 48"/>
                <a:gd name="T35" fmla="*/ 1 h 72"/>
                <a:gd name="T36" fmla="*/ 1 w 48"/>
                <a:gd name="T37" fmla="*/ 1 h 72"/>
                <a:gd name="T38" fmla="*/ 1 w 48"/>
                <a:gd name="T39" fmla="*/ 1 h 72"/>
                <a:gd name="T40" fmla="*/ 1 w 48"/>
                <a:gd name="T41" fmla="*/ 1 h 72"/>
                <a:gd name="T42" fmla="*/ 1 w 48"/>
                <a:gd name="T43" fmla="*/ 1 h 72"/>
                <a:gd name="T44" fmla="*/ 1 w 48"/>
                <a:gd name="T45" fmla="*/ 1 h 72"/>
                <a:gd name="T46" fmla="*/ 1 w 48"/>
                <a:gd name="T47" fmla="*/ 1 h 72"/>
                <a:gd name="T48" fmla="*/ 1 w 48"/>
                <a:gd name="T49" fmla="*/ 1 h 72"/>
                <a:gd name="T50" fmla="*/ 1 w 48"/>
                <a:gd name="T51" fmla="*/ 1 h 72"/>
                <a:gd name="T52" fmla="*/ 1 w 48"/>
                <a:gd name="T53" fmla="*/ 1 h 72"/>
                <a:gd name="T54" fmla="*/ 1 w 48"/>
                <a:gd name="T55" fmla="*/ 1 h 72"/>
                <a:gd name="T56" fmla="*/ 1 w 48"/>
                <a:gd name="T57" fmla="*/ 1 h 72"/>
                <a:gd name="T58" fmla="*/ 1 w 48"/>
                <a:gd name="T59" fmla="*/ 1 h 72"/>
                <a:gd name="T60" fmla="*/ 1 w 48"/>
                <a:gd name="T61" fmla="*/ 1 h 72"/>
                <a:gd name="T62" fmla="*/ 1 w 48"/>
                <a:gd name="T63" fmla="*/ 1 h 72"/>
                <a:gd name="T64" fmla="*/ 1 w 48"/>
                <a:gd name="T65" fmla="*/ 1 h 72"/>
                <a:gd name="T66" fmla="*/ 1 w 48"/>
                <a:gd name="T67" fmla="*/ 1 h 72"/>
                <a:gd name="T68" fmla="*/ 1 w 48"/>
                <a:gd name="T69" fmla="*/ 1 h 72"/>
                <a:gd name="T70" fmla="*/ 1 w 48"/>
                <a:gd name="T71" fmla="*/ 1 h 72"/>
                <a:gd name="T72" fmla="*/ 1 w 48"/>
                <a:gd name="T73" fmla="*/ 1 h 72"/>
                <a:gd name="T74" fmla="*/ 1 w 48"/>
                <a:gd name="T75" fmla="*/ 1 h 72"/>
                <a:gd name="T76" fmla="*/ 1 w 48"/>
                <a:gd name="T77" fmla="*/ 1 h 72"/>
                <a:gd name="T78" fmla="*/ 1 w 48"/>
                <a:gd name="T79" fmla="*/ 1 h 72"/>
                <a:gd name="T80" fmla="*/ 1 w 48"/>
                <a:gd name="T81" fmla="*/ 1 h 72"/>
                <a:gd name="T82" fmla="*/ 1 w 48"/>
                <a:gd name="T83" fmla="*/ 1 h 72"/>
                <a:gd name="T84" fmla="*/ 1 w 48"/>
                <a:gd name="T85" fmla="*/ 1 h 72"/>
                <a:gd name="T86" fmla="*/ 1 w 48"/>
                <a:gd name="T87" fmla="*/ 1 h 72"/>
                <a:gd name="T88" fmla="*/ 1 w 48"/>
                <a:gd name="T89" fmla="*/ 1 h 72"/>
                <a:gd name="T90" fmla="*/ 1 w 48"/>
                <a:gd name="T91" fmla="*/ 1 h 72"/>
                <a:gd name="T92" fmla="*/ 1 w 48"/>
                <a:gd name="T93" fmla="*/ 1 h 72"/>
                <a:gd name="T94" fmla="*/ 1 w 48"/>
                <a:gd name="T95" fmla="*/ 1 h 72"/>
                <a:gd name="T96" fmla="*/ 1 w 48"/>
                <a:gd name="T97" fmla="*/ 1 h 72"/>
                <a:gd name="T98" fmla="*/ 1 w 48"/>
                <a:gd name="T99" fmla="*/ 1 h 72"/>
                <a:gd name="T100" fmla="*/ 1 w 48"/>
                <a:gd name="T101" fmla="*/ 1 h 72"/>
                <a:gd name="T102" fmla="*/ 1 w 48"/>
                <a:gd name="T103" fmla="*/ 1 h 72"/>
                <a:gd name="T104" fmla="*/ 1 w 48"/>
                <a:gd name="T105" fmla="*/ 1 h 72"/>
                <a:gd name="T106" fmla="*/ 1 w 48"/>
                <a:gd name="T107" fmla="*/ 1 h 72"/>
                <a:gd name="T108" fmla="*/ 1 w 48"/>
                <a:gd name="T109" fmla="*/ 1 h 72"/>
                <a:gd name="T110" fmla="*/ 0 w 48"/>
                <a:gd name="T111" fmla="*/ 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72"/>
                <a:gd name="T170" fmla="*/ 48 w 48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72">
                  <a:moveTo>
                    <a:pt x="0" y="4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43"/>
                  </a:lnTo>
                  <a:lnTo>
                    <a:pt x="48" y="46"/>
                  </a:lnTo>
                  <a:lnTo>
                    <a:pt x="48" y="47"/>
                  </a:lnTo>
                  <a:lnTo>
                    <a:pt x="48" y="48"/>
                  </a:lnTo>
                  <a:lnTo>
                    <a:pt x="48" y="49"/>
                  </a:lnTo>
                  <a:lnTo>
                    <a:pt x="48" y="51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6" y="55"/>
                  </a:lnTo>
                  <a:lnTo>
                    <a:pt x="46" y="57"/>
                  </a:lnTo>
                  <a:lnTo>
                    <a:pt x="44" y="58"/>
                  </a:lnTo>
                  <a:lnTo>
                    <a:pt x="44" y="59"/>
                  </a:lnTo>
                  <a:lnTo>
                    <a:pt x="43" y="60"/>
                  </a:lnTo>
                  <a:lnTo>
                    <a:pt x="42" y="61"/>
                  </a:lnTo>
                  <a:lnTo>
                    <a:pt x="42" y="63"/>
                  </a:lnTo>
                  <a:lnTo>
                    <a:pt x="41" y="64"/>
                  </a:lnTo>
                  <a:lnTo>
                    <a:pt x="40" y="64"/>
                  </a:lnTo>
                  <a:lnTo>
                    <a:pt x="38" y="65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7"/>
                  </a:lnTo>
                  <a:lnTo>
                    <a:pt x="35" y="69"/>
                  </a:lnTo>
                  <a:lnTo>
                    <a:pt x="34" y="70"/>
                  </a:lnTo>
                  <a:lnTo>
                    <a:pt x="32" y="70"/>
                  </a:lnTo>
                  <a:lnTo>
                    <a:pt x="31" y="71"/>
                  </a:lnTo>
                  <a:lnTo>
                    <a:pt x="29" y="71"/>
                  </a:lnTo>
                  <a:lnTo>
                    <a:pt x="28" y="71"/>
                  </a:lnTo>
                  <a:lnTo>
                    <a:pt x="26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19" y="72"/>
                  </a:lnTo>
                  <a:lnTo>
                    <a:pt x="29" y="72"/>
                  </a:lnTo>
                  <a:lnTo>
                    <a:pt x="28" y="72"/>
                  </a:lnTo>
                  <a:lnTo>
                    <a:pt x="26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2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8" y="71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8" y="64"/>
                  </a:lnTo>
                  <a:lnTo>
                    <a:pt x="7" y="63"/>
                  </a:lnTo>
                  <a:lnTo>
                    <a:pt x="6" y="61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Freeform 48"/>
            <p:cNvSpPr>
              <a:spLocks/>
            </p:cNvSpPr>
            <p:nvPr/>
          </p:nvSpPr>
          <p:spPr bwMode="auto">
            <a:xfrm>
              <a:off x="2868" y="251"/>
              <a:ext cx="36" cy="24"/>
            </a:xfrm>
            <a:custGeom>
              <a:avLst/>
              <a:gdLst>
                <a:gd name="T0" fmla="*/ 0 w 72"/>
                <a:gd name="T1" fmla="*/ 1 h 48"/>
                <a:gd name="T2" fmla="*/ 1 w 72"/>
                <a:gd name="T3" fmla="*/ 1 h 48"/>
                <a:gd name="T4" fmla="*/ 1 w 72"/>
                <a:gd name="T5" fmla="*/ 1 h 48"/>
                <a:gd name="T6" fmla="*/ 1 w 72"/>
                <a:gd name="T7" fmla="*/ 1 h 48"/>
                <a:gd name="T8" fmla="*/ 1 w 72"/>
                <a:gd name="T9" fmla="*/ 1 h 48"/>
                <a:gd name="T10" fmla="*/ 1 w 72"/>
                <a:gd name="T11" fmla="*/ 1 h 48"/>
                <a:gd name="T12" fmla="*/ 1 w 72"/>
                <a:gd name="T13" fmla="*/ 1 h 48"/>
                <a:gd name="T14" fmla="*/ 1 w 72"/>
                <a:gd name="T15" fmla="*/ 1 h 48"/>
                <a:gd name="T16" fmla="*/ 1 w 72"/>
                <a:gd name="T17" fmla="*/ 1 h 48"/>
                <a:gd name="T18" fmla="*/ 1 w 72"/>
                <a:gd name="T19" fmla="*/ 1 h 48"/>
                <a:gd name="T20" fmla="*/ 1 w 72"/>
                <a:gd name="T21" fmla="*/ 1 h 48"/>
                <a:gd name="T22" fmla="*/ 1 w 72"/>
                <a:gd name="T23" fmla="*/ 0 h 48"/>
                <a:gd name="T24" fmla="*/ 1 w 72"/>
                <a:gd name="T25" fmla="*/ 1 h 48"/>
                <a:gd name="T26" fmla="*/ 1 w 72"/>
                <a:gd name="T27" fmla="*/ 1 h 48"/>
                <a:gd name="T28" fmla="*/ 1 w 72"/>
                <a:gd name="T29" fmla="*/ 1 h 48"/>
                <a:gd name="T30" fmla="*/ 1 w 72"/>
                <a:gd name="T31" fmla="*/ 1 h 48"/>
                <a:gd name="T32" fmla="*/ 1 w 72"/>
                <a:gd name="T33" fmla="*/ 1 h 48"/>
                <a:gd name="T34" fmla="*/ 1 w 72"/>
                <a:gd name="T35" fmla="*/ 1 h 48"/>
                <a:gd name="T36" fmla="*/ 1 w 72"/>
                <a:gd name="T37" fmla="*/ 1 h 48"/>
                <a:gd name="T38" fmla="*/ 1 w 72"/>
                <a:gd name="T39" fmla="*/ 1 h 48"/>
                <a:gd name="T40" fmla="*/ 1 w 72"/>
                <a:gd name="T41" fmla="*/ 1 h 48"/>
                <a:gd name="T42" fmla="*/ 1 w 72"/>
                <a:gd name="T43" fmla="*/ 1 h 48"/>
                <a:gd name="T44" fmla="*/ 1 w 72"/>
                <a:gd name="T45" fmla="*/ 1 h 48"/>
                <a:gd name="T46" fmla="*/ 1 w 72"/>
                <a:gd name="T47" fmla="*/ 1 h 48"/>
                <a:gd name="T48" fmla="*/ 1 w 72"/>
                <a:gd name="T49" fmla="*/ 1 h 48"/>
                <a:gd name="T50" fmla="*/ 1 w 72"/>
                <a:gd name="T51" fmla="*/ 1 h 48"/>
                <a:gd name="T52" fmla="*/ 1 w 72"/>
                <a:gd name="T53" fmla="*/ 1 h 48"/>
                <a:gd name="T54" fmla="*/ 1 w 72"/>
                <a:gd name="T55" fmla="*/ 1 h 48"/>
                <a:gd name="T56" fmla="*/ 1 w 72"/>
                <a:gd name="T57" fmla="*/ 1 h 48"/>
                <a:gd name="T58" fmla="*/ 1 w 72"/>
                <a:gd name="T59" fmla="*/ 1 h 48"/>
                <a:gd name="T60" fmla="*/ 1 w 72"/>
                <a:gd name="T61" fmla="*/ 1 h 48"/>
                <a:gd name="T62" fmla="*/ 1 w 72"/>
                <a:gd name="T63" fmla="*/ 1 h 48"/>
                <a:gd name="T64" fmla="*/ 1 w 72"/>
                <a:gd name="T65" fmla="*/ 1 h 48"/>
                <a:gd name="T66" fmla="*/ 1 w 72"/>
                <a:gd name="T67" fmla="*/ 1 h 48"/>
                <a:gd name="T68" fmla="*/ 1 w 72"/>
                <a:gd name="T69" fmla="*/ 1 h 48"/>
                <a:gd name="T70" fmla="*/ 1 w 72"/>
                <a:gd name="T71" fmla="*/ 1 h 48"/>
                <a:gd name="T72" fmla="*/ 1 w 72"/>
                <a:gd name="T73" fmla="*/ 1 h 48"/>
                <a:gd name="T74" fmla="*/ 1 w 72"/>
                <a:gd name="T75" fmla="*/ 1 h 48"/>
                <a:gd name="T76" fmla="*/ 1 w 72"/>
                <a:gd name="T77" fmla="*/ 1 h 48"/>
                <a:gd name="T78" fmla="*/ 1 w 72"/>
                <a:gd name="T79" fmla="*/ 1 h 48"/>
                <a:gd name="T80" fmla="*/ 1 w 72"/>
                <a:gd name="T81" fmla="*/ 1 h 48"/>
                <a:gd name="T82" fmla="*/ 1 w 72"/>
                <a:gd name="T83" fmla="*/ 1 h 48"/>
                <a:gd name="T84" fmla="*/ 1 w 72"/>
                <a:gd name="T85" fmla="*/ 1 h 48"/>
                <a:gd name="T86" fmla="*/ 1 w 72"/>
                <a:gd name="T87" fmla="*/ 1 h 48"/>
                <a:gd name="T88" fmla="*/ 1 w 72"/>
                <a:gd name="T89" fmla="*/ 1 h 48"/>
                <a:gd name="T90" fmla="*/ 1 w 72"/>
                <a:gd name="T91" fmla="*/ 1 h 48"/>
                <a:gd name="T92" fmla="*/ 1 w 72"/>
                <a:gd name="T93" fmla="*/ 1 h 48"/>
                <a:gd name="T94" fmla="*/ 1 w 72"/>
                <a:gd name="T95" fmla="*/ 1 h 48"/>
                <a:gd name="T96" fmla="*/ 1 w 72"/>
                <a:gd name="T97" fmla="*/ 1 h 48"/>
                <a:gd name="T98" fmla="*/ 1 w 72"/>
                <a:gd name="T99" fmla="*/ 1 h 48"/>
                <a:gd name="T100" fmla="*/ 1 w 72"/>
                <a:gd name="T101" fmla="*/ 1 h 48"/>
                <a:gd name="T102" fmla="*/ 1 w 72"/>
                <a:gd name="T103" fmla="*/ 1 h 48"/>
                <a:gd name="T104" fmla="*/ 1 w 72"/>
                <a:gd name="T105" fmla="*/ 1 h 48"/>
                <a:gd name="T106" fmla="*/ 1 w 72"/>
                <a:gd name="T107" fmla="*/ 1 h 48"/>
                <a:gd name="T108" fmla="*/ 1 w 72"/>
                <a:gd name="T109" fmla="*/ 1 h 48"/>
                <a:gd name="T110" fmla="*/ 0 w 72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59" y="5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7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5" y="9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9" y="14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6"/>
                  </a:lnTo>
                  <a:lnTo>
                    <a:pt x="71" y="27"/>
                  </a:lnTo>
                  <a:lnTo>
                    <a:pt x="71" y="30"/>
                  </a:lnTo>
                  <a:lnTo>
                    <a:pt x="70" y="31"/>
                  </a:lnTo>
                  <a:lnTo>
                    <a:pt x="70" y="32"/>
                  </a:lnTo>
                  <a:lnTo>
                    <a:pt x="69" y="33"/>
                  </a:lnTo>
                  <a:lnTo>
                    <a:pt x="69" y="35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6" y="38"/>
                  </a:lnTo>
                  <a:lnTo>
                    <a:pt x="65" y="39"/>
                  </a:lnTo>
                  <a:lnTo>
                    <a:pt x="64" y="39"/>
                  </a:lnTo>
                  <a:lnTo>
                    <a:pt x="63" y="41"/>
                  </a:lnTo>
                  <a:lnTo>
                    <a:pt x="61" y="42"/>
                  </a:lnTo>
                  <a:lnTo>
                    <a:pt x="61" y="43"/>
                  </a:lnTo>
                  <a:lnTo>
                    <a:pt x="60" y="43"/>
                  </a:lnTo>
                  <a:lnTo>
                    <a:pt x="59" y="44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5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1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5"/>
                  </a:lnTo>
                  <a:lnTo>
                    <a:pt x="16" y="45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9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Freeform 49"/>
            <p:cNvSpPr>
              <a:spLocks/>
            </p:cNvSpPr>
            <p:nvPr/>
          </p:nvSpPr>
          <p:spPr bwMode="auto">
            <a:xfrm>
              <a:off x="2111" y="1272"/>
              <a:ext cx="24" cy="24"/>
            </a:xfrm>
            <a:custGeom>
              <a:avLst/>
              <a:gdLst>
                <a:gd name="T0" fmla="*/ 0 w 48"/>
                <a:gd name="T1" fmla="*/ 1 h 48"/>
                <a:gd name="T2" fmla="*/ 1 w 48"/>
                <a:gd name="T3" fmla="*/ 1 h 48"/>
                <a:gd name="T4" fmla="*/ 1 w 48"/>
                <a:gd name="T5" fmla="*/ 1 h 48"/>
                <a:gd name="T6" fmla="*/ 1 w 48"/>
                <a:gd name="T7" fmla="*/ 1 h 48"/>
                <a:gd name="T8" fmla="*/ 1 w 48"/>
                <a:gd name="T9" fmla="*/ 1 h 48"/>
                <a:gd name="T10" fmla="*/ 1 w 48"/>
                <a:gd name="T11" fmla="*/ 1 h 48"/>
                <a:gd name="T12" fmla="*/ 1 w 48"/>
                <a:gd name="T13" fmla="*/ 1 h 48"/>
                <a:gd name="T14" fmla="*/ 1 w 48"/>
                <a:gd name="T15" fmla="*/ 1 h 48"/>
                <a:gd name="T16" fmla="*/ 1 w 48"/>
                <a:gd name="T17" fmla="*/ 1 h 48"/>
                <a:gd name="T18" fmla="*/ 1 w 48"/>
                <a:gd name="T19" fmla="*/ 1 h 48"/>
                <a:gd name="T20" fmla="*/ 1 w 48"/>
                <a:gd name="T21" fmla="*/ 1 h 48"/>
                <a:gd name="T22" fmla="*/ 1 w 48"/>
                <a:gd name="T23" fmla="*/ 0 h 48"/>
                <a:gd name="T24" fmla="*/ 1 w 48"/>
                <a:gd name="T25" fmla="*/ 1 h 48"/>
                <a:gd name="T26" fmla="*/ 1 w 48"/>
                <a:gd name="T27" fmla="*/ 1 h 48"/>
                <a:gd name="T28" fmla="*/ 1 w 48"/>
                <a:gd name="T29" fmla="*/ 1 h 48"/>
                <a:gd name="T30" fmla="*/ 1 w 48"/>
                <a:gd name="T31" fmla="*/ 1 h 48"/>
                <a:gd name="T32" fmla="*/ 1 w 48"/>
                <a:gd name="T33" fmla="*/ 1 h 48"/>
                <a:gd name="T34" fmla="*/ 1 w 48"/>
                <a:gd name="T35" fmla="*/ 1 h 48"/>
                <a:gd name="T36" fmla="*/ 1 w 48"/>
                <a:gd name="T37" fmla="*/ 1 h 48"/>
                <a:gd name="T38" fmla="*/ 1 w 48"/>
                <a:gd name="T39" fmla="*/ 1 h 48"/>
                <a:gd name="T40" fmla="*/ 1 w 48"/>
                <a:gd name="T41" fmla="*/ 1 h 48"/>
                <a:gd name="T42" fmla="*/ 1 w 48"/>
                <a:gd name="T43" fmla="*/ 1 h 48"/>
                <a:gd name="T44" fmla="*/ 1 w 48"/>
                <a:gd name="T45" fmla="*/ 1 h 48"/>
                <a:gd name="T46" fmla="*/ 1 w 48"/>
                <a:gd name="T47" fmla="*/ 1 h 48"/>
                <a:gd name="T48" fmla="*/ 1 w 48"/>
                <a:gd name="T49" fmla="*/ 1 h 48"/>
                <a:gd name="T50" fmla="*/ 1 w 48"/>
                <a:gd name="T51" fmla="*/ 1 h 48"/>
                <a:gd name="T52" fmla="*/ 1 w 48"/>
                <a:gd name="T53" fmla="*/ 1 h 48"/>
                <a:gd name="T54" fmla="*/ 1 w 48"/>
                <a:gd name="T55" fmla="*/ 1 h 48"/>
                <a:gd name="T56" fmla="*/ 1 w 48"/>
                <a:gd name="T57" fmla="*/ 1 h 48"/>
                <a:gd name="T58" fmla="*/ 1 w 48"/>
                <a:gd name="T59" fmla="*/ 1 h 48"/>
                <a:gd name="T60" fmla="*/ 1 w 48"/>
                <a:gd name="T61" fmla="*/ 1 h 48"/>
                <a:gd name="T62" fmla="*/ 1 w 48"/>
                <a:gd name="T63" fmla="*/ 1 h 48"/>
                <a:gd name="T64" fmla="*/ 1 w 48"/>
                <a:gd name="T65" fmla="*/ 1 h 48"/>
                <a:gd name="T66" fmla="*/ 1 w 48"/>
                <a:gd name="T67" fmla="*/ 1 h 48"/>
                <a:gd name="T68" fmla="*/ 1 w 48"/>
                <a:gd name="T69" fmla="*/ 1 h 48"/>
                <a:gd name="T70" fmla="*/ 1 w 48"/>
                <a:gd name="T71" fmla="*/ 1 h 48"/>
                <a:gd name="T72" fmla="*/ 1 w 48"/>
                <a:gd name="T73" fmla="*/ 1 h 48"/>
                <a:gd name="T74" fmla="*/ 1 w 48"/>
                <a:gd name="T75" fmla="*/ 1 h 48"/>
                <a:gd name="T76" fmla="*/ 1 w 48"/>
                <a:gd name="T77" fmla="*/ 1 h 48"/>
                <a:gd name="T78" fmla="*/ 1 w 48"/>
                <a:gd name="T79" fmla="*/ 1 h 48"/>
                <a:gd name="T80" fmla="*/ 1 w 48"/>
                <a:gd name="T81" fmla="*/ 1 h 48"/>
                <a:gd name="T82" fmla="*/ 1 w 48"/>
                <a:gd name="T83" fmla="*/ 1 h 48"/>
                <a:gd name="T84" fmla="*/ 1 w 48"/>
                <a:gd name="T85" fmla="*/ 1 h 48"/>
                <a:gd name="T86" fmla="*/ 1 w 48"/>
                <a:gd name="T87" fmla="*/ 1 h 48"/>
                <a:gd name="T88" fmla="*/ 1 w 48"/>
                <a:gd name="T89" fmla="*/ 1 h 48"/>
                <a:gd name="T90" fmla="*/ 1 w 48"/>
                <a:gd name="T91" fmla="*/ 1 h 48"/>
                <a:gd name="T92" fmla="*/ 1 w 48"/>
                <a:gd name="T93" fmla="*/ 1 h 48"/>
                <a:gd name="T94" fmla="*/ 1 w 48"/>
                <a:gd name="T95" fmla="*/ 1 h 48"/>
                <a:gd name="T96" fmla="*/ 1 w 48"/>
                <a:gd name="T97" fmla="*/ 1 h 48"/>
                <a:gd name="T98" fmla="*/ 1 w 48"/>
                <a:gd name="T99" fmla="*/ 1 h 48"/>
                <a:gd name="T100" fmla="*/ 1 w 48"/>
                <a:gd name="T101" fmla="*/ 1 h 48"/>
                <a:gd name="T102" fmla="*/ 1 w 48"/>
                <a:gd name="T103" fmla="*/ 1 h 48"/>
                <a:gd name="T104" fmla="*/ 1 w 48"/>
                <a:gd name="T105" fmla="*/ 1 h 48"/>
                <a:gd name="T106" fmla="*/ 1 w 48"/>
                <a:gd name="T107" fmla="*/ 1 h 48"/>
                <a:gd name="T108" fmla="*/ 1 w 48"/>
                <a:gd name="T109" fmla="*/ 1 h 48"/>
                <a:gd name="T110" fmla="*/ 0 w 48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7" y="28"/>
                  </a:lnTo>
                  <a:lnTo>
                    <a:pt x="47" y="30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4" y="34"/>
                  </a:lnTo>
                  <a:lnTo>
                    <a:pt x="44" y="35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0" y="40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5" y="45"/>
                  </a:lnTo>
                  <a:lnTo>
                    <a:pt x="34" y="46"/>
                  </a:lnTo>
                  <a:lnTo>
                    <a:pt x="32" y="46"/>
                  </a:lnTo>
                  <a:lnTo>
                    <a:pt x="31" y="47"/>
                  </a:lnTo>
                  <a:lnTo>
                    <a:pt x="29" y="47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7" y="39"/>
                  </a:lnTo>
                  <a:lnTo>
                    <a:pt x="6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Freeform 50"/>
            <p:cNvSpPr>
              <a:spLocks/>
            </p:cNvSpPr>
            <p:nvPr/>
          </p:nvSpPr>
          <p:spPr bwMode="auto">
            <a:xfrm>
              <a:off x="1739" y="516"/>
              <a:ext cx="3193" cy="936"/>
            </a:xfrm>
            <a:custGeom>
              <a:avLst/>
              <a:gdLst>
                <a:gd name="T0" fmla="*/ 0 w 6385"/>
                <a:gd name="T1" fmla="*/ 18 h 1873"/>
                <a:gd name="T2" fmla="*/ 0 w 6385"/>
                <a:gd name="T3" fmla="*/ 29 h 1873"/>
                <a:gd name="T4" fmla="*/ 100 w 6385"/>
                <a:gd name="T5" fmla="*/ 29 h 1873"/>
                <a:gd name="T6" fmla="*/ 100 w 6385"/>
                <a:gd name="T7" fmla="*/ 0 h 1873"/>
                <a:gd name="T8" fmla="*/ 98 w 6385"/>
                <a:gd name="T9" fmla="*/ 0 h 18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85"/>
                <a:gd name="T16" fmla="*/ 0 h 1873"/>
                <a:gd name="T17" fmla="*/ 6385 w 6385"/>
                <a:gd name="T18" fmla="*/ 1873 h 18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85" h="1873">
                  <a:moveTo>
                    <a:pt x="0" y="1201"/>
                  </a:moveTo>
                  <a:lnTo>
                    <a:pt x="0" y="1873"/>
                  </a:lnTo>
                  <a:lnTo>
                    <a:pt x="6385" y="1873"/>
                  </a:lnTo>
                  <a:lnTo>
                    <a:pt x="6385" y="0"/>
                  </a:lnTo>
                  <a:lnTo>
                    <a:pt x="621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Freeform 51"/>
            <p:cNvSpPr>
              <a:spLocks/>
            </p:cNvSpPr>
            <p:nvPr/>
          </p:nvSpPr>
          <p:spPr bwMode="auto">
            <a:xfrm>
              <a:off x="1709" y="1120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1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8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1" y="16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7" y="23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1" y="29"/>
                  </a:lnTo>
                  <a:lnTo>
                    <a:pt x="113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9" y="73"/>
                  </a:lnTo>
                  <a:lnTo>
                    <a:pt x="119" y="76"/>
                  </a:lnTo>
                  <a:lnTo>
                    <a:pt x="117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6"/>
                  </a:lnTo>
                  <a:lnTo>
                    <a:pt x="113" y="90"/>
                  </a:lnTo>
                  <a:lnTo>
                    <a:pt x="111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98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1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3" y="110"/>
                  </a:lnTo>
                  <a:lnTo>
                    <a:pt x="91" y="112"/>
                  </a:lnTo>
                  <a:lnTo>
                    <a:pt x="89" y="114"/>
                  </a:lnTo>
                  <a:lnTo>
                    <a:pt x="86" y="115"/>
                  </a:lnTo>
                  <a:lnTo>
                    <a:pt x="84" y="116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19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3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6"/>
                  </a:lnTo>
                  <a:lnTo>
                    <a:pt x="37" y="116"/>
                  </a:lnTo>
                  <a:lnTo>
                    <a:pt x="33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5" y="101"/>
                  </a:lnTo>
                  <a:lnTo>
                    <a:pt x="14" y="98"/>
                  </a:lnTo>
                  <a:lnTo>
                    <a:pt x="12" y="97"/>
                  </a:lnTo>
                  <a:lnTo>
                    <a:pt x="11" y="95"/>
                  </a:lnTo>
                  <a:lnTo>
                    <a:pt x="8" y="92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5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Freeform 52"/>
            <p:cNvSpPr>
              <a:spLocks/>
            </p:cNvSpPr>
            <p:nvPr/>
          </p:nvSpPr>
          <p:spPr bwMode="auto">
            <a:xfrm>
              <a:off x="2478" y="1120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1" y="7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70" y="1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78" y="4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4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1" y="16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7" y="23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2" y="29"/>
                  </a:lnTo>
                  <a:lnTo>
                    <a:pt x="113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8" y="42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9" y="73"/>
                  </a:lnTo>
                  <a:lnTo>
                    <a:pt x="119" y="76"/>
                  </a:lnTo>
                  <a:lnTo>
                    <a:pt x="118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6"/>
                  </a:lnTo>
                  <a:lnTo>
                    <a:pt x="113" y="90"/>
                  </a:lnTo>
                  <a:lnTo>
                    <a:pt x="112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98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1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4" y="110"/>
                  </a:lnTo>
                  <a:lnTo>
                    <a:pt x="91" y="112"/>
                  </a:lnTo>
                  <a:lnTo>
                    <a:pt x="89" y="114"/>
                  </a:lnTo>
                  <a:lnTo>
                    <a:pt x="86" y="115"/>
                  </a:lnTo>
                  <a:lnTo>
                    <a:pt x="84" y="116"/>
                  </a:lnTo>
                  <a:lnTo>
                    <a:pt x="82" y="116"/>
                  </a:lnTo>
                  <a:lnTo>
                    <a:pt x="78" y="118"/>
                  </a:lnTo>
                  <a:lnTo>
                    <a:pt x="76" y="119"/>
                  </a:lnTo>
                  <a:lnTo>
                    <a:pt x="73" y="119"/>
                  </a:lnTo>
                  <a:lnTo>
                    <a:pt x="70" y="120"/>
                  </a:lnTo>
                  <a:lnTo>
                    <a:pt x="67" y="120"/>
                  </a:lnTo>
                  <a:lnTo>
                    <a:pt x="64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7" y="116"/>
                  </a:lnTo>
                  <a:lnTo>
                    <a:pt x="34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2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4" y="98"/>
                  </a:lnTo>
                  <a:lnTo>
                    <a:pt x="12" y="97"/>
                  </a:lnTo>
                  <a:lnTo>
                    <a:pt x="11" y="95"/>
                  </a:lnTo>
                  <a:lnTo>
                    <a:pt x="8" y="92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5" y="84"/>
                  </a:lnTo>
                  <a:lnTo>
                    <a:pt x="4" y="82"/>
                  </a:lnTo>
                  <a:lnTo>
                    <a:pt x="4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Freeform 53"/>
            <p:cNvSpPr>
              <a:spLocks/>
            </p:cNvSpPr>
            <p:nvPr/>
          </p:nvSpPr>
          <p:spPr bwMode="auto">
            <a:xfrm>
              <a:off x="3876" y="1116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8" y="10"/>
                  </a:lnTo>
                  <a:lnTo>
                    <a:pt x="31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8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8" y="7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0" y="16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6" y="23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1" y="29"/>
                  </a:lnTo>
                  <a:lnTo>
                    <a:pt x="112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8" y="46"/>
                  </a:lnTo>
                  <a:lnTo>
                    <a:pt x="118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8" y="73"/>
                  </a:lnTo>
                  <a:lnTo>
                    <a:pt x="118" y="76"/>
                  </a:lnTo>
                  <a:lnTo>
                    <a:pt x="117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6"/>
                  </a:lnTo>
                  <a:lnTo>
                    <a:pt x="112" y="90"/>
                  </a:lnTo>
                  <a:lnTo>
                    <a:pt x="111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6" y="98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0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3" y="110"/>
                  </a:lnTo>
                  <a:lnTo>
                    <a:pt x="91" y="112"/>
                  </a:lnTo>
                  <a:lnTo>
                    <a:pt x="88" y="114"/>
                  </a:lnTo>
                  <a:lnTo>
                    <a:pt x="86" y="115"/>
                  </a:lnTo>
                  <a:lnTo>
                    <a:pt x="84" y="116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19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3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6"/>
                  </a:lnTo>
                  <a:lnTo>
                    <a:pt x="37" y="116"/>
                  </a:lnTo>
                  <a:lnTo>
                    <a:pt x="33" y="115"/>
                  </a:lnTo>
                  <a:lnTo>
                    <a:pt x="31" y="114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5" y="101"/>
                  </a:lnTo>
                  <a:lnTo>
                    <a:pt x="14" y="98"/>
                  </a:lnTo>
                  <a:lnTo>
                    <a:pt x="12" y="97"/>
                  </a:lnTo>
                  <a:lnTo>
                    <a:pt x="10" y="95"/>
                  </a:lnTo>
                  <a:lnTo>
                    <a:pt x="8" y="92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4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54"/>
            <p:cNvSpPr>
              <a:spLocks/>
            </p:cNvSpPr>
            <p:nvPr/>
          </p:nvSpPr>
          <p:spPr bwMode="auto">
            <a:xfrm>
              <a:off x="4716" y="490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5" y="21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5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1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2" y="4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6" y="12"/>
                  </a:lnTo>
                  <a:lnTo>
                    <a:pt x="98" y="15"/>
                  </a:lnTo>
                  <a:lnTo>
                    <a:pt x="101" y="16"/>
                  </a:lnTo>
                  <a:lnTo>
                    <a:pt x="103" y="18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4"/>
                  </a:lnTo>
                  <a:lnTo>
                    <a:pt x="110" y="27"/>
                  </a:lnTo>
                  <a:lnTo>
                    <a:pt x="111" y="29"/>
                  </a:lnTo>
                  <a:lnTo>
                    <a:pt x="113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9" y="73"/>
                  </a:lnTo>
                  <a:lnTo>
                    <a:pt x="119" y="76"/>
                  </a:lnTo>
                  <a:lnTo>
                    <a:pt x="117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7"/>
                  </a:lnTo>
                  <a:lnTo>
                    <a:pt x="113" y="90"/>
                  </a:lnTo>
                  <a:lnTo>
                    <a:pt x="111" y="93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99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1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3" y="111"/>
                  </a:lnTo>
                  <a:lnTo>
                    <a:pt x="91" y="112"/>
                  </a:lnTo>
                  <a:lnTo>
                    <a:pt x="89" y="114"/>
                  </a:lnTo>
                  <a:lnTo>
                    <a:pt x="86" y="115"/>
                  </a:lnTo>
                  <a:lnTo>
                    <a:pt x="84" y="117"/>
                  </a:lnTo>
                  <a:lnTo>
                    <a:pt x="81" y="117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19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3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7"/>
                  </a:lnTo>
                  <a:lnTo>
                    <a:pt x="37" y="117"/>
                  </a:lnTo>
                  <a:lnTo>
                    <a:pt x="33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6" y="111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5" y="101"/>
                  </a:lnTo>
                  <a:lnTo>
                    <a:pt x="14" y="99"/>
                  </a:lnTo>
                  <a:lnTo>
                    <a:pt x="12" y="97"/>
                  </a:lnTo>
                  <a:lnTo>
                    <a:pt x="11" y="95"/>
                  </a:lnTo>
                  <a:lnTo>
                    <a:pt x="8" y="93"/>
                  </a:lnTo>
                  <a:lnTo>
                    <a:pt x="7" y="90"/>
                  </a:lnTo>
                  <a:lnTo>
                    <a:pt x="6" y="87"/>
                  </a:lnTo>
                  <a:lnTo>
                    <a:pt x="5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5"/>
            <p:cNvSpPr>
              <a:spLocks noChangeShapeType="1"/>
            </p:cNvSpPr>
            <p:nvPr/>
          </p:nvSpPr>
          <p:spPr bwMode="auto">
            <a:xfrm>
              <a:off x="2508" y="1176"/>
              <a:ext cx="1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Freeform 56"/>
            <p:cNvSpPr>
              <a:spLocks/>
            </p:cNvSpPr>
            <p:nvPr/>
          </p:nvSpPr>
          <p:spPr bwMode="auto">
            <a:xfrm>
              <a:off x="2496" y="1440"/>
              <a:ext cx="24" cy="24"/>
            </a:xfrm>
            <a:custGeom>
              <a:avLst/>
              <a:gdLst>
                <a:gd name="T0" fmla="*/ 0 w 48"/>
                <a:gd name="T1" fmla="*/ 1 h 48"/>
                <a:gd name="T2" fmla="*/ 1 w 48"/>
                <a:gd name="T3" fmla="*/ 1 h 48"/>
                <a:gd name="T4" fmla="*/ 1 w 48"/>
                <a:gd name="T5" fmla="*/ 1 h 48"/>
                <a:gd name="T6" fmla="*/ 1 w 48"/>
                <a:gd name="T7" fmla="*/ 1 h 48"/>
                <a:gd name="T8" fmla="*/ 1 w 48"/>
                <a:gd name="T9" fmla="*/ 1 h 48"/>
                <a:gd name="T10" fmla="*/ 1 w 48"/>
                <a:gd name="T11" fmla="*/ 1 h 48"/>
                <a:gd name="T12" fmla="*/ 1 w 48"/>
                <a:gd name="T13" fmla="*/ 1 h 48"/>
                <a:gd name="T14" fmla="*/ 1 w 48"/>
                <a:gd name="T15" fmla="*/ 1 h 48"/>
                <a:gd name="T16" fmla="*/ 1 w 48"/>
                <a:gd name="T17" fmla="*/ 1 h 48"/>
                <a:gd name="T18" fmla="*/ 1 w 48"/>
                <a:gd name="T19" fmla="*/ 1 h 48"/>
                <a:gd name="T20" fmla="*/ 1 w 48"/>
                <a:gd name="T21" fmla="*/ 1 h 48"/>
                <a:gd name="T22" fmla="*/ 1 w 48"/>
                <a:gd name="T23" fmla="*/ 0 h 48"/>
                <a:gd name="T24" fmla="*/ 1 w 48"/>
                <a:gd name="T25" fmla="*/ 1 h 48"/>
                <a:gd name="T26" fmla="*/ 1 w 48"/>
                <a:gd name="T27" fmla="*/ 1 h 48"/>
                <a:gd name="T28" fmla="*/ 1 w 48"/>
                <a:gd name="T29" fmla="*/ 1 h 48"/>
                <a:gd name="T30" fmla="*/ 1 w 48"/>
                <a:gd name="T31" fmla="*/ 1 h 48"/>
                <a:gd name="T32" fmla="*/ 1 w 48"/>
                <a:gd name="T33" fmla="*/ 1 h 48"/>
                <a:gd name="T34" fmla="*/ 1 w 48"/>
                <a:gd name="T35" fmla="*/ 1 h 48"/>
                <a:gd name="T36" fmla="*/ 1 w 48"/>
                <a:gd name="T37" fmla="*/ 1 h 48"/>
                <a:gd name="T38" fmla="*/ 1 w 48"/>
                <a:gd name="T39" fmla="*/ 1 h 48"/>
                <a:gd name="T40" fmla="*/ 1 w 48"/>
                <a:gd name="T41" fmla="*/ 1 h 48"/>
                <a:gd name="T42" fmla="*/ 1 w 48"/>
                <a:gd name="T43" fmla="*/ 1 h 48"/>
                <a:gd name="T44" fmla="*/ 1 w 48"/>
                <a:gd name="T45" fmla="*/ 1 h 48"/>
                <a:gd name="T46" fmla="*/ 1 w 48"/>
                <a:gd name="T47" fmla="*/ 1 h 48"/>
                <a:gd name="T48" fmla="*/ 1 w 48"/>
                <a:gd name="T49" fmla="*/ 1 h 48"/>
                <a:gd name="T50" fmla="*/ 1 w 48"/>
                <a:gd name="T51" fmla="*/ 1 h 48"/>
                <a:gd name="T52" fmla="*/ 1 w 48"/>
                <a:gd name="T53" fmla="*/ 1 h 48"/>
                <a:gd name="T54" fmla="*/ 1 w 48"/>
                <a:gd name="T55" fmla="*/ 1 h 48"/>
                <a:gd name="T56" fmla="*/ 1 w 48"/>
                <a:gd name="T57" fmla="*/ 1 h 48"/>
                <a:gd name="T58" fmla="*/ 1 w 48"/>
                <a:gd name="T59" fmla="*/ 1 h 48"/>
                <a:gd name="T60" fmla="*/ 1 w 48"/>
                <a:gd name="T61" fmla="*/ 1 h 48"/>
                <a:gd name="T62" fmla="*/ 1 w 48"/>
                <a:gd name="T63" fmla="*/ 1 h 48"/>
                <a:gd name="T64" fmla="*/ 1 w 48"/>
                <a:gd name="T65" fmla="*/ 1 h 48"/>
                <a:gd name="T66" fmla="*/ 1 w 48"/>
                <a:gd name="T67" fmla="*/ 1 h 48"/>
                <a:gd name="T68" fmla="*/ 1 w 48"/>
                <a:gd name="T69" fmla="*/ 1 h 48"/>
                <a:gd name="T70" fmla="*/ 1 w 48"/>
                <a:gd name="T71" fmla="*/ 1 h 48"/>
                <a:gd name="T72" fmla="*/ 1 w 48"/>
                <a:gd name="T73" fmla="*/ 1 h 48"/>
                <a:gd name="T74" fmla="*/ 1 w 48"/>
                <a:gd name="T75" fmla="*/ 1 h 48"/>
                <a:gd name="T76" fmla="*/ 1 w 48"/>
                <a:gd name="T77" fmla="*/ 1 h 48"/>
                <a:gd name="T78" fmla="*/ 1 w 48"/>
                <a:gd name="T79" fmla="*/ 1 h 48"/>
                <a:gd name="T80" fmla="*/ 1 w 48"/>
                <a:gd name="T81" fmla="*/ 1 h 48"/>
                <a:gd name="T82" fmla="*/ 1 w 48"/>
                <a:gd name="T83" fmla="*/ 1 h 48"/>
                <a:gd name="T84" fmla="*/ 1 w 48"/>
                <a:gd name="T85" fmla="*/ 1 h 48"/>
                <a:gd name="T86" fmla="*/ 1 w 48"/>
                <a:gd name="T87" fmla="*/ 1 h 48"/>
                <a:gd name="T88" fmla="*/ 1 w 48"/>
                <a:gd name="T89" fmla="*/ 1 h 48"/>
                <a:gd name="T90" fmla="*/ 1 w 48"/>
                <a:gd name="T91" fmla="*/ 1 h 48"/>
                <a:gd name="T92" fmla="*/ 1 w 48"/>
                <a:gd name="T93" fmla="*/ 1 h 48"/>
                <a:gd name="T94" fmla="*/ 1 w 48"/>
                <a:gd name="T95" fmla="*/ 1 h 48"/>
                <a:gd name="T96" fmla="*/ 1 w 48"/>
                <a:gd name="T97" fmla="*/ 1 h 48"/>
                <a:gd name="T98" fmla="*/ 1 w 48"/>
                <a:gd name="T99" fmla="*/ 1 h 48"/>
                <a:gd name="T100" fmla="*/ 1 w 48"/>
                <a:gd name="T101" fmla="*/ 1 h 48"/>
                <a:gd name="T102" fmla="*/ 1 w 48"/>
                <a:gd name="T103" fmla="*/ 1 h 48"/>
                <a:gd name="T104" fmla="*/ 1 w 48"/>
                <a:gd name="T105" fmla="*/ 1 h 48"/>
                <a:gd name="T106" fmla="*/ 1 w 48"/>
                <a:gd name="T107" fmla="*/ 1 h 48"/>
                <a:gd name="T108" fmla="*/ 1 w 48"/>
                <a:gd name="T109" fmla="*/ 1 h 48"/>
                <a:gd name="T110" fmla="*/ 0 w 48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4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7" y="28"/>
                  </a:lnTo>
                  <a:lnTo>
                    <a:pt x="47" y="30"/>
                  </a:lnTo>
                  <a:lnTo>
                    <a:pt x="46" y="32"/>
                  </a:lnTo>
                  <a:lnTo>
                    <a:pt x="46" y="33"/>
                  </a:lnTo>
                  <a:lnTo>
                    <a:pt x="44" y="34"/>
                  </a:lnTo>
                  <a:lnTo>
                    <a:pt x="44" y="35"/>
                  </a:lnTo>
                  <a:lnTo>
                    <a:pt x="43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0" y="40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7" y="44"/>
                  </a:lnTo>
                  <a:lnTo>
                    <a:pt x="36" y="44"/>
                  </a:lnTo>
                  <a:lnTo>
                    <a:pt x="35" y="45"/>
                  </a:lnTo>
                  <a:lnTo>
                    <a:pt x="34" y="46"/>
                  </a:lnTo>
                  <a:lnTo>
                    <a:pt x="32" y="46"/>
                  </a:lnTo>
                  <a:lnTo>
                    <a:pt x="31" y="47"/>
                  </a:lnTo>
                  <a:lnTo>
                    <a:pt x="29" y="47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Freeform 57"/>
            <p:cNvSpPr>
              <a:spLocks/>
            </p:cNvSpPr>
            <p:nvPr/>
          </p:nvSpPr>
          <p:spPr bwMode="auto">
            <a:xfrm>
              <a:off x="3888" y="1440"/>
              <a:ext cx="36" cy="24"/>
            </a:xfrm>
            <a:custGeom>
              <a:avLst/>
              <a:gdLst>
                <a:gd name="T0" fmla="*/ 0 w 72"/>
                <a:gd name="T1" fmla="*/ 1 h 48"/>
                <a:gd name="T2" fmla="*/ 1 w 72"/>
                <a:gd name="T3" fmla="*/ 1 h 48"/>
                <a:gd name="T4" fmla="*/ 1 w 72"/>
                <a:gd name="T5" fmla="*/ 1 h 48"/>
                <a:gd name="T6" fmla="*/ 1 w 72"/>
                <a:gd name="T7" fmla="*/ 1 h 48"/>
                <a:gd name="T8" fmla="*/ 1 w 72"/>
                <a:gd name="T9" fmla="*/ 1 h 48"/>
                <a:gd name="T10" fmla="*/ 1 w 72"/>
                <a:gd name="T11" fmla="*/ 1 h 48"/>
                <a:gd name="T12" fmla="*/ 1 w 72"/>
                <a:gd name="T13" fmla="*/ 1 h 48"/>
                <a:gd name="T14" fmla="*/ 1 w 72"/>
                <a:gd name="T15" fmla="*/ 1 h 48"/>
                <a:gd name="T16" fmla="*/ 1 w 72"/>
                <a:gd name="T17" fmla="*/ 1 h 48"/>
                <a:gd name="T18" fmla="*/ 1 w 72"/>
                <a:gd name="T19" fmla="*/ 1 h 48"/>
                <a:gd name="T20" fmla="*/ 1 w 72"/>
                <a:gd name="T21" fmla="*/ 1 h 48"/>
                <a:gd name="T22" fmla="*/ 1 w 72"/>
                <a:gd name="T23" fmla="*/ 0 h 48"/>
                <a:gd name="T24" fmla="*/ 1 w 72"/>
                <a:gd name="T25" fmla="*/ 1 h 48"/>
                <a:gd name="T26" fmla="*/ 1 w 72"/>
                <a:gd name="T27" fmla="*/ 1 h 48"/>
                <a:gd name="T28" fmla="*/ 1 w 72"/>
                <a:gd name="T29" fmla="*/ 1 h 48"/>
                <a:gd name="T30" fmla="*/ 1 w 72"/>
                <a:gd name="T31" fmla="*/ 1 h 48"/>
                <a:gd name="T32" fmla="*/ 1 w 72"/>
                <a:gd name="T33" fmla="*/ 1 h 48"/>
                <a:gd name="T34" fmla="*/ 1 w 72"/>
                <a:gd name="T35" fmla="*/ 1 h 48"/>
                <a:gd name="T36" fmla="*/ 1 w 72"/>
                <a:gd name="T37" fmla="*/ 1 h 48"/>
                <a:gd name="T38" fmla="*/ 1 w 72"/>
                <a:gd name="T39" fmla="*/ 1 h 48"/>
                <a:gd name="T40" fmla="*/ 1 w 72"/>
                <a:gd name="T41" fmla="*/ 1 h 48"/>
                <a:gd name="T42" fmla="*/ 1 w 72"/>
                <a:gd name="T43" fmla="*/ 1 h 48"/>
                <a:gd name="T44" fmla="*/ 1 w 72"/>
                <a:gd name="T45" fmla="*/ 1 h 48"/>
                <a:gd name="T46" fmla="*/ 1 w 72"/>
                <a:gd name="T47" fmla="*/ 1 h 48"/>
                <a:gd name="T48" fmla="*/ 1 w 72"/>
                <a:gd name="T49" fmla="*/ 1 h 48"/>
                <a:gd name="T50" fmla="*/ 1 w 72"/>
                <a:gd name="T51" fmla="*/ 1 h 48"/>
                <a:gd name="T52" fmla="*/ 1 w 72"/>
                <a:gd name="T53" fmla="*/ 1 h 48"/>
                <a:gd name="T54" fmla="*/ 1 w 72"/>
                <a:gd name="T55" fmla="*/ 1 h 48"/>
                <a:gd name="T56" fmla="*/ 1 w 72"/>
                <a:gd name="T57" fmla="*/ 1 h 48"/>
                <a:gd name="T58" fmla="*/ 1 w 72"/>
                <a:gd name="T59" fmla="*/ 1 h 48"/>
                <a:gd name="T60" fmla="*/ 1 w 72"/>
                <a:gd name="T61" fmla="*/ 1 h 48"/>
                <a:gd name="T62" fmla="*/ 1 w 72"/>
                <a:gd name="T63" fmla="*/ 1 h 48"/>
                <a:gd name="T64" fmla="*/ 1 w 72"/>
                <a:gd name="T65" fmla="*/ 1 h 48"/>
                <a:gd name="T66" fmla="*/ 1 w 72"/>
                <a:gd name="T67" fmla="*/ 1 h 48"/>
                <a:gd name="T68" fmla="*/ 1 w 72"/>
                <a:gd name="T69" fmla="*/ 1 h 48"/>
                <a:gd name="T70" fmla="*/ 1 w 72"/>
                <a:gd name="T71" fmla="*/ 1 h 48"/>
                <a:gd name="T72" fmla="*/ 1 w 72"/>
                <a:gd name="T73" fmla="*/ 1 h 48"/>
                <a:gd name="T74" fmla="*/ 1 w 72"/>
                <a:gd name="T75" fmla="*/ 1 h 48"/>
                <a:gd name="T76" fmla="*/ 1 w 72"/>
                <a:gd name="T77" fmla="*/ 1 h 48"/>
                <a:gd name="T78" fmla="*/ 1 w 72"/>
                <a:gd name="T79" fmla="*/ 1 h 48"/>
                <a:gd name="T80" fmla="*/ 1 w 72"/>
                <a:gd name="T81" fmla="*/ 1 h 48"/>
                <a:gd name="T82" fmla="*/ 1 w 72"/>
                <a:gd name="T83" fmla="*/ 1 h 48"/>
                <a:gd name="T84" fmla="*/ 1 w 72"/>
                <a:gd name="T85" fmla="*/ 1 h 48"/>
                <a:gd name="T86" fmla="*/ 1 w 72"/>
                <a:gd name="T87" fmla="*/ 1 h 48"/>
                <a:gd name="T88" fmla="*/ 1 w 72"/>
                <a:gd name="T89" fmla="*/ 1 h 48"/>
                <a:gd name="T90" fmla="*/ 1 w 72"/>
                <a:gd name="T91" fmla="*/ 1 h 48"/>
                <a:gd name="T92" fmla="*/ 1 w 72"/>
                <a:gd name="T93" fmla="*/ 1 h 48"/>
                <a:gd name="T94" fmla="*/ 1 w 72"/>
                <a:gd name="T95" fmla="*/ 1 h 48"/>
                <a:gd name="T96" fmla="*/ 1 w 72"/>
                <a:gd name="T97" fmla="*/ 1 h 48"/>
                <a:gd name="T98" fmla="*/ 1 w 72"/>
                <a:gd name="T99" fmla="*/ 1 h 48"/>
                <a:gd name="T100" fmla="*/ 1 w 72"/>
                <a:gd name="T101" fmla="*/ 1 h 48"/>
                <a:gd name="T102" fmla="*/ 1 w 72"/>
                <a:gd name="T103" fmla="*/ 1 h 48"/>
                <a:gd name="T104" fmla="*/ 1 w 72"/>
                <a:gd name="T105" fmla="*/ 1 h 48"/>
                <a:gd name="T106" fmla="*/ 1 w 72"/>
                <a:gd name="T107" fmla="*/ 1 h 48"/>
                <a:gd name="T108" fmla="*/ 1 w 72"/>
                <a:gd name="T109" fmla="*/ 1 h 48"/>
                <a:gd name="T110" fmla="*/ 0 w 72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4" y="10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9" y="17"/>
                  </a:lnTo>
                  <a:lnTo>
                    <a:pt x="69" y="18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2"/>
                  </a:lnTo>
                  <a:lnTo>
                    <a:pt x="69" y="33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3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1" y="44"/>
                  </a:lnTo>
                  <a:lnTo>
                    <a:pt x="60" y="44"/>
                  </a:lnTo>
                  <a:lnTo>
                    <a:pt x="58" y="45"/>
                  </a:lnTo>
                  <a:lnTo>
                    <a:pt x="57" y="46"/>
                  </a:lnTo>
                  <a:lnTo>
                    <a:pt x="56" y="46"/>
                  </a:lnTo>
                  <a:lnTo>
                    <a:pt x="55" y="47"/>
                  </a:lnTo>
                  <a:lnTo>
                    <a:pt x="52" y="47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AutoShape 58"/>
            <p:cNvSpPr>
              <a:spLocks noChangeArrowheads="1"/>
            </p:cNvSpPr>
            <p:nvPr/>
          </p:nvSpPr>
          <p:spPr bwMode="auto">
            <a:xfrm>
              <a:off x="3060" y="379"/>
              <a:ext cx="294" cy="277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58" name="AutoShape 59"/>
            <p:cNvSpPr>
              <a:spLocks noChangeArrowheads="1"/>
            </p:cNvSpPr>
            <p:nvPr/>
          </p:nvSpPr>
          <p:spPr bwMode="auto">
            <a:xfrm>
              <a:off x="4416" y="379"/>
              <a:ext cx="294" cy="277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373245" y="4831204"/>
            <a:ext cx="11506200" cy="179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buFontTx/>
              <a:buChar char="-"/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As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soon as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count(Q2 Q1 Q0)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=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________________then             asynchronously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clear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flip-flops.  </a:t>
            </a:r>
            <a:endParaRPr lang="en-US" sz="3200" kern="0" dirty="0" smtClean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1371600" lvl="2" indent="-457200">
              <a:buFontTx/>
              <a:buChar char="-"/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(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5 is never really seen by the user)</a:t>
            </a:r>
          </a:p>
          <a:p>
            <a:pPr>
              <a:defRPr/>
            </a:pPr>
            <a:endParaRPr lang="en-US" sz="3200" kern="0" dirty="0" smtClean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2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904582" y="157668"/>
            <a:ext cx="10363200" cy="72447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Modulo-n Counters</a:t>
            </a: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1066800" y="848737"/>
            <a:ext cx="9372600" cy="3905200"/>
            <a:chOff x="864" y="251"/>
            <a:chExt cx="4068" cy="1213"/>
          </a:xfrm>
        </p:grpSpPr>
        <p:sp>
          <p:nvSpPr>
            <p:cNvPr id="25605" name="Freeform 6"/>
            <p:cNvSpPr>
              <a:spLocks/>
            </p:cNvSpPr>
            <p:nvPr/>
          </p:nvSpPr>
          <p:spPr bwMode="auto">
            <a:xfrm>
              <a:off x="2892" y="263"/>
              <a:ext cx="1524" cy="169"/>
            </a:xfrm>
            <a:custGeom>
              <a:avLst/>
              <a:gdLst>
                <a:gd name="T0" fmla="*/ 47 w 3049"/>
                <a:gd name="T1" fmla="*/ 6 h 336"/>
                <a:gd name="T2" fmla="*/ 43 w 3049"/>
                <a:gd name="T3" fmla="*/ 6 h 336"/>
                <a:gd name="T4" fmla="*/ 43 w 3049"/>
                <a:gd name="T5" fmla="*/ 0 h 336"/>
                <a:gd name="T6" fmla="*/ 0 w 3049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9"/>
                <a:gd name="T13" fmla="*/ 0 h 336"/>
                <a:gd name="T14" fmla="*/ 3049 w 3049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9" h="336">
                  <a:moveTo>
                    <a:pt x="3049" y="336"/>
                  </a:moveTo>
                  <a:lnTo>
                    <a:pt x="2809" y="336"/>
                  </a:lnTo>
                  <a:lnTo>
                    <a:pt x="2809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3906" y="117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 flipH="1">
              <a:off x="3360" y="516"/>
              <a:ext cx="1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1523" y="432"/>
              <a:ext cx="432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1569" y="55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5610" name="Rectangle 11"/>
            <p:cNvSpPr>
              <a:spLocks noChangeArrowheads="1"/>
            </p:cNvSpPr>
            <p:nvPr/>
          </p:nvSpPr>
          <p:spPr bwMode="auto">
            <a:xfrm>
              <a:off x="1819" y="54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H="1" flipV="1">
              <a:off x="1835" y="889"/>
              <a:ext cx="4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Rectangle 13"/>
            <p:cNvSpPr>
              <a:spLocks noChangeArrowheads="1"/>
            </p:cNvSpPr>
            <p:nvPr/>
          </p:nvSpPr>
          <p:spPr bwMode="auto">
            <a:xfrm>
              <a:off x="1819" y="89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13" name="Rectangle 14"/>
            <p:cNvSpPr>
              <a:spLocks noChangeArrowheads="1"/>
            </p:cNvSpPr>
            <p:nvPr/>
          </p:nvSpPr>
          <p:spPr bwMode="auto">
            <a:xfrm>
              <a:off x="2291" y="432"/>
              <a:ext cx="421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864" y="878"/>
              <a:ext cx="3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lang="en-US"/>
            </a:p>
          </p:txBody>
        </p:sp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2335" y="55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5616" name="Rectangle 17"/>
            <p:cNvSpPr>
              <a:spLocks noChangeArrowheads="1"/>
            </p:cNvSpPr>
            <p:nvPr/>
          </p:nvSpPr>
          <p:spPr bwMode="auto">
            <a:xfrm>
              <a:off x="2584" y="54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2592" y="889"/>
              <a:ext cx="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Rectangle 19"/>
            <p:cNvSpPr>
              <a:spLocks noChangeArrowheads="1"/>
            </p:cNvSpPr>
            <p:nvPr/>
          </p:nvSpPr>
          <p:spPr bwMode="auto">
            <a:xfrm>
              <a:off x="3696" y="432"/>
              <a:ext cx="420" cy="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19" name="Rectangle 20"/>
            <p:cNvSpPr>
              <a:spLocks noChangeArrowheads="1"/>
            </p:cNvSpPr>
            <p:nvPr/>
          </p:nvSpPr>
          <p:spPr bwMode="auto">
            <a:xfrm>
              <a:off x="2585" y="89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20" name="Rectangle 21"/>
            <p:cNvSpPr>
              <a:spLocks noChangeArrowheads="1"/>
            </p:cNvSpPr>
            <p:nvPr/>
          </p:nvSpPr>
          <p:spPr bwMode="auto">
            <a:xfrm>
              <a:off x="3738" y="55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T </a:t>
              </a:r>
              <a:endParaRPr lang="en-US"/>
            </a:p>
          </p:txBody>
        </p:sp>
        <p:sp>
          <p:nvSpPr>
            <p:cNvPr id="25621" name="Rectangle 22"/>
            <p:cNvSpPr>
              <a:spLocks noChangeArrowheads="1"/>
            </p:cNvSpPr>
            <p:nvPr/>
          </p:nvSpPr>
          <p:spPr bwMode="auto">
            <a:xfrm>
              <a:off x="3987" y="54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22" name="Line 23"/>
            <p:cNvSpPr>
              <a:spLocks noChangeShapeType="1"/>
            </p:cNvSpPr>
            <p:nvPr/>
          </p:nvSpPr>
          <p:spPr bwMode="auto">
            <a:xfrm flipH="1" flipV="1">
              <a:off x="3996" y="889"/>
              <a:ext cx="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4"/>
            <p:cNvSpPr>
              <a:spLocks noChangeShapeType="1"/>
            </p:cNvSpPr>
            <p:nvPr/>
          </p:nvSpPr>
          <p:spPr bwMode="auto">
            <a:xfrm>
              <a:off x="1187" y="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5"/>
            <p:cNvSpPr>
              <a:spLocks/>
            </p:cNvSpPr>
            <p:nvPr/>
          </p:nvSpPr>
          <p:spPr bwMode="auto">
            <a:xfrm>
              <a:off x="2291" y="900"/>
              <a:ext cx="85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26"/>
            <p:cNvSpPr>
              <a:spLocks/>
            </p:cNvSpPr>
            <p:nvPr/>
          </p:nvSpPr>
          <p:spPr bwMode="auto">
            <a:xfrm>
              <a:off x="3696" y="900"/>
              <a:ext cx="84" cy="84"/>
            </a:xfrm>
            <a:custGeom>
              <a:avLst/>
              <a:gdLst>
                <a:gd name="T0" fmla="*/ 0 w 169"/>
                <a:gd name="T1" fmla="*/ 3 h 168"/>
                <a:gd name="T2" fmla="*/ 2 w 169"/>
                <a:gd name="T3" fmla="*/ 2 h 168"/>
                <a:gd name="T4" fmla="*/ 0 w 169"/>
                <a:gd name="T5" fmla="*/ 0 h 168"/>
                <a:gd name="T6" fmla="*/ 0 60000 65536"/>
                <a:gd name="T7" fmla="*/ 0 60000 65536"/>
                <a:gd name="T8" fmla="*/ 0 60000 65536"/>
                <a:gd name="T9" fmla="*/ 0 w 169"/>
                <a:gd name="T10" fmla="*/ 0 h 168"/>
                <a:gd name="T11" fmla="*/ 169 w 16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168">
                  <a:moveTo>
                    <a:pt x="0" y="168"/>
                  </a:moveTo>
                  <a:lnTo>
                    <a:pt x="169" y="9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27"/>
            <p:cNvSpPr>
              <a:spLocks/>
            </p:cNvSpPr>
            <p:nvPr/>
          </p:nvSpPr>
          <p:spPr bwMode="auto">
            <a:xfrm>
              <a:off x="1523" y="900"/>
              <a:ext cx="84" cy="84"/>
            </a:xfrm>
            <a:custGeom>
              <a:avLst/>
              <a:gdLst>
                <a:gd name="T0" fmla="*/ 0 w 168"/>
                <a:gd name="T1" fmla="*/ 3 h 168"/>
                <a:gd name="T2" fmla="*/ 3 w 168"/>
                <a:gd name="T3" fmla="*/ 2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9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8"/>
            <p:cNvSpPr>
              <a:spLocks noChangeShapeType="1"/>
            </p:cNvSpPr>
            <p:nvPr/>
          </p:nvSpPr>
          <p:spPr bwMode="auto">
            <a:xfrm>
              <a:off x="1187" y="948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29"/>
            <p:cNvSpPr>
              <a:spLocks/>
            </p:cNvSpPr>
            <p:nvPr/>
          </p:nvSpPr>
          <p:spPr bwMode="auto">
            <a:xfrm>
              <a:off x="1343" y="936"/>
              <a:ext cx="24" cy="24"/>
            </a:xfrm>
            <a:custGeom>
              <a:avLst/>
              <a:gdLst>
                <a:gd name="T0" fmla="*/ 0 w 48"/>
                <a:gd name="T1" fmla="*/ 1 h 48"/>
                <a:gd name="T2" fmla="*/ 1 w 48"/>
                <a:gd name="T3" fmla="*/ 1 h 48"/>
                <a:gd name="T4" fmla="*/ 1 w 48"/>
                <a:gd name="T5" fmla="*/ 1 h 48"/>
                <a:gd name="T6" fmla="*/ 1 w 48"/>
                <a:gd name="T7" fmla="*/ 1 h 48"/>
                <a:gd name="T8" fmla="*/ 1 w 48"/>
                <a:gd name="T9" fmla="*/ 1 h 48"/>
                <a:gd name="T10" fmla="*/ 1 w 48"/>
                <a:gd name="T11" fmla="*/ 1 h 48"/>
                <a:gd name="T12" fmla="*/ 1 w 48"/>
                <a:gd name="T13" fmla="*/ 1 h 48"/>
                <a:gd name="T14" fmla="*/ 1 w 48"/>
                <a:gd name="T15" fmla="*/ 1 h 48"/>
                <a:gd name="T16" fmla="*/ 1 w 48"/>
                <a:gd name="T17" fmla="*/ 1 h 48"/>
                <a:gd name="T18" fmla="*/ 1 w 48"/>
                <a:gd name="T19" fmla="*/ 1 h 48"/>
                <a:gd name="T20" fmla="*/ 1 w 48"/>
                <a:gd name="T21" fmla="*/ 1 h 48"/>
                <a:gd name="T22" fmla="*/ 1 w 48"/>
                <a:gd name="T23" fmla="*/ 0 h 48"/>
                <a:gd name="T24" fmla="*/ 1 w 48"/>
                <a:gd name="T25" fmla="*/ 1 h 48"/>
                <a:gd name="T26" fmla="*/ 1 w 48"/>
                <a:gd name="T27" fmla="*/ 1 h 48"/>
                <a:gd name="T28" fmla="*/ 1 w 48"/>
                <a:gd name="T29" fmla="*/ 1 h 48"/>
                <a:gd name="T30" fmla="*/ 1 w 48"/>
                <a:gd name="T31" fmla="*/ 1 h 48"/>
                <a:gd name="T32" fmla="*/ 1 w 48"/>
                <a:gd name="T33" fmla="*/ 1 h 48"/>
                <a:gd name="T34" fmla="*/ 1 w 48"/>
                <a:gd name="T35" fmla="*/ 1 h 48"/>
                <a:gd name="T36" fmla="*/ 1 w 48"/>
                <a:gd name="T37" fmla="*/ 1 h 48"/>
                <a:gd name="T38" fmla="*/ 1 w 48"/>
                <a:gd name="T39" fmla="*/ 1 h 48"/>
                <a:gd name="T40" fmla="*/ 1 w 48"/>
                <a:gd name="T41" fmla="*/ 1 h 48"/>
                <a:gd name="T42" fmla="*/ 1 w 48"/>
                <a:gd name="T43" fmla="*/ 1 h 48"/>
                <a:gd name="T44" fmla="*/ 1 w 48"/>
                <a:gd name="T45" fmla="*/ 1 h 48"/>
                <a:gd name="T46" fmla="*/ 1 w 48"/>
                <a:gd name="T47" fmla="*/ 1 h 48"/>
                <a:gd name="T48" fmla="*/ 1 w 48"/>
                <a:gd name="T49" fmla="*/ 1 h 48"/>
                <a:gd name="T50" fmla="*/ 1 w 48"/>
                <a:gd name="T51" fmla="*/ 1 h 48"/>
                <a:gd name="T52" fmla="*/ 1 w 48"/>
                <a:gd name="T53" fmla="*/ 1 h 48"/>
                <a:gd name="T54" fmla="*/ 1 w 48"/>
                <a:gd name="T55" fmla="*/ 1 h 48"/>
                <a:gd name="T56" fmla="*/ 1 w 48"/>
                <a:gd name="T57" fmla="*/ 1 h 48"/>
                <a:gd name="T58" fmla="*/ 1 w 48"/>
                <a:gd name="T59" fmla="*/ 1 h 48"/>
                <a:gd name="T60" fmla="*/ 1 w 48"/>
                <a:gd name="T61" fmla="*/ 1 h 48"/>
                <a:gd name="T62" fmla="*/ 1 w 48"/>
                <a:gd name="T63" fmla="*/ 1 h 48"/>
                <a:gd name="T64" fmla="*/ 1 w 48"/>
                <a:gd name="T65" fmla="*/ 1 h 48"/>
                <a:gd name="T66" fmla="*/ 1 w 48"/>
                <a:gd name="T67" fmla="*/ 1 h 48"/>
                <a:gd name="T68" fmla="*/ 1 w 48"/>
                <a:gd name="T69" fmla="*/ 1 h 48"/>
                <a:gd name="T70" fmla="*/ 1 w 48"/>
                <a:gd name="T71" fmla="*/ 1 h 48"/>
                <a:gd name="T72" fmla="*/ 1 w 48"/>
                <a:gd name="T73" fmla="*/ 1 h 48"/>
                <a:gd name="T74" fmla="*/ 1 w 48"/>
                <a:gd name="T75" fmla="*/ 1 h 48"/>
                <a:gd name="T76" fmla="*/ 1 w 48"/>
                <a:gd name="T77" fmla="*/ 1 h 48"/>
                <a:gd name="T78" fmla="*/ 1 w 48"/>
                <a:gd name="T79" fmla="*/ 1 h 48"/>
                <a:gd name="T80" fmla="*/ 1 w 48"/>
                <a:gd name="T81" fmla="*/ 1 h 48"/>
                <a:gd name="T82" fmla="*/ 1 w 48"/>
                <a:gd name="T83" fmla="*/ 1 h 48"/>
                <a:gd name="T84" fmla="*/ 1 w 48"/>
                <a:gd name="T85" fmla="*/ 1 h 48"/>
                <a:gd name="T86" fmla="*/ 1 w 48"/>
                <a:gd name="T87" fmla="*/ 1 h 48"/>
                <a:gd name="T88" fmla="*/ 1 w 48"/>
                <a:gd name="T89" fmla="*/ 1 h 48"/>
                <a:gd name="T90" fmla="*/ 1 w 48"/>
                <a:gd name="T91" fmla="*/ 1 h 48"/>
                <a:gd name="T92" fmla="*/ 1 w 48"/>
                <a:gd name="T93" fmla="*/ 1 h 48"/>
                <a:gd name="T94" fmla="*/ 1 w 48"/>
                <a:gd name="T95" fmla="*/ 1 h 48"/>
                <a:gd name="T96" fmla="*/ 1 w 48"/>
                <a:gd name="T97" fmla="*/ 1 h 48"/>
                <a:gd name="T98" fmla="*/ 1 w 48"/>
                <a:gd name="T99" fmla="*/ 1 h 48"/>
                <a:gd name="T100" fmla="*/ 1 w 48"/>
                <a:gd name="T101" fmla="*/ 1 h 48"/>
                <a:gd name="T102" fmla="*/ 1 w 48"/>
                <a:gd name="T103" fmla="*/ 1 h 48"/>
                <a:gd name="T104" fmla="*/ 1 w 48"/>
                <a:gd name="T105" fmla="*/ 1 h 48"/>
                <a:gd name="T106" fmla="*/ 1 w 48"/>
                <a:gd name="T107" fmla="*/ 1 h 48"/>
                <a:gd name="T108" fmla="*/ 1 w 48"/>
                <a:gd name="T109" fmla="*/ 1 h 48"/>
                <a:gd name="T110" fmla="*/ 0 w 48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4"/>
                  </a:lnTo>
                  <a:lnTo>
                    <a:pt x="44" y="15"/>
                  </a:lnTo>
                  <a:lnTo>
                    <a:pt x="45" y="17"/>
                  </a:lnTo>
                  <a:lnTo>
                    <a:pt x="45" y="18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6" y="27"/>
                  </a:lnTo>
                  <a:lnTo>
                    <a:pt x="46" y="30"/>
                  </a:lnTo>
                  <a:lnTo>
                    <a:pt x="45" y="31"/>
                  </a:lnTo>
                  <a:lnTo>
                    <a:pt x="45" y="32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2" y="38"/>
                  </a:lnTo>
                  <a:lnTo>
                    <a:pt x="40" y="39"/>
                  </a:lnTo>
                  <a:lnTo>
                    <a:pt x="39" y="39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3" y="45"/>
                  </a:lnTo>
                  <a:lnTo>
                    <a:pt x="32" y="45"/>
                  </a:lnTo>
                  <a:lnTo>
                    <a:pt x="31" y="47"/>
                  </a:lnTo>
                  <a:lnTo>
                    <a:pt x="28" y="47"/>
                  </a:lnTo>
                  <a:lnTo>
                    <a:pt x="27" y="47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4" y="44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30"/>
            <p:cNvSpPr>
              <a:spLocks noChangeArrowheads="1"/>
            </p:cNvSpPr>
            <p:nvPr/>
          </p:nvSpPr>
          <p:spPr bwMode="auto">
            <a:xfrm>
              <a:off x="3988" y="89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0" name="Rectangle 31"/>
            <p:cNvSpPr>
              <a:spLocks noChangeArrowheads="1"/>
            </p:cNvSpPr>
            <p:nvPr/>
          </p:nvSpPr>
          <p:spPr bwMode="auto">
            <a:xfrm>
              <a:off x="1068" y="540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5631" name="Rectangle 32"/>
            <p:cNvSpPr>
              <a:spLocks noChangeArrowheads="1"/>
            </p:cNvSpPr>
            <p:nvPr/>
          </p:nvSpPr>
          <p:spPr bwMode="auto">
            <a:xfrm>
              <a:off x="2065" y="63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2" name="Rectangle 33"/>
            <p:cNvSpPr>
              <a:spLocks noChangeArrowheads="1"/>
            </p:cNvSpPr>
            <p:nvPr/>
          </p:nvSpPr>
          <p:spPr bwMode="auto">
            <a:xfrm>
              <a:off x="2147" y="69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/>
            </a:p>
          </p:txBody>
        </p:sp>
        <p:sp>
          <p:nvSpPr>
            <p:cNvPr id="25633" name="Rectangle 34"/>
            <p:cNvSpPr>
              <a:spLocks noChangeArrowheads="1"/>
            </p:cNvSpPr>
            <p:nvPr/>
          </p:nvSpPr>
          <p:spPr bwMode="auto">
            <a:xfrm>
              <a:off x="2848" y="636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4" name="Rectangle 35"/>
            <p:cNvSpPr>
              <a:spLocks noChangeArrowheads="1"/>
            </p:cNvSpPr>
            <p:nvPr/>
          </p:nvSpPr>
          <p:spPr bwMode="auto">
            <a:xfrm>
              <a:off x="2930" y="69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25635" name="Rectangle 36"/>
            <p:cNvSpPr>
              <a:spLocks noChangeArrowheads="1"/>
            </p:cNvSpPr>
            <p:nvPr/>
          </p:nvSpPr>
          <p:spPr bwMode="auto">
            <a:xfrm>
              <a:off x="4206" y="642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25636" name="Rectangle 37"/>
            <p:cNvSpPr>
              <a:spLocks noChangeArrowheads="1"/>
            </p:cNvSpPr>
            <p:nvPr/>
          </p:nvSpPr>
          <p:spPr bwMode="auto">
            <a:xfrm>
              <a:off x="4289" y="6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1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  <p:sp>
          <p:nvSpPr>
            <p:cNvPr id="25637" name="Line 38"/>
            <p:cNvSpPr>
              <a:spLocks noChangeShapeType="1"/>
            </p:cNvSpPr>
            <p:nvPr/>
          </p:nvSpPr>
          <p:spPr bwMode="auto">
            <a:xfrm flipH="1">
              <a:off x="4716" y="516"/>
              <a:ext cx="1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9"/>
            <p:cNvSpPr>
              <a:spLocks noChangeShapeType="1"/>
            </p:cNvSpPr>
            <p:nvPr/>
          </p:nvSpPr>
          <p:spPr bwMode="auto">
            <a:xfrm>
              <a:off x="2712" y="60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0"/>
            <p:cNvSpPr>
              <a:spLocks noChangeShapeType="1"/>
            </p:cNvSpPr>
            <p:nvPr/>
          </p:nvSpPr>
          <p:spPr bwMode="auto">
            <a:xfrm flipH="1">
              <a:off x="1955" y="600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1"/>
            <p:cNvSpPr>
              <a:spLocks noChangeShapeType="1"/>
            </p:cNvSpPr>
            <p:nvPr/>
          </p:nvSpPr>
          <p:spPr bwMode="auto">
            <a:xfrm flipH="1">
              <a:off x="4116" y="601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Freeform 42"/>
            <p:cNvSpPr>
              <a:spLocks/>
            </p:cNvSpPr>
            <p:nvPr/>
          </p:nvSpPr>
          <p:spPr bwMode="auto">
            <a:xfrm>
              <a:off x="2123" y="948"/>
              <a:ext cx="168" cy="336"/>
            </a:xfrm>
            <a:custGeom>
              <a:avLst/>
              <a:gdLst>
                <a:gd name="T0" fmla="*/ 0 w 336"/>
                <a:gd name="T1" fmla="*/ 11 h 672"/>
                <a:gd name="T2" fmla="*/ 0 w 336"/>
                <a:gd name="T3" fmla="*/ 0 h 672"/>
                <a:gd name="T4" fmla="*/ 6 w 336"/>
                <a:gd name="T5" fmla="*/ 0 h 672"/>
                <a:gd name="T6" fmla="*/ 0 60000 65536"/>
                <a:gd name="T7" fmla="*/ 0 60000 65536"/>
                <a:gd name="T8" fmla="*/ 0 60000 65536"/>
                <a:gd name="T9" fmla="*/ 0 w 336"/>
                <a:gd name="T10" fmla="*/ 0 h 672"/>
                <a:gd name="T11" fmla="*/ 336 w 33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72">
                  <a:moveTo>
                    <a:pt x="0" y="67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Freeform 43"/>
            <p:cNvSpPr>
              <a:spLocks/>
            </p:cNvSpPr>
            <p:nvPr/>
          </p:nvSpPr>
          <p:spPr bwMode="auto">
            <a:xfrm>
              <a:off x="3528" y="948"/>
              <a:ext cx="168" cy="336"/>
            </a:xfrm>
            <a:custGeom>
              <a:avLst/>
              <a:gdLst>
                <a:gd name="T0" fmla="*/ 0 w 336"/>
                <a:gd name="T1" fmla="*/ 11 h 672"/>
                <a:gd name="T2" fmla="*/ 0 w 336"/>
                <a:gd name="T3" fmla="*/ 0 h 672"/>
                <a:gd name="T4" fmla="*/ 6 w 336"/>
                <a:gd name="T5" fmla="*/ 0 h 672"/>
                <a:gd name="T6" fmla="*/ 0 60000 65536"/>
                <a:gd name="T7" fmla="*/ 0 60000 65536"/>
                <a:gd name="T8" fmla="*/ 0 60000 65536"/>
                <a:gd name="T9" fmla="*/ 0 w 336"/>
                <a:gd name="T10" fmla="*/ 0 h 672"/>
                <a:gd name="T11" fmla="*/ 336 w 33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72">
                  <a:moveTo>
                    <a:pt x="0" y="672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Freeform 44"/>
            <p:cNvSpPr>
              <a:spLocks/>
            </p:cNvSpPr>
            <p:nvPr/>
          </p:nvSpPr>
          <p:spPr bwMode="auto">
            <a:xfrm>
              <a:off x="1355" y="948"/>
              <a:ext cx="2173" cy="336"/>
            </a:xfrm>
            <a:custGeom>
              <a:avLst/>
              <a:gdLst>
                <a:gd name="T0" fmla="*/ 0 w 4344"/>
                <a:gd name="T1" fmla="*/ 0 h 672"/>
                <a:gd name="T2" fmla="*/ 0 w 4344"/>
                <a:gd name="T3" fmla="*/ 11 h 672"/>
                <a:gd name="T4" fmla="*/ 68 w 4344"/>
                <a:gd name="T5" fmla="*/ 11 h 672"/>
                <a:gd name="T6" fmla="*/ 0 60000 65536"/>
                <a:gd name="T7" fmla="*/ 0 60000 65536"/>
                <a:gd name="T8" fmla="*/ 0 60000 65536"/>
                <a:gd name="T9" fmla="*/ 0 w 4344"/>
                <a:gd name="T10" fmla="*/ 0 h 672"/>
                <a:gd name="T11" fmla="*/ 4344 w 4344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4" h="672">
                  <a:moveTo>
                    <a:pt x="0" y="0"/>
                  </a:moveTo>
                  <a:lnTo>
                    <a:pt x="0" y="672"/>
                  </a:lnTo>
                  <a:lnTo>
                    <a:pt x="4344" y="67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Freeform 45"/>
            <p:cNvSpPr>
              <a:spLocks/>
            </p:cNvSpPr>
            <p:nvPr/>
          </p:nvSpPr>
          <p:spPr bwMode="auto">
            <a:xfrm>
              <a:off x="2123" y="263"/>
              <a:ext cx="937" cy="337"/>
            </a:xfrm>
            <a:custGeom>
              <a:avLst/>
              <a:gdLst>
                <a:gd name="T0" fmla="*/ 937 w 937"/>
                <a:gd name="T1" fmla="*/ 170 h 337"/>
                <a:gd name="T2" fmla="*/ 769 w 937"/>
                <a:gd name="T3" fmla="*/ 169 h 337"/>
                <a:gd name="T4" fmla="*/ 769 w 937"/>
                <a:gd name="T5" fmla="*/ 0 h 337"/>
                <a:gd name="T6" fmla="*/ 0 w 937"/>
                <a:gd name="T7" fmla="*/ 0 h 337"/>
                <a:gd name="T8" fmla="*/ 0 w 937"/>
                <a:gd name="T9" fmla="*/ 337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7"/>
                <a:gd name="T16" fmla="*/ 0 h 337"/>
                <a:gd name="T17" fmla="*/ 937 w 937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7" h="337">
                  <a:moveTo>
                    <a:pt x="937" y="170"/>
                  </a:moveTo>
                  <a:lnTo>
                    <a:pt x="769" y="169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46"/>
            <p:cNvSpPr>
              <a:spLocks/>
            </p:cNvSpPr>
            <p:nvPr/>
          </p:nvSpPr>
          <p:spPr bwMode="auto">
            <a:xfrm>
              <a:off x="3528" y="516"/>
              <a:ext cx="168" cy="84"/>
            </a:xfrm>
            <a:custGeom>
              <a:avLst/>
              <a:gdLst>
                <a:gd name="T0" fmla="*/ 6 w 336"/>
                <a:gd name="T1" fmla="*/ 3 h 168"/>
                <a:gd name="T2" fmla="*/ 0 w 336"/>
                <a:gd name="T3" fmla="*/ 3 h 168"/>
                <a:gd name="T4" fmla="*/ 0 w 336"/>
                <a:gd name="T5" fmla="*/ 0 h 168"/>
                <a:gd name="T6" fmla="*/ 0 60000 65536"/>
                <a:gd name="T7" fmla="*/ 0 60000 65536"/>
                <a:gd name="T8" fmla="*/ 0 60000 65536"/>
                <a:gd name="T9" fmla="*/ 0 w 336"/>
                <a:gd name="T10" fmla="*/ 0 h 168"/>
                <a:gd name="T11" fmla="*/ 336 w 3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68">
                  <a:moveTo>
                    <a:pt x="336" y="168"/>
                  </a:move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47"/>
            <p:cNvSpPr>
              <a:spLocks/>
            </p:cNvSpPr>
            <p:nvPr/>
          </p:nvSpPr>
          <p:spPr bwMode="auto">
            <a:xfrm>
              <a:off x="2111" y="588"/>
              <a:ext cx="24" cy="36"/>
            </a:xfrm>
            <a:custGeom>
              <a:avLst/>
              <a:gdLst>
                <a:gd name="T0" fmla="*/ 0 w 48"/>
                <a:gd name="T1" fmla="*/ 1 h 72"/>
                <a:gd name="T2" fmla="*/ 1 w 48"/>
                <a:gd name="T3" fmla="*/ 1 h 72"/>
                <a:gd name="T4" fmla="*/ 1 w 48"/>
                <a:gd name="T5" fmla="*/ 1 h 72"/>
                <a:gd name="T6" fmla="*/ 1 w 48"/>
                <a:gd name="T7" fmla="*/ 1 h 72"/>
                <a:gd name="T8" fmla="*/ 1 w 48"/>
                <a:gd name="T9" fmla="*/ 1 h 72"/>
                <a:gd name="T10" fmla="*/ 1 w 48"/>
                <a:gd name="T11" fmla="*/ 1 h 72"/>
                <a:gd name="T12" fmla="*/ 1 w 48"/>
                <a:gd name="T13" fmla="*/ 1 h 72"/>
                <a:gd name="T14" fmla="*/ 1 w 48"/>
                <a:gd name="T15" fmla="*/ 1 h 72"/>
                <a:gd name="T16" fmla="*/ 1 w 48"/>
                <a:gd name="T17" fmla="*/ 1 h 72"/>
                <a:gd name="T18" fmla="*/ 1 w 48"/>
                <a:gd name="T19" fmla="*/ 1 h 72"/>
                <a:gd name="T20" fmla="*/ 1 w 48"/>
                <a:gd name="T21" fmla="*/ 1 h 72"/>
                <a:gd name="T22" fmla="*/ 1 w 48"/>
                <a:gd name="T23" fmla="*/ 0 h 72"/>
                <a:gd name="T24" fmla="*/ 1 w 48"/>
                <a:gd name="T25" fmla="*/ 1 h 72"/>
                <a:gd name="T26" fmla="*/ 1 w 48"/>
                <a:gd name="T27" fmla="*/ 1 h 72"/>
                <a:gd name="T28" fmla="*/ 1 w 48"/>
                <a:gd name="T29" fmla="*/ 1 h 72"/>
                <a:gd name="T30" fmla="*/ 1 w 48"/>
                <a:gd name="T31" fmla="*/ 1 h 72"/>
                <a:gd name="T32" fmla="*/ 1 w 48"/>
                <a:gd name="T33" fmla="*/ 1 h 72"/>
                <a:gd name="T34" fmla="*/ 1 w 48"/>
                <a:gd name="T35" fmla="*/ 1 h 72"/>
                <a:gd name="T36" fmla="*/ 1 w 48"/>
                <a:gd name="T37" fmla="*/ 1 h 72"/>
                <a:gd name="T38" fmla="*/ 1 w 48"/>
                <a:gd name="T39" fmla="*/ 1 h 72"/>
                <a:gd name="T40" fmla="*/ 1 w 48"/>
                <a:gd name="T41" fmla="*/ 1 h 72"/>
                <a:gd name="T42" fmla="*/ 1 w 48"/>
                <a:gd name="T43" fmla="*/ 1 h 72"/>
                <a:gd name="T44" fmla="*/ 1 w 48"/>
                <a:gd name="T45" fmla="*/ 1 h 72"/>
                <a:gd name="T46" fmla="*/ 1 w 48"/>
                <a:gd name="T47" fmla="*/ 1 h 72"/>
                <a:gd name="T48" fmla="*/ 1 w 48"/>
                <a:gd name="T49" fmla="*/ 1 h 72"/>
                <a:gd name="T50" fmla="*/ 1 w 48"/>
                <a:gd name="T51" fmla="*/ 1 h 72"/>
                <a:gd name="T52" fmla="*/ 1 w 48"/>
                <a:gd name="T53" fmla="*/ 1 h 72"/>
                <a:gd name="T54" fmla="*/ 1 w 48"/>
                <a:gd name="T55" fmla="*/ 1 h 72"/>
                <a:gd name="T56" fmla="*/ 1 w 48"/>
                <a:gd name="T57" fmla="*/ 1 h 72"/>
                <a:gd name="T58" fmla="*/ 1 w 48"/>
                <a:gd name="T59" fmla="*/ 1 h 72"/>
                <a:gd name="T60" fmla="*/ 1 w 48"/>
                <a:gd name="T61" fmla="*/ 1 h 72"/>
                <a:gd name="T62" fmla="*/ 1 w 48"/>
                <a:gd name="T63" fmla="*/ 1 h 72"/>
                <a:gd name="T64" fmla="*/ 1 w 48"/>
                <a:gd name="T65" fmla="*/ 1 h 72"/>
                <a:gd name="T66" fmla="*/ 1 w 48"/>
                <a:gd name="T67" fmla="*/ 1 h 72"/>
                <a:gd name="T68" fmla="*/ 1 w 48"/>
                <a:gd name="T69" fmla="*/ 1 h 72"/>
                <a:gd name="T70" fmla="*/ 1 w 48"/>
                <a:gd name="T71" fmla="*/ 1 h 72"/>
                <a:gd name="T72" fmla="*/ 1 w 48"/>
                <a:gd name="T73" fmla="*/ 1 h 72"/>
                <a:gd name="T74" fmla="*/ 1 w 48"/>
                <a:gd name="T75" fmla="*/ 1 h 72"/>
                <a:gd name="T76" fmla="*/ 1 w 48"/>
                <a:gd name="T77" fmla="*/ 1 h 72"/>
                <a:gd name="T78" fmla="*/ 1 w 48"/>
                <a:gd name="T79" fmla="*/ 1 h 72"/>
                <a:gd name="T80" fmla="*/ 1 w 48"/>
                <a:gd name="T81" fmla="*/ 1 h 72"/>
                <a:gd name="T82" fmla="*/ 1 w 48"/>
                <a:gd name="T83" fmla="*/ 1 h 72"/>
                <a:gd name="T84" fmla="*/ 1 w 48"/>
                <a:gd name="T85" fmla="*/ 1 h 72"/>
                <a:gd name="T86" fmla="*/ 1 w 48"/>
                <a:gd name="T87" fmla="*/ 1 h 72"/>
                <a:gd name="T88" fmla="*/ 1 w 48"/>
                <a:gd name="T89" fmla="*/ 1 h 72"/>
                <a:gd name="T90" fmla="*/ 1 w 48"/>
                <a:gd name="T91" fmla="*/ 1 h 72"/>
                <a:gd name="T92" fmla="*/ 1 w 48"/>
                <a:gd name="T93" fmla="*/ 1 h 72"/>
                <a:gd name="T94" fmla="*/ 1 w 48"/>
                <a:gd name="T95" fmla="*/ 1 h 72"/>
                <a:gd name="T96" fmla="*/ 1 w 48"/>
                <a:gd name="T97" fmla="*/ 1 h 72"/>
                <a:gd name="T98" fmla="*/ 1 w 48"/>
                <a:gd name="T99" fmla="*/ 1 h 72"/>
                <a:gd name="T100" fmla="*/ 1 w 48"/>
                <a:gd name="T101" fmla="*/ 1 h 72"/>
                <a:gd name="T102" fmla="*/ 1 w 48"/>
                <a:gd name="T103" fmla="*/ 1 h 72"/>
                <a:gd name="T104" fmla="*/ 1 w 48"/>
                <a:gd name="T105" fmla="*/ 1 h 72"/>
                <a:gd name="T106" fmla="*/ 1 w 48"/>
                <a:gd name="T107" fmla="*/ 1 h 72"/>
                <a:gd name="T108" fmla="*/ 1 w 48"/>
                <a:gd name="T109" fmla="*/ 1 h 72"/>
                <a:gd name="T110" fmla="*/ 0 w 48"/>
                <a:gd name="T111" fmla="*/ 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72"/>
                <a:gd name="T170" fmla="*/ 48 w 48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72">
                  <a:moveTo>
                    <a:pt x="0" y="4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43"/>
                  </a:lnTo>
                  <a:lnTo>
                    <a:pt x="48" y="46"/>
                  </a:lnTo>
                  <a:lnTo>
                    <a:pt x="48" y="47"/>
                  </a:lnTo>
                  <a:lnTo>
                    <a:pt x="48" y="48"/>
                  </a:lnTo>
                  <a:lnTo>
                    <a:pt x="48" y="49"/>
                  </a:lnTo>
                  <a:lnTo>
                    <a:pt x="48" y="51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6" y="55"/>
                  </a:lnTo>
                  <a:lnTo>
                    <a:pt x="46" y="57"/>
                  </a:lnTo>
                  <a:lnTo>
                    <a:pt x="44" y="58"/>
                  </a:lnTo>
                  <a:lnTo>
                    <a:pt x="44" y="59"/>
                  </a:lnTo>
                  <a:lnTo>
                    <a:pt x="43" y="60"/>
                  </a:lnTo>
                  <a:lnTo>
                    <a:pt x="42" y="61"/>
                  </a:lnTo>
                  <a:lnTo>
                    <a:pt x="42" y="63"/>
                  </a:lnTo>
                  <a:lnTo>
                    <a:pt x="41" y="64"/>
                  </a:lnTo>
                  <a:lnTo>
                    <a:pt x="40" y="64"/>
                  </a:lnTo>
                  <a:lnTo>
                    <a:pt x="38" y="65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7"/>
                  </a:lnTo>
                  <a:lnTo>
                    <a:pt x="35" y="69"/>
                  </a:lnTo>
                  <a:lnTo>
                    <a:pt x="34" y="70"/>
                  </a:lnTo>
                  <a:lnTo>
                    <a:pt x="32" y="70"/>
                  </a:lnTo>
                  <a:lnTo>
                    <a:pt x="31" y="71"/>
                  </a:lnTo>
                  <a:lnTo>
                    <a:pt x="29" y="71"/>
                  </a:lnTo>
                  <a:lnTo>
                    <a:pt x="28" y="71"/>
                  </a:lnTo>
                  <a:lnTo>
                    <a:pt x="26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19" y="72"/>
                  </a:lnTo>
                  <a:lnTo>
                    <a:pt x="29" y="72"/>
                  </a:lnTo>
                  <a:lnTo>
                    <a:pt x="28" y="72"/>
                  </a:lnTo>
                  <a:lnTo>
                    <a:pt x="26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2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8" y="71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8" y="64"/>
                  </a:lnTo>
                  <a:lnTo>
                    <a:pt x="7" y="63"/>
                  </a:lnTo>
                  <a:lnTo>
                    <a:pt x="6" y="61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Freeform 48"/>
            <p:cNvSpPr>
              <a:spLocks/>
            </p:cNvSpPr>
            <p:nvPr/>
          </p:nvSpPr>
          <p:spPr bwMode="auto">
            <a:xfrm>
              <a:off x="2868" y="251"/>
              <a:ext cx="36" cy="24"/>
            </a:xfrm>
            <a:custGeom>
              <a:avLst/>
              <a:gdLst>
                <a:gd name="T0" fmla="*/ 0 w 72"/>
                <a:gd name="T1" fmla="*/ 1 h 48"/>
                <a:gd name="T2" fmla="*/ 1 w 72"/>
                <a:gd name="T3" fmla="*/ 1 h 48"/>
                <a:gd name="T4" fmla="*/ 1 w 72"/>
                <a:gd name="T5" fmla="*/ 1 h 48"/>
                <a:gd name="T6" fmla="*/ 1 w 72"/>
                <a:gd name="T7" fmla="*/ 1 h 48"/>
                <a:gd name="T8" fmla="*/ 1 w 72"/>
                <a:gd name="T9" fmla="*/ 1 h 48"/>
                <a:gd name="T10" fmla="*/ 1 w 72"/>
                <a:gd name="T11" fmla="*/ 1 h 48"/>
                <a:gd name="T12" fmla="*/ 1 w 72"/>
                <a:gd name="T13" fmla="*/ 1 h 48"/>
                <a:gd name="T14" fmla="*/ 1 w 72"/>
                <a:gd name="T15" fmla="*/ 1 h 48"/>
                <a:gd name="T16" fmla="*/ 1 w 72"/>
                <a:gd name="T17" fmla="*/ 1 h 48"/>
                <a:gd name="T18" fmla="*/ 1 w 72"/>
                <a:gd name="T19" fmla="*/ 1 h 48"/>
                <a:gd name="T20" fmla="*/ 1 w 72"/>
                <a:gd name="T21" fmla="*/ 1 h 48"/>
                <a:gd name="T22" fmla="*/ 1 w 72"/>
                <a:gd name="T23" fmla="*/ 0 h 48"/>
                <a:gd name="T24" fmla="*/ 1 w 72"/>
                <a:gd name="T25" fmla="*/ 1 h 48"/>
                <a:gd name="T26" fmla="*/ 1 w 72"/>
                <a:gd name="T27" fmla="*/ 1 h 48"/>
                <a:gd name="T28" fmla="*/ 1 w 72"/>
                <a:gd name="T29" fmla="*/ 1 h 48"/>
                <a:gd name="T30" fmla="*/ 1 w 72"/>
                <a:gd name="T31" fmla="*/ 1 h 48"/>
                <a:gd name="T32" fmla="*/ 1 w 72"/>
                <a:gd name="T33" fmla="*/ 1 h 48"/>
                <a:gd name="T34" fmla="*/ 1 w 72"/>
                <a:gd name="T35" fmla="*/ 1 h 48"/>
                <a:gd name="T36" fmla="*/ 1 w 72"/>
                <a:gd name="T37" fmla="*/ 1 h 48"/>
                <a:gd name="T38" fmla="*/ 1 w 72"/>
                <a:gd name="T39" fmla="*/ 1 h 48"/>
                <a:gd name="T40" fmla="*/ 1 w 72"/>
                <a:gd name="T41" fmla="*/ 1 h 48"/>
                <a:gd name="T42" fmla="*/ 1 w 72"/>
                <a:gd name="T43" fmla="*/ 1 h 48"/>
                <a:gd name="T44" fmla="*/ 1 w 72"/>
                <a:gd name="T45" fmla="*/ 1 h 48"/>
                <a:gd name="T46" fmla="*/ 1 w 72"/>
                <a:gd name="T47" fmla="*/ 1 h 48"/>
                <a:gd name="T48" fmla="*/ 1 w 72"/>
                <a:gd name="T49" fmla="*/ 1 h 48"/>
                <a:gd name="T50" fmla="*/ 1 w 72"/>
                <a:gd name="T51" fmla="*/ 1 h 48"/>
                <a:gd name="T52" fmla="*/ 1 w 72"/>
                <a:gd name="T53" fmla="*/ 1 h 48"/>
                <a:gd name="T54" fmla="*/ 1 w 72"/>
                <a:gd name="T55" fmla="*/ 1 h 48"/>
                <a:gd name="T56" fmla="*/ 1 w 72"/>
                <a:gd name="T57" fmla="*/ 1 h 48"/>
                <a:gd name="T58" fmla="*/ 1 w 72"/>
                <a:gd name="T59" fmla="*/ 1 h 48"/>
                <a:gd name="T60" fmla="*/ 1 w 72"/>
                <a:gd name="T61" fmla="*/ 1 h 48"/>
                <a:gd name="T62" fmla="*/ 1 w 72"/>
                <a:gd name="T63" fmla="*/ 1 h 48"/>
                <a:gd name="T64" fmla="*/ 1 w 72"/>
                <a:gd name="T65" fmla="*/ 1 h 48"/>
                <a:gd name="T66" fmla="*/ 1 w 72"/>
                <a:gd name="T67" fmla="*/ 1 h 48"/>
                <a:gd name="T68" fmla="*/ 1 w 72"/>
                <a:gd name="T69" fmla="*/ 1 h 48"/>
                <a:gd name="T70" fmla="*/ 1 w 72"/>
                <a:gd name="T71" fmla="*/ 1 h 48"/>
                <a:gd name="T72" fmla="*/ 1 w 72"/>
                <a:gd name="T73" fmla="*/ 1 h 48"/>
                <a:gd name="T74" fmla="*/ 1 w 72"/>
                <a:gd name="T75" fmla="*/ 1 h 48"/>
                <a:gd name="T76" fmla="*/ 1 w 72"/>
                <a:gd name="T77" fmla="*/ 1 h 48"/>
                <a:gd name="T78" fmla="*/ 1 w 72"/>
                <a:gd name="T79" fmla="*/ 1 h 48"/>
                <a:gd name="T80" fmla="*/ 1 w 72"/>
                <a:gd name="T81" fmla="*/ 1 h 48"/>
                <a:gd name="T82" fmla="*/ 1 w 72"/>
                <a:gd name="T83" fmla="*/ 1 h 48"/>
                <a:gd name="T84" fmla="*/ 1 w 72"/>
                <a:gd name="T85" fmla="*/ 1 h 48"/>
                <a:gd name="T86" fmla="*/ 1 w 72"/>
                <a:gd name="T87" fmla="*/ 1 h 48"/>
                <a:gd name="T88" fmla="*/ 1 w 72"/>
                <a:gd name="T89" fmla="*/ 1 h 48"/>
                <a:gd name="T90" fmla="*/ 1 w 72"/>
                <a:gd name="T91" fmla="*/ 1 h 48"/>
                <a:gd name="T92" fmla="*/ 1 w 72"/>
                <a:gd name="T93" fmla="*/ 1 h 48"/>
                <a:gd name="T94" fmla="*/ 1 w 72"/>
                <a:gd name="T95" fmla="*/ 1 h 48"/>
                <a:gd name="T96" fmla="*/ 1 w 72"/>
                <a:gd name="T97" fmla="*/ 1 h 48"/>
                <a:gd name="T98" fmla="*/ 1 w 72"/>
                <a:gd name="T99" fmla="*/ 1 h 48"/>
                <a:gd name="T100" fmla="*/ 1 w 72"/>
                <a:gd name="T101" fmla="*/ 1 h 48"/>
                <a:gd name="T102" fmla="*/ 1 w 72"/>
                <a:gd name="T103" fmla="*/ 1 h 48"/>
                <a:gd name="T104" fmla="*/ 1 w 72"/>
                <a:gd name="T105" fmla="*/ 1 h 48"/>
                <a:gd name="T106" fmla="*/ 1 w 72"/>
                <a:gd name="T107" fmla="*/ 1 h 48"/>
                <a:gd name="T108" fmla="*/ 1 w 72"/>
                <a:gd name="T109" fmla="*/ 1 h 48"/>
                <a:gd name="T110" fmla="*/ 0 w 72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59" y="5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7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5" y="9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9" y="14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5"/>
                  </a:lnTo>
                  <a:lnTo>
                    <a:pt x="72" y="26"/>
                  </a:lnTo>
                  <a:lnTo>
                    <a:pt x="71" y="27"/>
                  </a:lnTo>
                  <a:lnTo>
                    <a:pt x="71" y="30"/>
                  </a:lnTo>
                  <a:lnTo>
                    <a:pt x="70" y="31"/>
                  </a:lnTo>
                  <a:lnTo>
                    <a:pt x="70" y="32"/>
                  </a:lnTo>
                  <a:lnTo>
                    <a:pt x="69" y="33"/>
                  </a:lnTo>
                  <a:lnTo>
                    <a:pt x="69" y="35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6" y="38"/>
                  </a:lnTo>
                  <a:lnTo>
                    <a:pt x="65" y="39"/>
                  </a:lnTo>
                  <a:lnTo>
                    <a:pt x="64" y="39"/>
                  </a:lnTo>
                  <a:lnTo>
                    <a:pt x="63" y="41"/>
                  </a:lnTo>
                  <a:lnTo>
                    <a:pt x="61" y="42"/>
                  </a:lnTo>
                  <a:lnTo>
                    <a:pt x="61" y="43"/>
                  </a:lnTo>
                  <a:lnTo>
                    <a:pt x="60" y="43"/>
                  </a:lnTo>
                  <a:lnTo>
                    <a:pt x="59" y="44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5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1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5"/>
                  </a:lnTo>
                  <a:lnTo>
                    <a:pt x="16" y="45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9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Freeform 49"/>
            <p:cNvSpPr>
              <a:spLocks/>
            </p:cNvSpPr>
            <p:nvPr/>
          </p:nvSpPr>
          <p:spPr bwMode="auto">
            <a:xfrm>
              <a:off x="2111" y="1272"/>
              <a:ext cx="24" cy="24"/>
            </a:xfrm>
            <a:custGeom>
              <a:avLst/>
              <a:gdLst>
                <a:gd name="T0" fmla="*/ 0 w 48"/>
                <a:gd name="T1" fmla="*/ 1 h 48"/>
                <a:gd name="T2" fmla="*/ 1 w 48"/>
                <a:gd name="T3" fmla="*/ 1 h 48"/>
                <a:gd name="T4" fmla="*/ 1 w 48"/>
                <a:gd name="T5" fmla="*/ 1 h 48"/>
                <a:gd name="T6" fmla="*/ 1 w 48"/>
                <a:gd name="T7" fmla="*/ 1 h 48"/>
                <a:gd name="T8" fmla="*/ 1 w 48"/>
                <a:gd name="T9" fmla="*/ 1 h 48"/>
                <a:gd name="T10" fmla="*/ 1 w 48"/>
                <a:gd name="T11" fmla="*/ 1 h 48"/>
                <a:gd name="T12" fmla="*/ 1 w 48"/>
                <a:gd name="T13" fmla="*/ 1 h 48"/>
                <a:gd name="T14" fmla="*/ 1 w 48"/>
                <a:gd name="T15" fmla="*/ 1 h 48"/>
                <a:gd name="T16" fmla="*/ 1 w 48"/>
                <a:gd name="T17" fmla="*/ 1 h 48"/>
                <a:gd name="T18" fmla="*/ 1 w 48"/>
                <a:gd name="T19" fmla="*/ 1 h 48"/>
                <a:gd name="T20" fmla="*/ 1 w 48"/>
                <a:gd name="T21" fmla="*/ 1 h 48"/>
                <a:gd name="T22" fmla="*/ 1 w 48"/>
                <a:gd name="T23" fmla="*/ 0 h 48"/>
                <a:gd name="T24" fmla="*/ 1 w 48"/>
                <a:gd name="T25" fmla="*/ 1 h 48"/>
                <a:gd name="T26" fmla="*/ 1 w 48"/>
                <a:gd name="T27" fmla="*/ 1 h 48"/>
                <a:gd name="T28" fmla="*/ 1 w 48"/>
                <a:gd name="T29" fmla="*/ 1 h 48"/>
                <a:gd name="T30" fmla="*/ 1 w 48"/>
                <a:gd name="T31" fmla="*/ 1 h 48"/>
                <a:gd name="T32" fmla="*/ 1 w 48"/>
                <a:gd name="T33" fmla="*/ 1 h 48"/>
                <a:gd name="T34" fmla="*/ 1 w 48"/>
                <a:gd name="T35" fmla="*/ 1 h 48"/>
                <a:gd name="T36" fmla="*/ 1 w 48"/>
                <a:gd name="T37" fmla="*/ 1 h 48"/>
                <a:gd name="T38" fmla="*/ 1 w 48"/>
                <a:gd name="T39" fmla="*/ 1 h 48"/>
                <a:gd name="T40" fmla="*/ 1 w 48"/>
                <a:gd name="T41" fmla="*/ 1 h 48"/>
                <a:gd name="T42" fmla="*/ 1 w 48"/>
                <a:gd name="T43" fmla="*/ 1 h 48"/>
                <a:gd name="T44" fmla="*/ 1 w 48"/>
                <a:gd name="T45" fmla="*/ 1 h 48"/>
                <a:gd name="T46" fmla="*/ 1 w 48"/>
                <a:gd name="T47" fmla="*/ 1 h 48"/>
                <a:gd name="T48" fmla="*/ 1 w 48"/>
                <a:gd name="T49" fmla="*/ 1 h 48"/>
                <a:gd name="T50" fmla="*/ 1 w 48"/>
                <a:gd name="T51" fmla="*/ 1 h 48"/>
                <a:gd name="T52" fmla="*/ 1 w 48"/>
                <a:gd name="T53" fmla="*/ 1 h 48"/>
                <a:gd name="T54" fmla="*/ 1 w 48"/>
                <a:gd name="T55" fmla="*/ 1 h 48"/>
                <a:gd name="T56" fmla="*/ 1 w 48"/>
                <a:gd name="T57" fmla="*/ 1 h 48"/>
                <a:gd name="T58" fmla="*/ 1 w 48"/>
                <a:gd name="T59" fmla="*/ 1 h 48"/>
                <a:gd name="T60" fmla="*/ 1 w 48"/>
                <a:gd name="T61" fmla="*/ 1 h 48"/>
                <a:gd name="T62" fmla="*/ 1 w 48"/>
                <a:gd name="T63" fmla="*/ 1 h 48"/>
                <a:gd name="T64" fmla="*/ 1 w 48"/>
                <a:gd name="T65" fmla="*/ 1 h 48"/>
                <a:gd name="T66" fmla="*/ 1 w 48"/>
                <a:gd name="T67" fmla="*/ 1 h 48"/>
                <a:gd name="T68" fmla="*/ 1 w 48"/>
                <a:gd name="T69" fmla="*/ 1 h 48"/>
                <a:gd name="T70" fmla="*/ 1 w 48"/>
                <a:gd name="T71" fmla="*/ 1 h 48"/>
                <a:gd name="T72" fmla="*/ 1 w 48"/>
                <a:gd name="T73" fmla="*/ 1 h 48"/>
                <a:gd name="T74" fmla="*/ 1 w 48"/>
                <a:gd name="T75" fmla="*/ 1 h 48"/>
                <a:gd name="T76" fmla="*/ 1 w 48"/>
                <a:gd name="T77" fmla="*/ 1 h 48"/>
                <a:gd name="T78" fmla="*/ 1 w 48"/>
                <a:gd name="T79" fmla="*/ 1 h 48"/>
                <a:gd name="T80" fmla="*/ 1 w 48"/>
                <a:gd name="T81" fmla="*/ 1 h 48"/>
                <a:gd name="T82" fmla="*/ 1 w 48"/>
                <a:gd name="T83" fmla="*/ 1 h 48"/>
                <a:gd name="T84" fmla="*/ 1 w 48"/>
                <a:gd name="T85" fmla="*/ 1 h 48"/>
                <a:gd name="T86" fmla="*/ 1 w 48"/>
                <a:gd name="T87" fmla="*/ 1 h 48"/>
                <a:gd name="T88" fmla="*/ 1 w 48"/>
                <a:gd name="T89" fmla="*/ 1 h 48"/>
                <a:gd name="T90" fmla="*/ 1 w 48"/>
                <a:gd name="T91" fmla="*/ 1 h 48"/>
                <a:gd name="T92" fmla="*/ 1 w 48"/>
                <a:gd name="T93" fmla="*/ 1 h 48"/>
                <a:gd name="T94" fmla="*/ 1 w 48"/>
                <a:gd name="T95" fmla="*/ 1 h 48"/>
                <a:gd name="T96" fmla="*/ 1 w 48"/>
                <a:gd name="T97" fmla="*/ 1 h 48"/>
                <a:gd name="T98" fmla="*/ 1 w 48"/>
                <a:gd name="T99" fmla="*/ 1 h 48"/>
                <a:gd name="T100" fmla="*/ 1 w 48"/>
                <a:gd name="T101" fmla="*/ 1 h 48"/>
                <a:gd name="T102" fmla="*/ 1 w 48"/>
                <a:gd name="T103" fmla="*/ 1 h 48"/>
                <a:gd name="T104" fmla="*/ 1 w 48"/>
                <a:gd name="T105" fmla="*/ 1 h 48"/>
                <a:gd name="T106" fmla="*/ 1 w 48"/>
                <a:gd name="T107" fmla="*/ 1 h 48"/>
                <a:gd name="T108" fmla="*/ 1 w 48"/>
                <a:gd name="T109" fmla="*/ 1 h 48"/>
                <a:gd name="T110" fmla="*/ 0 w 48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7" y="28"/>
                  </a:lnTo>
                  <a:lnTo>
                    <a:pt x="47" y="30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4" y="34"/>
                  </a:lnTo>
                  <a:lnTo>
                    <a:pt x="44" y="35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0" y="40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5" y="45"/>
                  </a:lnTo>
                  <a:lnTo>
                    <a:pt x="34" y="46"/>
                  </a:lnTo>
                  <a:lnTo>
                    <a:pt x="32" y="46"/>
                  </a:lnTo>
                  <a:lnTo>
                    <a:pt x="31" y="47"/>
                  </a:lnTo>
                  <a:lnTo>
                    <a:pt x="29" y="47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7" y="39"/>
                  </a:lnTo>
                  <a:lnTo>
                    <a:pt x="6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Freeform 50"/>
            <p:cNvSpPr>
              <a:spLocks/>
            </p:cNvSpPr>
            <p:nvPr/>
          </p:nvSpPr>
          <p:spPr bwMode="auto">
            <a:xfrm>
              <a:off x="1739" y="516"/>
              <a:ext cx="3193" cy="936"/>
            </a:xfrm>
            <a:custGeom>
              <a:avLst/>
              <a:gdLst>
                <a:gd name="T0" fmla="*/ 0 w 6385"/>
                <a:gd name="T1" fmla="*/ 18 h 1873"/>
                <a:gd name="T2" fmla="*/ 0 w 6385"/>
                <a:gd name="T3" fmla="*/ 29 h 1873"/>
                <a:gd name="T4" fmla="*/ 100 w 6385"/>
                <a:gd name="T5" fmla="*/ 29 h 1873"/>
                <a:gd name="T6" fmla="*/ 100 w 6385"/>
                <a:gd name="T7" fmla="*/ 0 h 1873"/>
                <a:gd name="T8" fmla="*/ 98 w 6385"/>
                <a:gd name="T9" fmla="*/ 0 h 18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85"/>
                <a:gd name="T16" fmla="*/ 0 h 1873"/>
                <a:gd name="T17" fmla="*/ 6385 w 6385"/>
                <a:gd name="T18" fmla="*/ 1873 h 18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85" h="1873">
                  <a:moveTo>
                    <a:pt x="0" y="1201"/>
                  </a:moveTo>
                  <a:lnTo>
                    <a:pt x="0" y="1873"/>
                  </a:lnTo>
                  <a:lnTo>
                    <a:pt x="6385" y="1873"/>
                  </a:lnTo>
                  <a:lnTo>
                    <a:pt x="6385" y="0"/>
                  </a:lnTo>
                  <a:lnTo>
                    <a:pt x="621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Freeform 51"/>
            <p:cNvSpPr>
              <a:spLocks/>
            </p:cNvSpPr>
            <p:nvPr/>
          </p:nvSpPr>
          <p:spPr bwMode="auto">
            <a:xfrm>
              <a:off x="1709" y="1120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1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8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1" y="16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7" y="23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1" y="29"/>
                  </a:lnTo>
                  <a:lnTo>
                    <a:pt x="113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9" y="73"/>
                  </a:lnTo>
                  <a:lnTo>
                    <a:pt x="119" y="76"/>
                  </a:lnTo>
                  <a:lnTo>
                    <a:pt x="117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6"/>
                  </a:lnTo>
                  <a:lnTo>
                    <a:pt x="113" y="90"/>
                  </a:lnTo>
                  <a:lnTo>
                    <a:pt x="111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98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1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3" y="110"/>
                  </a:lnTo>
                  <a:lnTo>
                    <a:pt x="91" y="112"/>
                  </a:lnTo>
                  <a:lnTo>
                    <a:pt x="89" y="114"/>
                  </a:lnTo>
                  <a:lnTo>
                    <a:pt x="86" y="115"/>
                  </a:lnTo>
                  <a:lnTo>
                    <a:pt x="84" y="116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19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3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6"/>
                  </a:lnTo>
                  <a:lnTo>
                    <a:pt x="37" y="116"/>
                  </a:lnTo>
                  <a:lnTo>
                    <a:pt x="33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5" y="101"/>
                  </a:lnTo>
                  <a:lnTo>
                    <a:pt x="14" y="98"/>
                  </a:lnTo>
                  <a:lnTo>
                    <a:pt x="12" y="97"/>
                  </a:lnTo>
                  <a:lnTo>
                    <a:pt x="11" y="95"/>
                  </a:lnTo>
                  <a:lnTo>
                    <a:pt x="8" y="92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5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Freeform 52"/>
            <p:cNvSpPr>
              <a:spLocks/>
            </p:cNvSpPr>
            <p:nvPr/>
          </p:nvSpPr>
          <p:spPr bwMode="auto">
            <a:xfrm>
              <a:off x="2478" y="1120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1" y="7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70" y="1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78" y="4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4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1" y="16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7" y="23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2" y="29"/>
                  </a:lnTo>
                  <a:lnTo>
                    <a:pt x="113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8" y="42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9" y="73"/>
                  </a:lnTo>
                  <a:lnTo>
                    <a:pt x="119" y="76"/>
                  </a:lnTo>
                  <a:lnTo>
                    <a:pt x="118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6"/>
                  </a:lnTo>
                  <a:lnTo>
                    <a:pt x="113" y="90"/>
                  </a:lnTo>
                  <a:lnTo>
                    <a:pt x="112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98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1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4" y="110"/>
                  </a:lnTo>
                  <a:lnTo>
                    <a:pt x="91" y="112"/>
                  </a:lnTo>
                  <a:lnTo>
                    <a:pt x="89" y="114"/>
                  </a:lnTo>
                  <a:lnTo>
                    <a:pt x="86" y="115"/>
                  </a:lnTo>
                  <a:lnTo>
                    <a:pt x="84" y="116"/>
                  </a:lnTo>
                  <a:lnTo>
                    <a:pt x="82" y="116"/>
                  </a:lnTo>
                  <a:lnTo>
                    <a:pt x="78" y="118"/>
                  </a:lnTo>
                  <a:lnTo>
                    <a:pt x="76" y="119"/>
                  </a:lnTo>
                  <a:lnTo>
                    <a:pt x="73" y="119"/>
                  </a:lnTo>
                  <a:lnTo>
                    <a:pt x="70" y="120"/>
                  </a:lnTo>
                  <a:lnTo>
                    <a:pt x="67" y="120"/>
                  </a:lnTo>
                  <a:lnTo>
                    <a:pt x="64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7" y="116"/>
                  </a:lnTo>
                  <a:lnTo>
                    <a:pt x="34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2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4" y="98"/>
                  </a:lnTo>
                  <a:lnTo>
                    <a:pt x="12" y="97"/>
                  </a:lnTo>
                  <a:lnTo>
                    <a:pt x="11" y="95"/>
                  </a:lnTo>
                  <a:lnTo>
                    <a:pt x="8" y="92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5" y="84"/>
                  </a:lnTo>
                  <a:lnTo>
                    <a:pt x="4" y="82"/>
                  </a:lnTo>
                  <a:lnTo>
                    <a:pt x="4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Freeform 53"/>
            <p:cNvSpPr>
              <a:spLocks/>
            </p:cNvSpPr>
            <p:nvPr/>
          </p:nvSpPr>
          <p:spPr bwMode="auto">
            <a:xfrm>
              <a:off x="3876" y="1116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8" y="10"/>
                  </a:lnTo>
                  <a:lnTo>
                    <a:pt x="31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8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8" y="7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0" y="16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6" y="23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1" y="29"/>
                  </a:lnTo>
                  <a:lnTo>
                    <a:pt x="112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8" y="46"/>
                  </a:lnTo>
                  <a:lnTo>
                    <a:pt x="118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8" y="73"/>
                  </a:lnTo>
                  <a:lnTo>
                    <a:pt x="118" y="76"/>
                  </a:lnTo>
                  <a:lnTo>
                    <a:pt x="117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6"/>
                  </a:lnTo>
                  <a:lnTo>
                    <a:pt x="112" y="90"/>
                  </a:lnTo>
                  <a:lnTo>
                    <a:pt x="111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6" y="98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0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3" y="110"/>
                  </a:lnTo>
                  <a:lnTo>
                    <a:pt x="91" y="112"/>
                  </a:lnTo>
                  <a:lnTo>
                    <a:pt x="88" y="114"/>
                  </a:lnTo>
                  <a:lnTo>
                    <a:pt x="86" y="115"/>
                  </a:lnTo>
                  <a:lnTo>
                    <a:pt x="84" y="116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19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3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6"/>
                  </a:lnTo>
                  <a:lnTo>
                    <a:pt x="37" y="116"/>
                  </a:lnTo>
                  <a:lnTo>
                    <a:pt x="33" y="115"/>
                  </a:lnTo>
                  <a:lnTo>
                    <a:pt x="31" y="114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5" y="101"/>
                  </a:lnTo>
                  <a:lnTo>
                    <a:pt x="14" y="98"/>
                  </a:lnTo>
                  <a:lnTo>
                    <a:pt x="12" y="97"/>
                  </a:lnTo>
                  <a:lnTo>
                    <a:pt x="10" y="95"/>
                  </a:lnTo>
                  <a:lnTo>
                    <a:pt x="8" y="92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4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54"/>
            <p:cNvSpPr>
              <a:spLocks/>
            </p:cNvSpPr>
            <p:nvPr/>
          </p:nvSpPr>
          <p:spPr bwMode="auto">
            <a:xfrm>
              <a:off x="4716" y="490"/>
              <a:ext cx="60" cy="60"/>
            </a:xfrm>
            <a:custGeom>
              <a:avLst/>
              <a:gdLst>
                <a:gd name="T0" fmla="*/ 0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0 h 120"/>
                <a:gd name="T24" fmla="*/ 2 w 120"/>
                <a:gd name="T25" fmla="*/ 1 h 120"/>
                <a:gd name="T26" fmla="*/ 2 w 120"/>
                <a:gd name="T27" fmla="*/ 1 h 120"/>
                <a:gd name="T28" fmla="*/ 2 w 120"/>
                <a:gd name="T29" fmla="*/ 1 h 120"/>
                <a:gd name="T30" fmla="*/ 2 w 120"/>
                <a:gd name="T31" fmla="*/ 1 h 120"/>
                <a:gd name="T32" fmla="*/ 2 w 120"/>
                <a:gd name="T33" fmla="*/ 1 h 120"/>
                <a:gd name="T34" fmla="*/ 2 w 120"/>
                <a:gd name="T35" fmla="*/ 1 h 120"/>
                <a:gd name="T36" fmla="*/ 2 w 120"/>
                <a:gd name="T37" fmla="*/ 1 h 120"/>
                <a:gd name="T38" fmla="*/ 2 w 120"/>
                <a:gd name="T39" fmla="*/ 1 h 120"/>
                <a:gd name="T40" fmla="*/ 2 w 120"/>
                <a:gd name="T41" fmla="*/ 1 h 120"/>
                <a:gd name="T42" fmla="*/ 2 w 120"/>
                <a:gd name="T43" fmla="*/ 1 h 120"/>
                <a:gd name="T44" fmla="*/ 2 w 120"/>
                <a:gd name="T45" fmla="*/ 1 h 120"/>
                <a:gd name="T46" fmla="*/ 2 w 120"/>
                <a:gd name="T47" fmla="*/ 2 h 120"/>
                <a:gd name="T48" fmla="*/ 2 w 120"/>
                <a:gd name="T49" fmla="*/ 2 h 120"/>
                <a:gd name="T50" fmla="*/ 2 w 120"/>
                <a:gd name="T51" fmla="*/ 2 h 120"/>
                <a:gd name="T52" fmla="*/ 2 w 120"/>
                <a:gd name="T53" fmla="*/ 2 h 120"/>
                <a:gd name="T54" fmla="*/ 2 w 120"/>
                <a:gd name="T55" fmla="*/ 2 h 120"/>
                <a:gd name="T56" fmla="*/ 2 w 120"/>
                <a:gd name="T57" fmla="*/ 2 h 120"/>
                <a:gd name="T58" fmla="*/ 2 w 120"/>
                <a:gd name="T59" fmla="*/ 2 h 120"/>
                <a:gd name="T60" fmla="*/ 2 w 120"/>
                <a:gd name="T61" fmla="*/ 2 h 120"/>
                <a:gd name="T62" fmla="*/ 2 w 120"/>
                <a:gd name="T63" fmla="*/ 2 h 120"/>
                <a:gd name="T64" fmla="*/ 2 w 120"/>
                <a:gd name="T65" fmla="*/ 2 h 120"/>
                <a:gd name="T66" fmla="*/ 1 w 120"/>
                <a:gd name="T67" fmla="*/ 2 h 120"/>
                <a:gd name="T68" fmla="*/ 1 w 120"/>
                <a:gd name="T69" fmla="*/ 2 h 120"/>
                <a:gd name="T70" fmla="*/ 1 w 120"/>
                <a:gd name="T71" fmla="*/ 2 h 120"/>
                <a:gd name="T72" fmla="*/ 1 w 120"/>
                <a:gd name="T73" fmla="*/ 2 h 120"/>
                <a:gd name="T74" fmla="*/ 1 w 120"/>
                <a:gd name="T75" fmla="*/ 2 h 120"/>
                <a:gd name="T76" fmla="*/ 1 w 120"/>
                <a:gd name="T77" fmla="*/ 2 h 120"/>
                <a:gd name="T78" fmla="*/ 1 w 120"/>
                <a:gd name="T79" fmla="*/ 2 h 120"/>
                <a:gd name="T80" fmla="*/ 1 w 120"/>
                <a:gd name="T81" fmla="*/ 2 h 120"/>
                <a:gd name="T82" fmla="*/ 1 w 120"/>
                <a:gd name="T83" fmla="*/ 2 h 120"/>
                <a:gd name="T84" fmla="*/ 1 w 120"/>
                <a:gd name="T85" fmla="*/ 2 h 120"/>
                <a:gd name="T86" fmla="*/ 1 w 120"/>
                <a:gd name="T87" fmla="*/ 2 h 120"/>
                <a:gd name="T88" fmla="*/ 1 w 120"/>
                <a:gd name="T89" fmla="*/ 2 h 120"/>
                <a:gd name="T90" fmla="*/ 1 w 120"/>
                <a:gd name="T91" fmla="*/ 2 h 120"/>
                <a:gd name="T92" fmla="*/ 1 w 120"/>
                <a:gd name="T93" fmla="*/ 2 h 120"/>
                <a:gd name="T94" fmla="*/ 1 w 120"/>
                <a:gd name="T95" fmla="*/ 2 h 120"/>
                <a:gd name="T96" fmla="*/ 1 w 120"/>
                <a:gd name="T97" fmla="*/ 2 h 120"/>
                <a:gd name="T98" fmla="*/ 1 w 120"/>
                <a:gd name="T99" fmla="*/ 2 h 120"/>
                <a:gd name="T100" fmla="*/ 1 w 120"/>
                <a:gd name="T101" fmla="*/ 2 h 120"/>
                <a:gd name="T102" fmla="*/ 1 w 120"/>
                <a:gd name="T103" fmla="*/ 2 h 120"/>
                <a:gd name="T104" fmla="*/ 1 w 120"/>
                <a:gd name="T105" fmla="*/ 2 h 120"/>
                <a:gd name="T106" fmla="*/ 1 w 120"/>
                <a:gd name="T107" fmla="*/ 2 h 120"/>
                <a:gd name="T108" fmla="*/ 1 w 120"/>
                <a:gd name="T109" fmla="*/ 2 h 120"/>
                <a:gd name="T110" fmla="*/ 0 w 120"/>
                <a:gd name="T111" fmla="*/ 1 h 1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0"/>
                <a:gd name="T170" fmla="*/ 120 w 120"/>
                <a:gd name="T171" fmla="*/ 120 h 1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0">
                  <a:moveTo>
                    <a:pt x="0" y="61"/>
                  </a:moveTo>
                  <a:lnTo>
                    <a:pt x="0" y="60"/>
                  </a:lnTo>
                  <a:lnTo>
                    <a:pt x="0" y="58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5" y="21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5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1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2" y="4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6" y="12"/>
                  </a:lnTo>
                  <a:lnTo>
                    <a:pt x="98" y="15"/>
                  </a:lnTo>
                  <a:lnTo>
                    <a:pt x="101" y="16"/>
                  </a:lnTo>
                  <a:lnTo>
                    <a:pt x="103" y="18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4"/>
                  </a:lnTo>
                  <a:lnTo>
                    <a:pt x="110" y="27"/>
                  </a:lnTo>
                  <a:lnTo>
                    <a:pt x="111" y="29"/>
                  </a:lnTo>
                  <a:lnTo>
                    <a:pt x="113" y="31"/>
                  </a:lnTo>
                  <a:lnTo>
                    <a:pt x="114" y="35"/>
                  </a:lnTo>
                  <a:lnTo>
                    <a:pt x="115" y="37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8"/>
                  </a:lnTo>
                  <a:lnTo>
                    <a:pt x="120" y="60"/>
                  </a:lnTo>
                  <a:lnTo>
                    <a:pt x="120" y="61"/>
                  </a:lnTo>
                  <a:lnTo>
                    <a:pt x="120" y="64"/>
                  </a:lnTo>
                  <a:lnTo>
                    <a:pt x="120" y="67"/>
                  </a:lnTo>
                  <a:lnTo>
                    <a:pt x="120" y="70"/>
                  </a:lnTo>
                  <a:lnTo>
                    <a:pt x="119" y="73"/>
                  </a:lnTo>
                  <a:lnTo>
                    <a:pt x="119" y="76"/>
                  </a:lnTo>
                  <a:lnTo>
                    <a:pt x="117" y="79"/>
                  </a:lnTo>
                  <a:lnTo>
                    <a:pt x="116" y="82"/>
                  </a:lnTo>
                  <a:lnTo>
                    <a:pt x="115" y="84"/>
                  </a:lnTo>
                  <a:lnTo>
                    <a:pt x="114" y="87"/>
                  </a:lnTo>
                  <a:lnTo>
                    <a:pt x="113" y="90"/>
                  </a:lnTo>
                  <a:lnTo>
                    <a:pt x="111" y="93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99"/>
                  </a:lnTo>
                  <a:lnTo>
                    <a:pt x="104" y="101"/>
                  </a:lnTo>
                  <a:lnTo>
                    <a:pt x="103" y="103"/>
                  </a:lnTo>
                  <a:lnTo>
                    <a:pt x="101" y="106"/>
                  </a:lnTo>
                  <a:lnTo>
                    <a:pt x="98" y="107"/>
                  </a:lnTo>
                  <a:lnTo>
                    <a:pt x="96" y="109"/>
                  </a:lnTo>
                  <a:lnTo>
                    <a:pt x="93" y="111"/>
                  </a:lnTo>
                  <a:lnTo>
                    <a:pt x="91" y="112"/>
                  </a:lnTo>
                  <a:lnTo>
                    <a:pt x="89" y="114"/>
                  </a:lnTo>
                  <a:lnTo>
                    <a:pt x="86" y="115"/>
                  </a:lnTo>
                  <a:lnTo>
                    <a:pt x="84" y="117"/>
                  </a:lnTo>
                  <a:lnTo>
                    <a:pt x="81" y="117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19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3" y="120"/>
                  </a:lnTo>
                  <a:lnTo>
                    <a:pt x="61" y="120"/>
                  </a:lnTo>
                  <a:lnTo>
                    <a:pt x="60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0" y="120"/>
                  </a:lnTo>
                  <a:lnTo>
                    <a:pt x="48" y="119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7"/>
                  </a:lnTo>
                  <a:lnTo>
                    <a:pt x="37" y="117"/>
                  </a:lnTo>
                  <a:lnTo>
                    <a:pt x="33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6" y="111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6"/>
                  </a:lnTo>
                  <a:lnTo>
                    <a:pt x="18" y="103"/>
                  </a:lnTo>
                  <a:lnTo>
                    <a:pt x="15" y="101"/>
                  </a:lnTo>
                  <a:lnTo>
                    <a:pt x="14" y="99"/>
                  </a:lnTo>
                  <a:lnTo>
                    <a:pt x="12" y="97"/>
                  </a:lnTo>
                  <a:lnTo>
                    <a:pt x="11" y="95"/>
                  </a:lnTo>
                  <a:lnTo>
                    <a:pt x="8" y="93"/>
                  </a:lnTo>
                  <a:lnTo>
                    <a:pt x="7" y="90"/>
                  </a:lnTo>
                  <a:lnTo>
                    <a:pt x="6" y="87"/>
                  </a:lnTo>
                  <a:lnTo>
                    <a:pt x="5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70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5"/>
            <p:cNvSpPr>
              <a:spLocks noChangeShapeType="1"/>
            </p:cNvSpPr>
            <p:nvPr/>
          </p:nvSpPr>
          <p:spPr bwMode="auto">
            <a:xfrm>
              <a:off x="2508" y="1176"/>
              <a:ext cx="1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Freeform 56"/>
            <p:cNvSpPr>
              <a:spLocks/>
            </p:cNvSpPr>
            <p:nvPr/>
          </p:nvSpPr>
          <p:spPr bwMode="auto">
            <a:xfrm>
              <a:off x="2496" y="1440"/>
              <a:ext cx="24" cy="24"/>
            </a:xfrm>
            <a:custGeom>
              <a:avLst/>
              <a:gdLst>
                <a:gd name="T0" fmla="*/ 0 w 48"/>
                <a:gd name="T1" fmla="*/ 1 h 48"/>
                <a:gd name="T2" fmla="*/ 1 w 48"/>
                <a:gd name="T3" fmla="*/ 1 h 48"/>
                <a:gd name="T4" fmla="*/ 1 w 48"/>
                <a:gd name="T5" fmla="*/ 1 h 48"/>
                <a:gd name="T6" fmla="*/ 1 w 48"/>
                <a:gd name="T7" fmla="*/ 1 h 48"/>
                <a:gd name="T8" fmla="*/ 1 w 48"/>
                <a:gd name="T9" fmla="*/ 1 h 48"/>
                <a:gd name="T10" fmla="*/ 1 w 48"/>
                <a:gd name="T11" fmla="*/ 1 h 48"/>
                <a:gd name="T12" fmla="*/ 1 w 48"/>
                <a:gd name="T13" fmla="*/ 1 h 48"/>
                <a:gd name="T14" fmla="*/ 1 w 48"/>
                <a:gd name="T15" fmla="*/ 1 h 48"/>
                <a:gd name="T16" fmla="*/ 1 w 48"/>
                <a:gd name="T17" fmla="*/ 1 h 48"/>
                <a:gd name="T18" fmla="*/ 1 w 48"/>
                <a:gd name="T19" fmla="*/ 1 h 48"/>
                <a:gd name="T20" fmla="*/ 1 w 48"/>
                <a:gd name="T21" fmla="*/ 1 h 48"/>
                <a:gd name="T22" fmla="*/ 1 w 48"/>
                <a:gd name="T23" fmla="*/ 0 h 48"/>
                <a:gd name="T24" fmla="*/ 1 w 48"/>
                <a:gd name="T25" fmla="*/ 1 h 48"/>
                <a:gd name="T26" fmla="*/ 1 w 48"/>
                <a:gd name="T27" fmla="*/ 1 h 48"/>
                <a:gd name="T28" fmla="*/ 1 w 48"/>
                <a:gd name="T29" fmla="*/ 1 h 48"/>
                <a:gd name="T30" fmla="*/ 1 w 48"/>
                <a:gd name="T31" fmla="*/ 1 h 48"/>
                <a:gd name="T32" fmla="*/ 1 w 48"/>
                <a:gd name="T33" fmla="*/ 1 h 48"/>
                <a:gd name="T34" fmla="*/ 1 w 48"/>
                <a:gd name="T35" fmla="*/ 1 h 48"/>
                <a:gd name="T36" fmla="*/ 1 w 48"/>
                <a:gd name="T37" fmla="*/ 1 h 48"/>
                <a:gd name="T38" fmla="*/ 1 w 48"/>
                <a:gd name="T39" fmla="*/ 1 h 48"/>
                <a:gd name="T40" fmla="*/ 1 w 48"/>
                <a:gd name="T41" fmla="*/ 1 h 48"/>
                <a:gd name="T42" fmla="*/ 1 w 48"/>
                <a:gd name="T43" fmla="*/ 1 h 48"/>
                <a:gd name="T44" fmla="*/ 1 w 48"/>
                <a:gd name="T45" fmla="*/ 1 h 48"/>
                <a:gd name="T46" fmla="*/ 1 w 48"/>
                <a:gd name="T47" fmla="*/ 1 h 48"/>
                <a:gd name="T48" fmla="*/ 1 w 48"/>
                <a:gd name="T49" fmla="*/ 1 h 48"/>
                <a:gd name="T50" fmla="*/ 1 w 48"/>
                <a:gd name="T51" fmla="*/ 1 h 48"/>
                <a:gd name="T52" fmla="*/ 1 w 48"/>
                <a:gd name="T53" fmla="*/ 1 h 48"/>
                <a:gd name="T54" fmla="*/ 1 w 48"/>
                <a:gd name="T55" fmla="*/ 1 h 48"/>
                <a:gd name="T56" fmla="*/ 1 w 48"/>
                <a:gd name="T57" fmla="*/ 1 h 48"/>
                <a:gd name="T58" fmla="*/ 1 w 48"/>
                <a:gd name="T59" fmla="*/ 1 h 48"/>
                <a:gd name="T60" fmla="*/ 1 w 48"/>
                <a:gd name="T61" fmla="*/ 1 h 48"/>
                <a:gd name="T62" fmla="*/ 1 w 48"/>
                <a:gd name="T63" fmla="*/ 1 h 48"/>
                <a:gd name="T64" fmla="*/ 1 w 48"/>
                <a:gd name="T65" fmla="*/ 1 h 48"/>
                <a:gd name="T66" fmla="*/ 1 w 48"/>
                <a:gd name="T67" fmla="*/ 1 h 48"/>
                <a:gd name="T68" fmla="*/ 1 w 48"/>
                <a:gd name="T69" fmla="*/ 1 h 48"/>
                <a:gd name="T70" fmla="*/ 1 w 48"/>
                <a:gd name="T71" fmla="*/ 1 h 48"/>
                <a:gd name="T72" fmla="*/ 1 w 48"/>
                <a:gd name="T73" fmla="*/ 1 h 48"/>
                <a:gd name="T74" fmla="*/ 1 w 48"/>
                <a:gd name="T75" fmla="*/ 1 h 48"/>
                <a:gd name="T76" fmla="*/ 1 w 48"/>
                <a:gd name="T77" fmla="*/ 1 h 48"/>
                <a:gd name="T78" fmla="*/ 1 w 48"/>
                <a:gd name="T79" fmla="*/ 1 h 48"/>
                <a:gd name="T80" fmla="*/ 1 w 48"/>
                <a:gd name="T81" fmla="*/ 1 h 48"/>
                <a:gd name="T82" fmla="*/ 1 w 48"/>
                <a:gd name="T83" fmla="*/ 1 h 48"/>
                <a:gd name="T84" fmla="*/ 1 w 48"/>
                <a:gd name="T85" fmla="*/ 1 h 48"/>
                <a:gd name="T86" fmla="*/ 1 w 48"/>
                <a:gd name="T87" fmla="*/ 1 h 48"/>
                <a:gd name="T88" fmla="*/ 1 w 48"/>
                <a:gd name="T89" fmla="*/ 1 h 48"/>
                <a:gd name="T90" fmla="*/ 1 w 48"/>
                <a:gd name="T91" fmla="*/ 1 h 48"/>
                <a:gd name="T92" fmla="*/ 1 w 48"/>
                <a:gd name="T93" fmla="*/ 1 h 48"/>
                <a:gd name="T94" fmla="*/ 1 w 48"/>
                <a:gd name="T95" fmla="*/ 1 h 48"/>
                <a:gd name="T96" fmla="*/ 1 w 48"/>
                <a:gd name="T97" fmla="*/ 1 h 48"/>
                <a:gd name="T98" fmla="*/ 1 w 48"/>
                <a:gd name="T99" fmla="*/ 1 h 48"/>
                <a:gd name="T100" fmla="*/ 1 w 48"/>
                <a:gd name="T101" fmla="*/ 1 h 48"/>
                <a:gd name="T102" fmla="*/ 1 w 48"/>
                <a:gd name="T103" fmla="*/ 1 h 48"/>
                <a:gd name="T104" fmla="*/ 1 w 48"/>
                <a:gd name="T105" fmla="*/ 1 h 48"/>
                <a:gd name="T106" fmla="*/ 1 w 48"/>
                <a:gd name="T107" fmla="*/ 1 h 48"/>
                <a:gd name="T108" fmla="*/ 1 w 48"/>
                <a:gd name="T109" fmla="*/ 1 h 48"/>
                <a:gd name="T110" fmla="*/ 0 w 48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4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7" y="28"/>
                  </a:lnTo>
                  <a:lnTo>
                    <a:pt x="47" y="30"/>
                  </a:lnTo>
                  <a:lnTo>
                    <a:pt x="46" y="32"/>
                  </a:lnTo>
                  <a:lnTo>
                    <a:pt x="46" y="33"/>
                  </a:lnTo>
                  <a:lnTo>
                    <a:pt x="44" y="34"/>
                  </a:lnTo>
                  <a:lnTo>
                    <a:pt x="44" y="35"/>
                  </a:lnTo>
                  <a:lnTo>
                    <a:pt x="43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0" y="40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7" y="44"/>
                  </a:lnTo>
                  <a:lnTo>
                    <a:pt x="36" y="44"/>
                  </a:lnTo>
                  <a:lnTo>
                    <a:pt x="35" y="45"/>
                  </a:lnTo>
                  <a:lnTo>
                    <a:pt x="34" y="46"/>
                  </a:lnTo>
                  <a:lnTo>
                    <a:pt x="32" y="46"/>
                  </a:lnTo>
                  <a:lnTo>
                    <a:pt x="31" y="47"/>
                  </a:lnTo>
                  <a:lnTo>
                    <a:pt x="29" y="47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Freeform 57"/>
            <p:cNvSpPr>
              <a:spLocks/>
            </p:cNvSpPr>
            <p:nvPr/>
          </p:nvSpPr>
          <p:spPr bwMode="auto">
            <a:xfrm>
              <a:off x="3888" y="1440"/>
              <a:ext cx="36" cy="24"/>
            </a:xfrm>
            <a:custGeom>
              <a:avLst/>
              <a:gdLst>
                <a:gd name="T0" fmla="*/ 0 w 72"/>
                <a:gd name="T1" fmla="*/ 1 h 48"/>
                <a:gd name="T2" fmla="*/ 1 w 72"/>
                <a:gd name="T3" fmla="*/ 1 h 48"/>
                <a:gd name="T4" fmla="*/ 1 w 72"/>
                <a:gd name="T5" fmla="*/ 1 h 48"/>
                <a:gd name="T6" fmla="*/ 1 w 72"/>
                <a:gd name="T7" fmla="*/ 1 h 48"/>
                <a:gd name="T8" fmla="*/ 1 w 72"/>
                <a:gd name="T9" fmla="*/ 1 h 48"/>
                <a:gd name="T10" fmla="*/ 1 w 72"/>
                <a:gd name="T11" fmla="*/ 1 h 48"/>
                <a:gd name="T12" fmla="*/ 1 w 72"/>
                <a:gd name="T13" fmla="*/ 1 h 48"/>
                <a:gd name="T14" fmla="*/ 1 w 72"/>
                <a:gd name="T15" fmla="*/ 1 h 48"/>
                <a:gd name="T16" fmla="*/ 1 w 72"/>
                <a:gd name="T17" fmla="*/ 1 h 48"/>
                <a:gd name="T18" fmla="*/ 1 w 72"/>
                <a:gd name="T19" fmla="*/ 1 h 48"/>
                <a:gd name="T20" fmla="*/ 1 w 72"/>
                <a:gd name="T21" fmla="*/ 1 h 48"/>
                <a:gd name="T22" fmla="*/ 1 w 72"/>
                <a:gd name="T23" fmla="*/ 0 h 48"/>
                <a:gd name="T24" fmla="*/ 1 w 72"/>
                <a:gd name="T25" fmla="*/ 1 h 48"/>
                <a:gd name="T26" fmla="*/ 1 w 72"/>
                <a:gd name="T27" fmla="*/ 1 h 48"/>
                <a:gd name="T28" fmla="*/ 1 w 72"/>
                <a:gd name="T29" fmla="*/ 1 h 48"/>
                <a:gd name="T30" fmla="*/ 1 w 72"/>
                <a:gd name="T31" fmla="*/ 1 h 48"/>
                <a:gd name="T32" fmla="*/ 1 w 72"/>
                <a:gd name="T33" fmla="*/ 1 h 48"/>
                <a:gd name="T34" fmla="*/ 1 w 72"/>
                <a:gd name="T35" fmla="*/ 1 h 48"/>
                <a:gd name="T36" fmla="*/ 1 w 72"/>
                <a:gd name="T37" fmla="*/ 1 h 48"/>
                <a:gd name="T38" fmla="*/ 1 w 72"/>
                <a:gd name="T39" fmla="*/ 1 h 48"/>
                <a:gd name="T40" fmla="*/ 1 w 72"/>
                <a:gd name="T41" fmla="*/ 1 h 48"/>
                <a:gd name="T42" fmla="*/ 1 w 72"/>
                <a:gd name="T43" fmla="*/ 1 h 48"/>
                <a:gd name="T44" fmla="*/ 1 w 72"/>
                <a:gd name="T45" fmla="*/ 1 h 48"/>
                <a:gd name="T46" fmla="*/ 1 w 72"/>
                <a:gd name="T47" fmla="*/ 1 h 48"/>
                <a:gd name="T48" fmla="*/ 1 w 72"/>
                <a:gd name="T49" fmla="*/ 1 h 48"/>
                <a:gd name="T50" fmla="*/ 1 w 72"/>
                <a:gd name="T51" fmla="*/ 1 h 48"/>
                <a:gd name="T52" fmla="*/ 1 w 72"/>
                <a:gd name="T53" fmla="*/ 1 h 48"/>
                <a:gd name="T54" fmla="*/ 1 w 72"/>
                <a:gd name="T55" fmla="*/ 1 h 48"/>
                <a:gd name="T56" fmla="*/ 1 w 72"/>
                <a:gd name="T57" fmla="*/ 1 h 48"/>
                <a:gd name="T58" fmla="*/ 1 w 72"/>
                <a:gd name="T59" fmla="*/ 1 h 48"/>
                <a:gd name="T60" fmla="*/ 1 w 72"/>
                <a:gd name="T61" fmla="*/ 1 h 48"/>
                <a:gd name="T62" fmla="*/ 1 w 72"/>
                <a:gd name="T63" fmla="*/ 1 h 48"/>
                <a:gd name="T64" fmla="*/ 1 w 72"/>
                <a:gd name="T65" fmla="*/ 1 h 48"/>
                <a:gd name="T66" fmla="*/ 1 w 72"/>
                <a:gd name="T67" fmla="*/ 1 h 48"/>
                <a:gd name="T68" fmla="*/ 1 w 72"/>
                <a:gd name="T69" fmla="*/ 1 h 48"/>
                <a:gd name="T70" fmla="*/ 1 w 72"/>
                <a:gd name="T71" fmla="*/ 1 h 48"/>
                <a:gd name="T72" fmla="*/ 1 w 72"/>
                <a:gd name="T73" fmla="*/ 1 h 48"/>
                <a:gd name="T74" fmla="*/ 1 w 72"/>
                <a:gd name="T75" fmla="*/ 1 h 48"/>
                <a:gd name="T76" fmla="*/ 1 w 72"/>
                <a:gd name="T77" fmla="*/ 1 h 48"/>
                <a:gd name="T78" fmla="*/ 1 w 72"/>
                <a:gd name="T79" fmla="*/ 1 h 48"/>
                <a:gd name="T80" fmla="*/ 1 w 72"/>
                <a:gd name="T81" fmla="*/ 1 h 48"/>
                <a:gd name="T82" fmla="*/ 1 w 72"/>
                <a:gd name="T83" fmla="*/ 1 h 48"/>
                <a:gd name="T84" fmla="*/ 1 w 72"/>
                <a:gd name="T85" fmla="*/ 1 h 48"/>
                <a:gd name="T86" fmla="*/ 1 w 72"/>
                <a:gd name="T87" fmla="*/ 1 h 48"/>
                <a:gd name="T88" fmla="*/ 1 w 72"/>
                <a:gd name="T89" fmla="*/ 1 h 48"/>
                <a:gd name="T90" fmla="*/ 1 w 72"/>
                <a:gd name="T91" fmla="*/ 1 h 48"/>
                <a:gd name="T92" fmla="*/ 1 w 72"/>
                <a:gd name="T93" fmla="*/ 1 h 48"/>
                <a:gd name="T94" fmla="*/ 1 w 72"/>
                <a:gd name="T95" fmla="*/ 1 h 48"/>
                <a:gd name="T96" fmla="*/ 1 w 72"/>
                <a:gd name="T97" fmla="*/ 1 h 48"/>
                <a:gd name="T98" fmla="*/ 1 w 72"/>
                <a:gd name="T99" fmla="*/ 1 h 48"/>
                <a:gd name="T100" fmla="*/ 1 w 72"/>
                <a:gd name="T101" fmla="*/ 1 h 48"/>
                <a:gd name="T102" fmla="*/ 1 w 72"/>
                <a:gd name="T103" fmla="*/ 1 h 48"/>
                <a:gd name="T104" fmla="*/ 1 w 72"/>
                <a:gd name="T105" fmla="*/ 1 h 48"/>
                <a:gd name="T106" fmla="*/ 1 w 72"/>
                <a:gd name="T107" fmla="*/ 1 h 48"/>
                <a:gd name="T108" fmla="*/ 1 w 72"/>
                <a:gd name="T109" fmla="*/ 1 h 48"/>
                <a:gd name="T110" fmla="*/ 0 w 72"/>
                <a:gd name="T111" fmla="*/ 1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4" y="10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9" y="17"/>
                  </a:lnTo>
                  <a:lnTo>
                    <a:pt x="69" y="18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2"/>
                  </a:lnTo>
                  <a:lnTo>
                    <a:pt x="69" y="33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3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1" y="44"/>
                  </a:lnTo>
                  <a:lnTo>
                    <a:pt x="60" y="44"/>
                  </a:lnTo>
                  <a:lnTo>
                    <a:pt x="58" y="45"/>
                  </a:lnTo>
                  <a:lnTo>
                    <a:pt x="57" y="46"/>
                  </a:lnTo>
                  <a:lnTo>
                    <a:pt x="56" y="46"/>
                  </a:lnTo>
                  <a:lnTo>
                    <a:pt x="55" y="47"/>
                  </a:lnTo>
                  <a:lnTo>
                    <a:pt x="52" y="47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8" y="47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AutoShape 58"/>
            <p:cNvSpPr>
              <a:spLocks noChangeArrowheads="1"/>
            </p:cNvSpPr>
            <p:nvPr/>
          </p:nvSpPr>
          <p:spPr bwMode="auto">
            <a:xfrm>
              <a:off x="3060" y="379"/>
              <a:ext cx="294" cy="277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5658" name="AutoShape 59"/>
            <p:cNvSpPr>
              <a:spLocks noChangeArrowheads="1"/>
            </p:cNvSpPr>
            <p:nvPr/>
          </p:nvSpPr>
          <p:spPr bwMode="auto">
            <a:xfrm>
              <a:off x="4416" y="379"/>
              <a:ext cx="294" cy="277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373245" y="4831204"/>
            <a:ext cx="11506200" cy="179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- As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soon as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count(Q2 Q1 Q0)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=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“1d1” = 5 (or 7), </a:t>
            </a:r>
            <a:r>
              <a:rPr lang="en-US" sz="3200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then asynchronously clear </a:t>
            </a: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flip-flops.  (5 is never really seen by the user)</a:t>
            </a:r>
          </a:p>
          <a:p>
            <a:pPr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- Also, consider the 001 to 010 transition</a:t>
            </a:r>
            <a:endParaRPr lang="en-US" sz="3200" kern="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98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Modulo-n Counter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Asynchronous load or clear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Check for trouble with bits changing slightly out of order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Best practice is to only use asynchronous clearing through the global chip reset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Enabled Counter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948690"/>
            <a:ext cx="1120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ieee.std_logic_unsigned.all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PORT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	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Q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	STD_LOGIC_VECTOR (3 DOWNTO 0))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Behavior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 Count : STD_LOGIC_VECTOR (3 DOWNTO 0)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PROCESS ( Clock,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'0'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"0000"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Clock'EVENT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Clock = '1') THEN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E = '1'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Count + 1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Count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END IF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PROCESS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Q &lt;= Count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-- finally, assign the output Q from the signal Count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Enabled Counter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948690"/>
            <a:ext cx="1120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ieee.std_logic_unsigned.all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PORT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	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Q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	STD_LOGIC_VECTOR (3 DOWNTO 0))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Behavior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 Count : STD_LOGIC_VECTOR (3 DOWNTO 0)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PROCESS ( Clock,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'0'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"0000"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Clock'EVENT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Clock = '1') THEN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E = '1'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Count + 1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ELSE  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Count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-- not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needed as assumed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END IF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PROCESS 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Q &lt;= 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-- finally, assign the output Q from the signal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 ;</a:t>
            </a:r>
          </a:p>
        </p:txBody>
      </p:sp>
    </p:spTree>
    <p:extLst>
      <p:ext uri="{BB962C8B-B14F-4D97-AF65-F5344CB8AC3E}">
        <p14:creationId xmlns:p14="http://schemas.microsoft.com/office/powerpoint/2010/main" val="27433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Gated Latch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4262117" cy="41148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Cross-Coupled NAND need S and R inverted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Often SR latches include a control line (Enable)</a:t>
            </a:r>
          </a:p>
        </p:txBody>
      </p:sp>
      <p:grpSp>
        <p:nvGrpSpPr>
          <p:cNvPr id="15364" name="Group 30"/>
          <p:cNvGrpSpPr>
            <a:grpSpLocks/>
          </p:cNvGrpSpPr>
          <p:nvPr/>
        </p:nvGrpSpPr>
        <p:grpSpPr bwMode="auto">
          <a:xfrm>
            <a:off x="5181600" y="1989551"/>
            <a:ext cx="6477000" cy="3573049"/>
            <a:chOff x="1497" y="1263"/>
            <a:chExt cx="2549" cy="1374"/>
          </a:xfrm>
        </p:grpSpPr>
        <p:sp>
          <p:nvSpPr>
            <p:cNvPr id="15365" name="Line 31"/>
            <p:cNvSpPr>
              <a:spLocks noChangeShapeType="1"/>
            </p:cNvSpPr>
            <p:nvPr/>
          </p:nvSpPr>
          <p:spPr bwMode="auto">
            <a:xfrm>
              <a:off x="1769" y="1937"/>
              <a:ext cx="15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Line 32"/>
            <p:cNvSpPr>
              <a:spLocks noChangeShapeType="1"/>
            </p:cNvSpPr>
            <p:nvPr/>
          </p:nvSpPr>
          <p:spPr bwMode="auto">
            <a:xfrm flipH="1">
              <a:off x="3406" y="1536"/>
              <a:ext cx="4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33"/>
            <p:cNvSpPr>
              <a:spLocks noChangeShapeType="1"/>
            </p:cNvSpPr>
            <p:nvPr/>
          </p:nvSpPr>
          <p:spPr bwMode="auto">
            <a:xfrm flipH="1">
              <a:off x="3406" y="2339"/>
              <a:ext cx="24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Freeform 34"/>
            <p:cNvSpPr>
              <a:spLocks/>
            </p:cNvSpPr>
            <p:nvPr/>
          </p:nvSpPr>
          <p:spPr bwMode="auto">
            <a:xfrm>
              <a:off x="2731" y="1636"/>
              <a:ext cx="919" cy="703"/>
            </a:xfrm>
            <a:custGeom>
              <a:avLst/>
              <a:gdLst>
                <a:gd name="T0" fmla="*/ 29 w 1838"/>
                <a:gd name="T1" fmla="*/ 21 h 1407"/>
                <a:gd name="T2" fmla="*/ 29 w 1838"/>
                <a:gd name="T3" fmla="*/ 12 h 1407"/>
                <a:gd name="T4" fmla="*/ 0 w 1838"/>
                <a:gd name="T5" fmla="*/ 6 h 1407"/>
                <a:gd name="T6" fmla="*/ 0 w 1838"/>
                <a:gd name="T7" fmla="*/ 0 h 14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8"/>
                <a:gd name="T13" fmla="*/ 0 h 1407"/>
                <a:gd name="T14" fmla="*/ 1838 w 1838"/>
                <a:gd name="T15" fmla="*/ 1407 h 14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8" h="1407">
                  <a:moveTo>
                    <a:pt x="1838" y="1407"/>
                  </a:moveTo>
                  <a:lnTo>
                    <a:pt x="1838" y="804"/>
                  </a:lnTo>
                  <a:lnTo>
                    <a:pt x="0" y="40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35"/>
            <p:cNvSpPr>
              <a:spLocks/>
            </p:cNvSpPr>
            <p:nvPr/>
          </p:nvSpPr>
          <p:spPr bwMode="auto">
            <a:xfrm>
              <a:off x="2731" y="1535"/>
              <a:ext cx="919" cy="704"/>
            </a:xfrm>
            <a:custGeom>
              <a:avLst/>
              <a:gdLst>
                <a:gd name="T0" fmla="*/ 29 w 1838"/>
                <a:gd name="T1" fmla="*/ 0 h 1407"/>
                <a:gd name="T2" fmla="*/ 29 w 1838"/>
                <a:gd name="T3" fmla="*/ 10 h 1407"/>
                <a:gd name="T4" fmla="*/ 0 w 1838"/>
                <a:gd name="T5" fmla="*/ 16 h 1407"/>
                <a:gd name="T6" fmla="*/ 0 w 1838"/>
                <a:gd name="T7" fmla="*/ 22 h 14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8"/>
                <a:gd name="T13" fmla="*/ 0 h 1407"/>
                <a:gd name="T14" fmla="*/ 1838 w 1838"/>
                <a:gd name="T15" fmla="*/ 1407 h 14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8" h="1407">
                  <a:moveTo>
                    <a:pt x="1838" y="0"/>
                  </a:moveTo>
                  <a:lnTo>
                    <a:pt x="1838" y="603"/>
                  </a:lnTo>
                  <a:lnTo>
                    <a:pt x="0" y="1005"/>
                  </a:lnTo>
                  <a:lnTo>
                    <a:pt x="0" y="140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Freeform 36"/>
            <p:cNvSpPr>
              <a:spLocks/>
            </p:cNvSpPr>
            <p:nvPr/>
          </p:nvSpPr>
          <p:spPr bwMode="auto">
            <a:xfrm>
              <a:off x="3632" y="1518"/>
              <a:ext cx="35" cy="35"/>
            </a:xfrm>
            <a:custGeom>
              <a:avLst/>
              <a:gdLst>
                <a:gd name="T0" fmla="*/ 0 w 71"/>
                <a:gd name="T1" fmla="*/ 0 h 70"/>
                <a:gd name="T2" fmla="*/ 0 w 71"/>
                <a:gd name="T3" fmla="*/ 1 h 70"/>
                <a:gd name="T4" fmla="*/ 0 w 71"/>
                <a:gd name="T5" fmla="*/ 1 h 70"/>
                <a:gd name="T6" fmla="*/ 0 w 71"/>
                <a:gd name="T7" fmla="*/ 1 h 70"/>
                <a:gd name="T8" fmla="*/ 0 w 71"/>
                <a:gd name="T9" fmla="*/ 1 h 70"/>
                <a:gd name="T10" fmla="*/ 0 w 71"/>
                <a:gd name="T11" fmla="*/ 1 h 70"/>
                <a:gd name="T12" fmla="*/ 0 w 71"/>
                <a:gd name="T13" fmla="*/ 1 h 70"/>
                <a:gd name="T14" fmla="*/ 0 w 71"/>
                <a:gd name="T15" fmla="*/ 1 h 70"/>
                <a:gd name="T16" fmla="*/ 0 w 71"/>
                <a:gd name="T17" fmla="*/ 1 h 70"/>
                <a:gd name="T18" fmla="*/ 0 w 71"/>
                <a:gd name="T19" fmla="*/ 1 h 70"/>
                <a:gd name="T20" fmla="*/ 0 w 71"/>
                <a:gd name="T21" fmla="*/ 1 h 70"/>
                <a:gd name="T22" fmla="*/ 0 w 71"/>
                <a:gd name="T23" fmla="*/ 1 h 70"/>
                <a:gd name="T24" fmla="*/ 0 w 71"/>
                <a:gd name="T25" fmla="*/ 1 h 70"/>
                <a:gd name="T26" fmla="*/ 0 w 71"/>
                <a:gd name="T27" fmla="*/ 1 h 70"/>
                <a:gd name="T28" fmla="*/ 0 w 71"/>
                <a:gd name="T29" fmla="*/ 1 h 70"/>
                <a:gd name="T30" fmla="*/ 0 w 71"/>
                <a:gd name="T31" fmla="*/ 1 h 70"/>
                <a:gd name="T32" fmla="*/ 0 w 71"/>
                <a:gd name="T33" fmla="*/ 1 h 70"/>
                <a:gd name="T34" fmla="*/ 0 w 71"/>
                <a:gd name="T35" fmla="*/ 1 h 70"/>
                <a:gd name="T36" fmla="*/ 0 w 71"/>
                <a:gd name="T37" fmla="*/ 1 h 70"/>
                <a:gd name="T38" fmla="*/ 0 w 71"/>
                <a:gd name="T39" fmla="*/ 1 h 70"/>
                <a:gd name="T40" fmla="*/ 0 w 71"/>
                <a:gd name="T41" fmla="*/ 1 h 70"/>
                <a:gd name="T42" fmla="*/ 0 w 71"/>
                <a:gd name="T43" fmla="*/ 1 h 70"/>
                <a:gd name="T44" fmla="*/ 0 w 71"/>
                <a:gd name="T45" fmla="*/ 1 h 70"/>
                <a:gd name="T46" fmla="*/ 0 w 71"/>
                <a:gd name="T47" fmla="*/ 1 h 70"/>
                <a:gd name="T48" fmla="*/ 0 w 71"/>
                <a:gd name="T49" fmla="*/ 1 h 70"/>
                <a:gd name="T50" fmla="*/ 0 w 71"/>
                <a:gd name="T51" fmla="*/ 1 h 70"/>
                <a:gd name="T52" fmla="*/ 0 w 71"/>
                <a:gd name="T53" fmla="*/ 1 h 70"/>
                <a:gd name="T54" fmla="*/ 0 w 71"/>
                <a:gd name="T55" fmla="*/ 1 h 70"/>
                <a:gd name="T56" fmla="*/ 1 w 71"/>
                <a:gd name="T57" fmla="*/ 1 h 70"/>
                <a:gd name="T58" fmla="*/ 1 w 71"/>
                <a:gd name="T59" fmla="*/ 1 h 70"/>
                <a:gd name="T60" fmla="*/ 1 w 71"/>
                <a:gd name="T61" fmla="*/ 1 h 70"/>
                <a:gd name="T62" fmla="*/ 1 w 71"/>
                <a:gd name="T63" fmla="*/ 1 h 70"/>
                <a:gd name="T64" fmla="*/ 1 w 71"/>
                <a:gd name="T65" fmla="*/ 1 h 70"/>
                <a:gd name="T66" fmla="*/ 1 w 71"/>
                <a:gd name="T67" fmla="*/ 1 h 70"/>
                <a:gd name="T68" fmla="*/ 1 w 71"/>
                <a:gd name="T69" fmla="*/ 1 h 70"/>
                <a:gd name="T70" fmla="*/ 1 w 71"/>
                <a:gd name="T71" fmla="*/ 1 h 70"/>
                <a:gd name="T72" fmla="*/ 1 w 71"/>
                <a:gd name="T73" fmla="*/ 1 h 70"/>
                <a:gd name="T74" fmla="*/ 1 w 71"/>
                <a:gd name="T75" fmla="*/ 1 h 70"/>
                <a:gd name="T76" fmla="*/ 0 w 71"/>
                <a:gd name="T77" fmla="*/ 1 h 70"/>
                <a:gd name="T78" fmla="*/ 0 w 71"/>
                <a:gd name="T79" fmla="*/ 1 h 70"/>
                <a:gd name="T80" fmla="*/ 0 w 71"/>
                <a:gd name="T81" fmla="*/ 1 h 70"/>
                <a:gd name="T82" fmla="*/ 0 w 71"/>
                <a:gd name="T83" fmla="*/ 1 h 70"/>
                <a:gd name="T84" fmla="*/ 0 w 71"/>
                <a:gd name="T85" fmla="*/ 0 h 70"/>
                <a:gd name="T86" fmla="*/ 0 w 71"/>
                <a:gd name="T87" fmla="*/ 0 h 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70"/>
                <a:gd name="T134" fmla="*/ 71 w 71"/>
                <a:gd name="T135" fmla="*/ 70 h 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70">
                  <a:moveTo>
                    <a:pt x="36" y="0"/>
                  </a:moveTo>
                  <a:lnTo>
                    <a:pt x="35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0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6" y="53"/>
                  </a:lnTo>
                  <a:lnTo>
                    <a:pt x="8" y="55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0" y="59"/>
                  </a:lnTo>
                  <a:lnTo>
                    <a:pt x="12" y="60"/>
                  </a:lnTo>
                  <a:lnTo>
                    <a:pt x="13" y="62"/>
                  </a:lnTo>
                  <a:lnTo>
                    <a:pt x="15" y="63"/>
                  </a:lnTo>
                  <a:lnTo>
                    <a:pt x="16" y="65"/>
                  </a:lnTo>
                  <a:lnTo>
                    <a:pt x="18" y="65"/>
                  </a:lnTo>
                  <a:lnTo>
                    <a:pt x="19" y="66"/>
                  </a:lnTo>
                  <a:lnTo>
                    <a:pt x="20" y="66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6" y="69"/>
                  </a:lnTo>
                  <a:lnTo>
                    <a:pt x="28" y="69"/>
                  </a:lnTo>
                  <a:lnTo>
                    <a:pt x="29" y="69"/>
                  </a:lnTo>
                  <a:lnTo>
                    <a:pt x="30" y="70"/>
                  </a:lnTo>
                  <a:lnTo>
                    <a:pt x="32" y="70"/>
                  </a:lnTo>
                  <a:lnTo>
                    <a:pt x="35" y="70"/>
                  </a:lnTo>
                  <a:lnTo>
                    <a:pt x="36" y="70"/>
                  </a:lnTo>
                  <a:lnTo>
                    <a:pt x="38" y="70"/>
                  </a:lnTo>
                  <a:lnTo>
                    <a:pt x="39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6" y="69"/>
                  </a:lnTo>
                  <a:lnTo>
                    <a:pt x="48" y="68"/>
                  </a:lnTo>
                  <a:lnTo>
                    <a:pt x="49" y="68"/>
                  </a:lnTo>
                  <a:lnTo>
                    <a:pt x="51" y="66"/>
                  </a:lnTo>
                  <a:lnTo>
                    <a:pt x="53" y="66"/>
                  </a:lnTo>
                  <a:lnTo>
                    <a:pt x="55" y="65"/>
                  </a:lnTo>
                  <a:lnTo>
                    <a:pt x="56" y="65"/>
                  </a:lnTo>
                  <a:lnTo>
                    <a:pt x="56" y="63"/>
                  </a:lnTo>
                  <a:lnTo>
                    <a:pt x="58" y="62"/>
                  </a:lnTo>
                  <a:lnTo>
                    <a:pt x="59" y="60"/>
                  </a:lnTo>
                  <a:lnTo>
                    <a:pt x="61" y="60"/>
                  </a:lnTo>
                  <a:lnTo>
                    <a:pt x="62" y="59"/>
                  </a:lnTo>
                  <a:lnTo>
                    <a:pt x="64" y="58"/>
                  </a:lnTo>
                  <a:lnTo>
                    <a:pt x="64" y="56"/>
                  </a:lnTo>
                  <a:lnTo>
                    <a:pt x="65" y="55"/>
                  </a:lnTo>
                  <a:lnTo>
                    <a:pt x="66" y="53"/>
                  </a:lnTo>
                  <a:lnTo>
                    <a:pt x="66" y="52"/>
                  </a:lnTo>
                  <a:lnTo>
                    <a:pt x="68" y="50"/>
                  </a:lnTo>
                  <a:lnTo>
                    <a:pt x="68" y="49"/>
                  </a:lnTo>
                  <a:lnTo>
                    <a:pt x="69" y="47"/>
                  </a:lnTo>
                  <a:lnTo>
                    <a:pt x="69" y="46"/>
                  </a:lnTo>
                  <a:lnTo>
                    <a:pt x="71" y="45"/>
                  </a:lnTo>
                  <a:lnTo>
                    <a:pt x="71" y="42"/>
                  </a:lnTo>
                  <a:lnTo>
                    <a:pt x="71" y="40"/>
                  </a:lnTo>
                  <a:lnTo>
                    <a:pt x="71" y="39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71" y="33"/>
                  </a:lnTo>
                  <a:lnTo>
                    <a:pt x="71" y="32"/>
                  </a:lnTo>
                  <a:lnTo>
                    <a:pt x="71" y="30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69" y="25"/>
                  </a:lnTo>
                  <a:lnTo>
                    <a:pt x="69" y="23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65" y="16"/>
                  </a:lnTo>
                  <a:lnTo>
                    <a:pt x="64" y="14"/>
                  </a:lnTo>
                  <a:lnTo>
                    <a:pt x="64" y="13"/>
                  </a:lnTo>
                  <a:lnTo>
                    <a:pt x="62" y="12"/>
                  </a:lnTo>
                  <a:lnTo>
                    <a:pt x="61" y="10"/>
                  </a:lnTo>
                  <a:lnTo>
                    <a:pt x="59" y="9"/>
                  </a:lnTo>
                  <a:lnTo>
                    <a:pt x="58" y="9"/>
                  </a:lnTo>
                  <a:lnTo>
                    <a:pt x="56" y="7"/>
                  </a:lnTo>
                  <a:lnTo>
                    <a:pt x="56" y="6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1" y="3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Freeform 37"/>
            <p:cNvSpPr>
              <a:spLocks/>
            </p:cNvSpPr>
            <p:nvPr/>
          </p:nvSpPr>
          <p:spPr bwMode="auto">
            <a:xfrm>
              <a:off x="3636" y="2325"/>
              <a:ext cx="28" cy="28"/>
            </a:xfrm>
            <a:custGeom>
              <a:avLst/>
              <a:gdLst>
                <a:gd name="T0" fmla="*/ 0 w 57"/>
                <a:gd name="T1" fmla="*/ 0 h 58"/>
                <a:gd name="T2" fmla="*/ 0 w 57"/>
                <a:gd name="T3" fmla="*/ 0 h 58"/>
                <a:gd name="T4" fmla="*/ 0 w 57"/>
                <a:gd name="T5" fmla="*/ 0 h 58"/>
                <a:gd name="T6" fmla="*/ 0 w 57"/>
                <a:gd name="T7" fmla="*/ 0 h 58"/>
                <a:gd name="T8" fmla="*/ 0 w 57"/>
                <a:gd name="T9" fmla="*/ 0 h 58"/>
                <a:gd name="T10" fmla="*/ 0 w 57"/>
                <a:gd name="T11" fmla="*/ 0 h 58"/>
                <a:gd name="T12" fmla="*/ 0 w 57"/>
                <a:gd name="T13" fmla="*/ 0 h 58"/>
                <a:gd name="T14" fmla="*/ 0 w 57"/>
                <a:gd name="T15" fmla="*/ 0 h 58"/>
                <a:gd name="T16" fmla="*/ 0 w 57"/>
                <a:gd name="T17" fmla="*/ 0 h 58"/>
                <a:gd name="T18" fmla="*/ 0 w 57"/>
                <a:gd name="T19" fmla="*/ 0 h 58"/>
                <a:gd name="T20" fmla="*/ 0 w 57"/>
                <a:gd name="T21" fmla="*/ 0 h 58"/>
                <a:gd name="T22" fmla="*/ 0 w 57"/>
                <a:gd name="T23" fmla="*/ 0 h 58"/>
                <a:gd name="T24" fmla="*/ 0 w 57"/>
                <a:gd name="T25" fmla="*/ 0 h 58"/>
                <a:gd name="T26" fmla="*/ 0 w 57"/>
                <a:gd name="T27" fmla="*/ 0 h 58"/>
                <a:gd name="T28" fmla="*/ 0 w 57"/>
                <a:gd name="T29" fmla="*/ 0 h 58"/>
                <a:gd name="T30" fmla="*/ 0 w 57"/>
                <a:gd name="T31" fmla="*/ 0 h 58"/>
                <a:gd name="T32" fmla="*/ 0 w 57"/>
                <a:gd name="T33" fmla="*/ 0 h 58"/>
                <a:gd name="T34" fmla="*/ 0 w 57"/>
                <a:gd name="T35" fmla="*/ 0 h 58"/>
                <a:gd name="T36" fmla="*/ 0 w 57"/>
                <a:gd name="T37" fmla="*/ 0 h 58"/>
                <a:gd name="T38" fmla="*/ 0 w 57"/>
                <a:gd name="T39" fmla="*/ 0 h 58"/>
                <a:gd name="T40" fmla="*/ 0 w 57"/>
                <a:gd name="T41" fmla="*/ 0 h 58"/>
                <a:gd name="T42" fmla="*/ 0 w 57"/>
                <a:gd name="T43" fmla="*/ 0 h 58"/>
                <a:gd name="T44" fmla="*/ 0 w 57"/>
                <a:gd name="T45" fmla="*/ 0 h 58"/>
                <a:gd name="T46" fmla="*/ 0 w 57"/>
                <a:gd name="T47" fmla="*/ 0 h 58"/>
                <a:gd name="T48" fmla="*/ 0 w 57"/>
                <a:gd name="T49" fmla="*/ 0 h 58"/>
                <a:gd name="T50" fmla="*/ 0 w 57"/>
                <a:gd name="T51" fmla="*/ 0 h 58"/>
                <a:gd name="T52" fmla="*/ 0 w 57"/>
                <a:gd name="T53" fmla="*/ 0 h 58"/>
                <a:gd name="T54" fmla="*/ 0 w 57"/>
                <a:gd name="T55" fmla="*/ 0 h 58"/>
                <a:gd name="T56" fmla="*/ 0 w 57"/>
                <a:gd name="T57" fmla="*/ 0 h 58"/>
                <a:gd name="T58" fmla="*/ 0 w 57"/>
                <a:gd name="T59" fmla="*/ 0 h 58"/>
                <a:gd name="T60" fmla="*/ 0 w 57"/>
                <a:gd name="T61" fmla="*/ 0 h 58"/>
                <a:gd name="T62" fmla="*/ 0 w 57"/>
                <a:gd name="T63" fmla="*/ 0 h 58"/>
                <a:gd name="T64" fmla="*/ 0 w 57"/>
                <a:gd name="T65" fmla="*/ 0 h 58"/>
                <a:gd name="T66" fmla="*/ 0 w 57"/>
                <a:gd name="T67" fmla="*/ 0 h 58"/>
                <a:gd name="T68" fmla="*/ 0 w 57"/>
                <a:gd name="T69" fmla="*/ 0 h 58"/>
                <a:gd name="T70" fmla="*/ 0 w 57"/>
                <a:gd name="T71" fmla="*/ 0 h 58"/>
                <a:gd name="T72" fmla="*/ 0 w 57"/>
                <a:gd name="T73" fmla="*/ 0 h 58"/>
                <a:gd name="T74" fmla="*/ 0 w 57"/>
                <a:gd name="T75" fmla="*/ 0 h 58"/>
                <a:gd name="T76" fmla="*/ 0 w 57"/>
                <a:gd name="T77" fmla="*/ 0 h 58"/>
                <a:gd name="T78" fmla="*/ 0 w 57"/>
                <a:gd name="T79" fmla="*/ 0 h 58"/>
                <a:gd name="T80" fmla="*/ 0 w 57"/>
                <a:gd name="T81" fmla="*/ 0 h 58"/>
                <a:gd name="T82" fmla="*/ 0 w 57"/>
                <a:gd name="T83" fmla="*/ 0 h 58"/>
                <a:gd name="T84" fmla="*/ 0 w 57"/>
                <a:gd name="T85" fmla="*/ 0 h 58"/>
                <a:gd name="T86" fmla="*/ 0 w 57"/>
                <a:gd name="T87" fmla="*/ 0 h 58"/>
                <a:gd name="T88" fmla="*/ 0 w 57"/>
                <a:gd name="T89" fmla="*/ 0 h 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7"/>
                <a:gd name="T136" fmla="*/ 0 h 58"/>
                <a:gd name="T137" fmla="*/ 57 w 57"/>
                <a:gd name="T138" fmla="*/ 58 h 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7" h="58">
                  <a:moveTo>
                    <a:pt x="29" y="29"/>
                  </a:move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7" y="49"/>
                  </a:lnTo>
                  <a:lnTo>
                    <a:pt x="9" y="49"/>
                  </a:lnTo>
                  <a:lnTo>
                    <a:pt x="9" y="51"/>
                  </a:lnTo>
                  <a:lnTo>
                    <a:pt x="10" y="52"/>
                  </a:lnTo>
                  <a:lnTo>
                    <a:pt x="11" y="52"/>
                  </a:lnTo>
                  <a:lnTo>
                    <a:pt x="13" y="54"/>
                  </a:lnTo>
                  <a:lnTo>
                    <a:pt x="14" y="55"/>
                  </a:lnTo>
                  <a:lnTo>
                    <a:pt x="16" y="55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3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4" y="58"/>
                  </a:lnTo>
                  <a:lnTo>
                    <a:pt x="36" y="58"/>
                  </a:lnTo>
                  <a:lnTo>
                    <a:pt x="37" y="56"/>
                  </a:lnTo>
                  <a:lnTo>
                    <a:pt x="39" y="56"/>
                  </a:lnTo>
                  <a:lnTo>
                    <a:pt x="40" y="55"/>
                  </a:lnTo>
                  <a:lnTo>
                    <a:pt x="42" y="55"/>
                  </a:lnTo>
                  <a:lnTo>
                    <a:pt x="43" y="54"/>
                  </a:lnTo>
                  <a:lnTo>
                    <a:pt x="45" y="54"/>
                  </a:lnTo>
                  <a:lnTo>
                    <a:pt x="46" y="52"/>
                  </a:lnTo>
                  <a:lnTo>
                    <a:pt x="47" y="51"/>
                  </a:lnTo>
                  <a:lnTo>
                    <a:pt x="49" y="49"/>
                  </a:lnTo>
                  <a:lnTo>
                    <a:pt x="50" y="48"/>
                  </a:lnTo>
                  <a:lnTo>
                    <a:pt x="52" y="46"/>
                  </a:lnTo>
                  <a:lnTo>
                    <a:pt x="52" y="45"/>
                  </a:lnTo>
                  <a:lnTo>
                    <a:pt x="53" y="45"/>
                  </a:lnTo>
                  <a:lnTo>
                    <a:pt x="53" y="44"/>
                  </a:lnTo>
                  <a:lnTo>
                    <a:pt x="55" y="42"/>
                  </a:lnTo>
                  <a:lnTo>
                    <a:pt x="55" y="41"/>
                  </a:lnTo>
                  <a:lnTo>
                    <a:pt x="55" y="39"/>
                  </a:lnTo>
                  <a:lnTo>
                    <a:pt x="56" y="38"/>
                  </a:lnTo>
                  <a:lnTo>
                    <a:pt x="56" y="36"/>
                  </a:lnTo>
                  <a:lnTo>
                    <a:pt x="56" y="35"/>
                  </a:lnTo>
                  <a:lnTo>
                    <a:pt x="56" y="34"/>
                  </a:lnTo>
                  <a:lnTo>
                    <a:pt x="57" y="32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8"/>
                  </a:lnTo>
                  <a:lnTo>
                    <a:pt x="57" y="26"/>
                  </a:lnTo>
                  <a:lnTo>
                    <a:pt x="56" y="25"/>
                  </a:lnTo>
                  <a:lnTo>
                    <a:pt x="56" y="23"/>
                  </a:lnTo>
                  <a:lnTo>
                    <a:pt x="56" y="22"/>
                  </a:lnTo>
                  <a:lnTo>
                    <a:pt x="56" y="21"/>
                  </a:lnTo>
                  <a:lnTo>
                    <a:pt x="55" y="19"/>
                  </a:lnTo>
                  <a:lnTo>
                    <a:pt x="55" y="18"/>
                  </a:lnTo>
                  <a:lnTo>
                    <a:pt x="53" y="16"/>
                  </a:lnTo>
                  <a:lnTo>
                    <a:pt x="53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0" y="11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47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5" y="6"/>
                  </a:lnTo>
                  <a:lnTo>
                    <a:pt x="43" y="5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38"/>
            <p:cNvSpPr>
              <a:spLocks noChangeShapeType="1"/>
            </p:cNvSpPr>
            <p:nvPr/>
          </p:nvSpPr>
          <p:spPr bwMode="auto">
            <a:xfrm flipH="1">
              <a:off x="2602" y="2440"/>
              <a:ext cx="3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39"/>
            <p:cNvSpPr>
              <a:spLocks noChangeShapeType="1"/>
            </p:cNvSpPr>
            <p:nvPr/>
          </p:nvSpPr>
          <p:spPr bwMode="auto">
            <a:xfrm flipV="1">
              <a:off x="1927" y="1535"/>
              <a:ext cx="1" cy="8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40"/>
            <p:cNvSpPr>
              <a:spLocks/>
            </p:cNvSpPr>
            <p:nvPr/>
          </p:nvSpPr>
          <p:spPr bwMode="auto">
            <a:xfrm>
              <a:off x="1769" y="2540"/>
              <a:ext cx="344" cy="1"/>
            </a:xfrm>
            <a:custGeom>
              <a:avLst/>
              <a:gdLst>
                <a:gd name="T0" fmla="*/ 10 w 689"/>
                <a:gd name="T1" fmla="*/ 0 h 1"/>
                <a:gd name="T2" fmla="*/ 0 w 689"/>
                <a:gd name="T3" fmla="*/ 0 h 1"/>
                <a:gd name="T4" fmla="*/ 10 w 689"/>
                <a:gd name="T5" fmla="*/ 0 h 1"/>
                <a:gd name="T6" fmla="*/ 0 60000 65536"/>
                <a:gd name="T7" fmla="*/ 0 60000 65536"/>
                <a:gd name="T8" fmla="*/ 0 60000 65536"/>
                <a:gd name="T9" fmla="*/ 0 w 689"/>
                <a:gd name="T10" fmla="*/ 0 h 1"/>
                <a:gd name="T11" fmla="*/ 689 w 68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9" h="1">
                  <a:moveTo>
                    <a:pt x="689" y="0"/>
                  </a:moveTo>
                  <a:lnTo>
                    <a:pt x="0" y="0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41"/>
            <p:cNvSpPr>
              <a:spLocks noChangeShapeType="1"/>
            </p:cNvSpPr>
            <p:nvPr/>
          </p:nvSpPr>
          <p:spPr bwMode="auto">
            <a:xfrm flipH="1">
              <a:off x="1769" y="2540"/>
              <a:ext cx="34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Freeform 42"/>
            <p:cNvSpPr>
              <a:spLocks/>
            </p:cNvSpPr>
            <p:nvPr/>
          </p:nvSpPr>
          <p:spPr bwMode="auto">
            <a:xfrm>
              <a:off x="1927" y="2339"/>
              <a:ext cx="186" cy="1"/>
            </a:xfrm>
            <a:custGeom>
              <a:avLst/>
              <a:gdLst>
                <a:gd name="T0" fmla="*/ 5 w 373"/>
                <a:gd name="T1" fmla="*/ 0 h 1"/>
                <a:gd name="T2" fmla="*/ 0 w 373"/>
                <a:gd name="T3" fmla="*/ 0 h 1"/>
                <a:gd name="T4" fmla="*/ 5 w 373"/>
                <a:gd name="T5" fmla="*/ 0 h 1"/>
                <a:gd name="T6" fmla="*/ 0 60000 65536"/>
                <a:gd name="T7" fmla="*/ 0 60000 65536"/>
                <a:gd name="T8" fmla="*/ 0 60000 65536"/>
                <a:gd name="T9" fmla="*/ 0 w 373"/>
                <a:gd name="T10" fmla="*/ 0 h 1"/>
                <a:gd name="T11" fmla="*/ 373 w 3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1">
                  <a:moveTo>
                    <a:pt x="373" y="0"/>
                  </a:moveTo>
                  <a:lnTo>
                    <a:pt x="0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43"/>
            <p:cNvSpPr>
              <a:spLocks noChangeShapeType="1"/>
            </p:cNvSpPr>
            <p:nvPr/>
          </p:nvSpPr>
          <p:spPr bwMode="auto">
            <a:xfrm flipH="1">
              <a:off x="1927" y="2339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44"/>
            <p:cNvSpPr>
              <a:spLocks noChangeShapeType="1"/>
            </p:cNvSpPr>
            <p:nvPr/>
          </p:nvSpPr>
          <p:spPr bwMode="auto">
            <a:xfrm flipH="1">
              <a:off x="3650" y="2339"/>
              <a:ext cx="20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Rectangle 45"/>
            <p:cNvSpPr>
              <a:spLocks noChangeArrowheads="1"/>
            </p:cNvSpPr>
            <p:nvPr/>
          </p:nvSpPr>
          <p:spPr bwMode="auto">
            <a:xfrm>
              <a:off x="1612" y="1263"/>
              <a:ext cx="1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S </a:t>
              </a:r>
              <a:endParaRPr lang="en-US"/>
            </a:p>
          </p:txBody>
        </p:sp>
        <p:sp>
          <p:nvSpPr>
            <p:cNvPr id="15380" name="Rectangle 46"/>
            <p:cNvSpPr>
              <a:spLocks noChangeArrowheads="1"/>
            </p:cNvSpPr>
            <p:nvPr/>
          </p:nvSpPr>
          <p:spPr bwMode="auto">
            <a:xfrm>
              <a:off x="1598" y="24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R </a:t>
              </a:r>
              <a:endParaRPr lang="en-US"/>
            </a:p>
          </p:txBody>
        </p:sp>
        <p:sp>
          <p:nvSpPr>
            <p:cNvPr id="15381" name="Freeform 47"/>
            <p:cNvSpPr>
              <a:spLocks/>
            </p:cNvSpPr>
            <p:nvPr/>
          </p:nvSpPr>
          <p:spPr bwMode="auto">
            <a:xfrm>
              <a:off x="2519" y="2402"/>
              <a:ext cx="77" cy="77"/>
            </a:xfrm>
            <a:custGeom>
              <a:avLst/>
              <a:gdLst>
                <a:gd name="T0" fmla="*/ 1 w 155"/>
                <a:gd name="T1" fmla="*/ 0 h 155"/>
                <a:gd name="T2" fmla="*/ 0 w 155"/>
                <a:gd name="T3" fmla="*/ 0 h 155"/>
                <a:gd name="T4" fmla="*/ 0 w 155"/>
                <a:gd name="T5" fmla="*/ 0 h 155"/>
                <a:gd name="T6" fmla="*/ 0 w 155"/>
                <a:gd name="T7" fmla="*/ 0 h 155"/>
                <a:gd name="T8" fmla="*/ 0 w 155"/>
                <a:gd name="T9" fmla="*/ 0 h 155"/>
                <a:gd name="T10" fmla="*/ 0 w 155"/>
                <a:gd name="T11" fmla="*/ 0 h 155"/>
                <a:gd name="T12" fmla="*/ 0 w 155"/>
                <a:gd name="T13" fmla="*/ 0 h 155"/>
                <a:gd name="T14" fmla="*/ 0 w 155"/>
                <a:gd name="T15" fmla="*/ 0 h 155"/>
                <a:gd name="T16" fmla="*/ 0 w 155"/>
                <a:gd name="T17" fmla="*/ 0 h 155"/>
                <a:gd name="T18" fmla="*/ 0 w 155"/>
                <a:gd name="T19" fmla="*/ 1 h 155"/>
                <a:gd name="T20" fmla="*/ 0 w 155"/>
                <a:gd name="T21" fmla="*/ 1 h 155"/>
                <a:gd name="T22" fmla="*/ 0 w 155"/>
                <a:gd name="T23" fmla="*/ 1 h 155"/>
                <a:gd name="T24" fmla="*/ 0 w 155"/>
                <a:gd name="T25" fmla="*/ 1 h 155"/>
                <a:gd name="T26" fmla="*/ 0 w 155"/>
                <a:gd name="T27" fmla="*/ 1 h 155"/>
                <a:gd name="T28" fmla="*/ 0 w 155"/>
                <a:gd name="T29" fmla="*/ 1 h 155"/>
                <a:gd name="T30" fmla="*/ 0 w 155"/>
                <a:gd name="T31" fmla="*/ 2 h 155"/>
                <a:gd name="T32" fmla="*/ 0 w 155"/>
                <a:gd name="T33" fmla="*/ 2 h 155"/>
                <a:gd name="T34" fmla="*/ 0 w 155"/>
                <a:gd name="T35" fmla="*/ 2 h 155"/>
                <a:gd name="T36" fmla="*/ 0 w 155"/>
                <a:gd name="T37" fmla="*/ 2 h 155"/>
                <a:gd name="T38" fmla="*/ 0 w 155"/>
                <a:gd name="T39" fmla="*/ 2 h 155"/>
                <a:gd name="T40" fmla="*/ 1 w 155"/>
                <a:gd name="T41" fmla="*/ 2 h 155"/>
                <a:gd name="T42" fmla="*/ 1 w 155"/>
                <a:gd name="T43" fmla="*/ 2 h 155"/>
                <a:gd name="T44" fmla="*/ 1 w 155"/>
                <a:gd name="T45" fmla="*/ 2 h 155"/>
                <a:gd name="T46" fmla="*/ 1 w 155"/>
                <a:gd name="T47" fmla="*/ 2 h 155"/>
                <a:gd name="T48" fmla="*/ 1 w 155"/>
                <a:gd name="T49" fmla="*/ 2 h 155"/>
                <a:gd name="T50" fmla="*/ 1 w 155"/>
                <a:gd name="T51" fmla="*/ 2 h 155"/>
                <a:gd name="T52" fmla="*/ 1 w 155"/>
                <a:gd name="T53" fmla="*/ 2 h 155"/>
                <a:gd name="T54" fmla="*/ 2 w 155"/>
                <a:gd name="T55" fmla="*/ 2 h 155"/>
                <a:gd name="T56" fmla="*/ 2 w 155"/>
                <a:gd name="T57" fmla="*/ 1 h 155"/>
                <a:gd name="T58" fmla="*/ 2 w 155"/>
                <a:gd name="T59" fmla="*/ 1 h 155"/>
                <a:gd name="T60" fmla="*/ 2 w 155"/>
                <a:gd name="T61" fmla="*/ 1 h 155"/>
                <a:gd name="T62" fmla="*/ 2 w 155"/>
                <a:gd name="T63" fmla="*/ 1 h 155"/>
                <a:gd name="T64" fmla="*/ 2 w 155"/>
                <a:gd name="T65" fmla="*/ 1 h 155"/>
                <a:gd name="T66" fmla="*/ 2 w 155"/>
                <a:gd name="T67" fmla="*/ 1 h 155"/>
                <a:gd name="T68" fmla="*/ 2 w 155"/>
                <a:gd name="T69" fmla="*/ 0 h 155"/>
                <a:gd name="T70" fmla="*/ 2 w 155"/>
                <a:gd name="T71" fmla="*/ 0 h 155"/>
                <a:gd name="T72" fmla="*/ 2 w 155"/>
                <a:gd name="T73" fmla="*/ 0 h 155"/>
                <a:gd name="T74" fmla="*/ 2 w 155"/>
                <a:gd name="T75" fmla="*/ 0 h 155"/>
                <a:gd name="T76" fmla="*/ 2 w 155"/>
                <a:gd name="T77" fmla="*/ 0 h 155"/>
                <a:gd name="T78" fmla="*/ 1 w 155"/>
                <a:gd name="T79" fmla="*/ 0 h 155"/>
                <a:gd name="T80" fmla="*/ 1 w 155"/>
                <a:gd name="T81" fmla="*/ 0 h 155"/>
                <a:gd name="T82" fmla="*/ 1 w 155"/>
                <a:gd name="T83" fmla="*/ 0 h 155"/>
                <a:gd name="T84" fmla="*/ 1 w 155"/>
                <a:gd name="T85" fmla="*/ 0 h 155"/>
                <a:gd name="T86" fmla="*/ 1 w 155"/>
                <a:gd name="T87" fmla="*/ 0 h 1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5"/>
                <a:gd name="T133" fmla="*/ 0 h 155"/>
                <a:gd name="T134" fmla="*/ 155 w 155"/>
                <a:gd name="T135" fmla="*/ 155 h 1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5" h="155">
                  <a:moveTo>
                    <a:pt x="78" y="0"/>
                  </a:moveTo>
                  <a:lnTo>
                    <a:pt x="74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2" y="1"/>
                  </a:lnTo>
                  <a:lnTo>
                    <a:pt x="58" y="3"/>
                  </a:lnTo>
                  <a:lnTo>
                    <a:pt x="55" y="4"/>
                  </a:lnTo>
                  <a:lnTo>
                    <a:pt x="51" y="4"/>
                  </a:lnTo>
                  <a:lnTo>
                    <a:pt x="48" y="5"/>
                  </a:lnTo>
                  <a:lnTo>
                    <a:pt x="43" y="8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3" y="13"/>
                  </a:lnTo>
                  <a:lnTo>
                    <a:pt x="31" y="16"/>
                  </a:lnTo>
                  <a:lnTo>
                    <a:pt x="28" y="18"/>
                  </a:lnTo>
                  <a:lnTo>
                    <a:pt x="25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2" y="37"/>
                  </a:lnTo>
                  <a:lnTo>
                    <a:pt x="9" y="40"/>
                  </a:lnTo>
                  <a:lnTo>
                    <a:pt x="8" y="44"/>
                  </a:lnTo>
                  <a:lnTo>
                    <a:pt x="6" y="47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2" y="59"/>
                  </a:lnTo>
                  <a:lnTo>
                    <a:pt x="2" y="61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2" y="93"/>
                  </a:lnTo>
                  <a:lnTo>
                    <a:pt x="2" y="97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6" y="107"/>
                  </a:lnTo>
                  <a:lnTo>
                    <a:pt x="8" y="112"/>
                  </a:lnTo>
                  <a:lnTo>
                    <a:pt x="9" y="115"/>
                  </a:lnTo>
                  <a:lnTo>
                    <a:pt x="12" y="117"/>
                  </a:lnTo>
                  <a:lnTo>
                    <a:pt x="13" y="120"/>
                  </a:lnTo>
                  <a:lnTo>
                    <a:pt x="15" y="125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3" y="132"/>
                  </a:lnTo>
                  <a:lnTo>
                    <a:pt x="25" y="135"/>
                  </a:lnTo>
                  <a:lnTo>
                    <a:pt x="28" y="138"/>
                  </a:lnTo>
                  <a:lnTo>
                    <a:pt x="31" y="139"/>
                  </a:lnTo>
                  <a:lnTo>
                    <a:pt x="33" y="142"/>
                  </a:lnTo>
                  <a:lnTo>
                    <a:pt x="38" y="143"/>
                  </a:lnTo>
                  <a:lnTo>
                    <a:pt x="41" y="146"/>
                  </a:lnTo>
                  <a:lnTo>
                    <a:pt x="43" y="148"/>
                  </a:lnTo>
                  <a:lnTo>
                    <a:pt x="48" y="149"/>
                  </a:lnTo>
                  <a:lnTo>
                    <a:pt x="51" y="151"/>
                  </a:lnTo>
                  <a:lnTo>
                    <a:pt x="55" y="152"/>
                  </a:lnTo>
                  <a:lnTo>
                    <a:pt x="58" y="153"/>
                  </a:lnTo>
                  <a:lnTo>
                    <a:pt x="62" y="153"/>
                  </a:lnTo>
                  <a:lnTo>
                    <a:pt x="65" y="155"/>
                  </a:lnTo>
                  <a:lnTo>
                    <a:pt x="69" y="155"/>
                  </a:lnTo>
                  <a:lnTo>
                    <a:pt x="74" y="155"/>
                  </a:lnTo>
                  <a:lnTo>
                    <a:pt x="78" y="155"/>
                  </a:lnTo>
                  <a:lnTo>
                    <a:pt x="81" y="155"/>
                  </a:lnTo>
                  <a:lnTo>
                    <a:pt x="85" y="155"/>
                  </a:lnTo>
                  <a:lnTo>
                    <a:pt x="89" y="155"/>
                  </a:lnTo>
                  <a:lnTo>
                    <a:pt x="94" y="153"/>
                  </a:lnTo>
                  <a:lnTo>
                    <a:pt x="97" y="153"/>
                  </a:lnTo>
                  <a:lnTo>
                    <a:pt x="101" y="152"/>
                  </a:lnTo>
                  <a:lnTo>
                    <a:pt x="104" y="151"/>
                  </a:lnTo>
                  <a:lnTo>
                    <a:pt x="108" y="149"/>
                  </a:lnTo>
                  <a:lnTo>
                    <a:pt x="111" y="148"/>
                  </a:lnTo>
                  <a:lnTo>
                    <a:pt x="114" y="146"/>
                  </a:lnTo>
                  <a:lnTo>
                    <a:pt x="118" y="143"/>
                  </a:lnTo>
                  <a:lnTo>
                    <a:pt x="121" y="142"/>
                  </a:lnTo>
                  <a:lnTo>
                    <a:pt x="124" y="139"/>
                  </a:lnTo>
                  <a:lnTo>
                    <a:pt x="127" y="138"/>
                  </a:lnTo>
                  <a:lnTo>
                    <a:pt x="130" y="135"/>
                  </a:lnTo>
                  <a:lnTo>
                    <a:pt x="132" y="132"/>
                  </a:lnTo>
                  <a:lnTo>
                    <a:pt x="135" y="130"/>
                  </a:lnTo>
                  <a:lnTo>
                    <a:pt x="137" y="128"/>
                  </a:lnTo>
                  <a:lnTo>
                    <a:pt x="140" y="125"/>
                  </a:lnTo>
                  <a:lnTo>
                    <a:pt x="141" y="120"/>
                  </a:lnTo>
                  <a:lnTo>
                    <a:pt x="144" y="117"/>
                  </a:lnTo>
                  <a:lnTo>
                    <a:pt x="145" y="115"/>
                  </a:lnTo>
                  <a:lnTo>
                    <a:pt x="147" y="112"/>
                  </a:lnTo>
                  <a:lnTo>
                    <a:pt x="148" y="107"/>
                  </a:lnTo>
                  <a:lnTo>
                    <a:pt x="150" y="105"/>
                  </a:lnTo>
                  <a:lnTo>
                    <a:pt x="151" y="100"/>
                  </a:lnTo>
                  <a:lnTo>
                    <a:pt x="153" y="97"/>
                  </a:lnTo>
                  <a:lnTo>
                    <a:pt x="154" y="93"/>
                  </a:lnTo>
                  <a:lnTo>
                    <a:pt x="154" y="89"/>
                  </a:lnTo>
                  <a:lnTo>
                    <a:pt x="154" y="86"/>
                  </a:lnTo>
                  <a:lnTo>
                    <a:pt x="155" y="82"/>
                  </a:lnTo>
                  <a:lnTo>
                    <a:pt x="155" y="77"/>
                  </a:lnTo>
                  <a:lnTo>
                    <a:pt x="155" y="73"/>
                  </a:lnTo>
                  <a:lnTo>
                    <a:pt x="154" y="70"/>
                  </a:lnTo>
                  <a:lnTo>
                    <a:pt x="154" y="66"/>
                  </a:lnTo>
                  <a:lnTo>
                    <a:pt x="154" y="61"/>
                  </a:lnTo>
                  <a:lnTo>
                    <a:pt x="153" y="59"/>
                  </a:lnTo>
                  <a:lnTo>
                    <a:pt x="151" y="54"/>
                  </a:lnTo>
                  <a:lnTo>
                    <a:pt x="150" y="51"/>
                  </a:lnTo>
                  <a:lnTo>
                    <a:pt x="148" y="47"/>
                  </a:lnTo>
                  <a:lnTo>
                    <a:pt x="147" y="44"/>
                  </a:lnTo>
                  <a:lnTo>
                    <a:pt x="145" y="40"/>
                  </a:lnTo>
                  <a:lnTo>
                    <a:pt x="144" y="37"/>
                  </a:lnTo>
                  <a:lnTo>
                    <a:pt x="141" y="34"/>
                  </a:lnTo>
                  <a:lnTo>
                    <a:pt x="140" y="31"/>
                  </a:lnTo>
                  <a:lnTo>
                    <a:pt x="137" y="28"/>
                  </a:lnTo>
                  <a:lnTo>
                    <a:pt x="135" y="26"/>
                  </a:lnTo>
                  <a:lnTo>
                    <a:pt x="132" y="23"/>
                  </a:lnTo>
                  <a:lnTo>
                    <a:pt x="130" y="20"/>
                  </a:lnTo>
                  <a:lnTo>
                    <a:pt x="127" y="18"/>
                  </a:lnTo>
                  <a:lnTo>
                    <a:pt x="124" y="16"/>
                  </a:lnTo>
                  <a:lnTo>
                    <a:pt x="121" y="13"/>
                  </a:lnTo>
                  <a:lnTo>
                    <a:pt x="118" y="11"/>
                  </a:lnTo>
                  <a:lnTo>
                    <a:pt x="114" y="10"/>
                  </a:lnTo>
                  <a:lnTo>
                    <a:pt x="111" y="8"/>
                  </a:lnTo>
                  <a:lnTo>
                    <a:pt x="108" y="5"/>
                  </a:lnTo>
                  <a:lnTo>
                    <a:pt x="104" y="4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4" y="1"/>
                  </a:lnTo>
                  <a:lnTo>
                    <a:pt x="89" y="1"/>
                  </a:lnTo>
                  <a:lnTo>
                    <a:pt x="85" y="0"/>
                  </a:lnTo>
                  <a:lnTo>
                    <a:pt x="81" y="0"/>
                  </a:lnTo>
                  <a:lnTo>
                    <a:pt x="7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Freeform 48"/>
            <p:cNvSpPr>
              <a:spLocks/>
            </p:cNvSpPr>
            <p:nvPr/>
          </p:nvSpPr>
          <p:spPr bwMode="auto">
            <a:xfrm>
              <a:off x="3329" y="2299"/>
              <a:ext cx="77" cy="78"/>
            </a:xfrm>
            <a:custGeom>
              <a:avLst/>
              <a:gdLst>
                <a:gd name="T0" fmla="*/ 1 w 155"/>
                <a:gd name="T1" fmla="*/ 0 h 155"/>
                <a:gd name="T2" fmla="*/ 0 w 155"/>
                <a:gd name="T3" fmla="*/ 1 h 155"/>
                <a:gd name="T4" fmla="*/ 0 w 155"/>
                <a:gd name="T5" fmla="*/ 1 h 155"/>
                <a:gd name="T6" fmla="*/ 0 w 155"/>
                <a:gd name="T7" fmla="*/ 1 h 155"/>
                <a:gd name="T8" fmla="*/ 0 w 155"/>
                <a:gd name="T9" fmla="*/ 1 h 155"/>
                <a:gd name="T10" fmla="*/ 0 w 155"/>
                <a:gd name="T11" fmla="*/ 1 h 155"/>
                <a:gd name="T12" fmla="*/ 0 w 155"/>
                <a:gd name="T13" fmla="*/ 1 h 155"/>
                <a:gd name="T14" fmla="*/ 0 w 155"/>
                <a:gd name="T15" fmla="*/ 1 h 155"/>
                <a:gd name="T16" fmla="*/ 0 w 155"/>
                <a:gd name="T17" fmla="*/ 1 h 155"/>
                <a:gd name="T18" fmla="*/ 0 w 155"/>
                <a:gd name="T19" fmla="*/ 2 h 155"/>
                <a:gd name="T20" fmla="*/ 0 w 155"/>
                <a:gd name="T21" fmla="*/ 2 h 155"/>
                <a:gd name="T22" fmla="*/ 0 w 155"/>
                <a:gd name="T23" fmla="*/ 2 h 155"/>
                <a:gd name="T24" fmla="*/ 0 w 155"/>
                <a:gd name="T25" fmla="*/ 2 h 155"/>
                <a:gd name="T26" fmla="*/ 0 w 155"/>
                <a:gd name="T27" fmla="*/ 2 h 155"/>
                <a:gd name="T28" fmla="*/ 0 w 155"/>
                <a:gd name="T29" fmla="*/ 2 h 155"/>
                <a:gd name="T30" fmla="*/ 0 w 155"/>
                <a:gd name="T31" fmla="*/ 2 h 155"/>
                <a:gd name="T32" fmla="*/ 0 w 155"/>
                <a:gd name="T33" fmla="*/ 3 h 155"/>
                <a:gd name="T34" fmla="*/ 0 w 155"/>
                <a:gd name="T35" fmla="*/ 3 h 155"/>
                <a:gd name="T36" fmla="*/ 0 w 155"/>
                <a:gd name="T37" fmla="*/ 3 h 155"/>
                <a:gd name="T38" fmla="*/ 0 w 155"/>
                <a:gd name="T39" fmla="*/ 3 h 155"/>
                <a:gd name="T40" fmla="*/ 1 w 155"/>
                <a:gd name="T41" fmla="*/ 3 h 155"/>
                <a:gd name="T42" fmla="*/ 1 w 155"/>
                <a:gd name="T43" fmla="*/ 3 h 155"/>
                <a:gd name="T44" fmla="*/ 1 w 155"/>
                <a:gd name="T45" fmla="*/ 3 h 155"/>
                <a:gd name="T46" fmla="*/ 1 w 155"/>
                <a:gd name="T47" fmla="*/ 3 h 155"/>
                <a:gd name="T48" fmla="*/ 1 w 155"/>
                <a:gd name="T49" fmla="*/ 3 h 155"/>
                <a:gd name="T50" fmla="*/ 1 w 155"/>
                <a:gd name="T51" fmla="*/ 3 h 155"/>
                <a:gd name="T52" fmla="*/ 1 w 155"/>
                <a:gd name="T53" fmla="*/ 3 h 155"/>
                <a:gd name="T54" fmla="*/ 2 w 155"/>
                <a:gd name="T55" fmla="*/ 3 h 155"/>
                <a:gd name="T56" fmla="*/ 2 w 155"/>
                <a:gd name="T57" fmla="*/ 2 h 155"/>
                <a:gd name="T58" fmla="*/ 2 w 155"/>
                <a:gd name="T59" fmla="*/ 2 h 155"/>
                <a:gd name="T60" fmla="*/ 2 w 155"/>
                <a:gd name="T61" fmla="*/ 2 h 155"/>
                <a:gd name="T62" fmla="*/ 2 w 155"/>
                <a:gd name="T63" fmla="*/ 2 h 155"/>
                <a:gd name="T64" fmla="*/ 2 w 155"/>
                <a:gd name="T65" fmla="*/ 2 h 155"/>
                <a:gd name="T66" fmla="*/ 2 w 155"/>
                <a:gd name="T67" fmla="*/ 2 h 155"/>
                <a:gd name="T68" fmla="*/ 2 w 155"/>
                <a:gd name="T69" fmla="*/ 1 h 155"/>
                <a:gd name="T70" fmla="*/ 2 w 155"/>
                <a:gd name="T71" fmla="*/ 1 h 155"/>
                <a:gd name="T72" fmla="*/ 2 w 155"/>
                <a:gd name="T73" fmla="*/ 1 h 155"/>
                <a:gd name="T74" fmla="*/ 2 w 155"/>
                <a:gd name="T75" fmla="*/ 1 h 155"/>
                <a:gd name="T76" fmla="*/ 2 w 155"/>
                <a:gd name="T77" fmla="*/ 1 h 155"/>
                <a:gd name="T78" fmla="*/ 1 w 155"/>
                <a:gd name="T79" fmla="*/ 1 h 155"/>
                <a:gd name="T80" fmla="*/ 1 w 155"/>
                <a:gd name="T81" fmla="*/ 1 h 155"/>
                <a:gd name="T82" fmla="*/ 1 w 155"/>
                <a:gd name="T83" fmla="*/ 1 h 155"/>
                <a:gd name="T84" fmla="*/ 1 w 155"/>
                <a:gd name="T85" fmla="*/ 1 h 155"/>
                <a:gd name="T86" fmla="*/ 1 w 155"/>
                <a:gd name="T87" fmla="*/ 0 h 1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5"/>
                <a:gd name="T133" fmla="*/ 0 h 155"/>
                <a:gd name="T134" fmla="*/ 155 w 155"/>
                <a:gd name="T135" fmla="*/ 155 h 1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5" h="155">
                  <a:moveTo>
                    <a:pt x="77" y="0"/>
                  </a:moveTo>
                  <a:lnTo>
                    <a:pt x="73" y="0"/>
                  </a:lnTo>
                  <a:lnTo>
                    <a:pt x="69" y="0"/>
                  </a:lnTo>
                  <a:lnTo>
                    <a:pt x="64" y="1"/>
                  </a:lnTo>
                  <a:lnTo>
                    <a:pt x="62" y="1"/>
                  </a:lnTo>
                  <a:lnTo>
                    <a:pt x="57" y="3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47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37" y="11"/>
                  </a:lnTo>
                  <a:lnTo>
                    <a:pt x="33" y="13"/>
                  </a:lnTo>
                  <a:lnTo>
                    <a:pt x="30" y="16"/>
                  </a:lnTo>
                  <a:lnTo>
                    <a:pt x="27" y="18"/>
                  </a:lnTo>
                  <a:lnTo>
                    <a:pt x="24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4" y="31"/>
                  </a:lnTo>
                  <a:lnTo>
                    <a:pt x="13" y="34"/>
                  </a:lnTo>
                  <a:lnTo>
                    <a:pt x="11" y="37"/>
                  </a:lnTo>
                  <a:lnTo>
                    <a:pt x="8" y="40"/>
                  </a:lnTo>
                  <a:lnTo>
                    <a:pt x="7" y="44"/>
                  </a:lnTo>
                  <a:lnTo>
                    <a:pt x="6" y="47"/>
                  </a:lnTo>
                  <a:lnTo>
                    <a:pt x="4" y="51"/>
                  </a:lnTo>
                  <a:lnTo>
                    <a:pt x="3" y="54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1" y="93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5"/>
                  </a:lnTo>
                  <a:lnTo>
                    <a:pt x="6" y="107"/>
                  </a:lnTo>
                  <a:lnTo>
                    <a:pt x="7" y="112"/>
                  </a:lnTo>
                  <a:lnTo>
                    <a:pt x="8" y="115"/>
                  </a:lnTo>
                  <a:lnTo>
                    <a:pt x="11" y="117"/>
                  </a:lnTo>
                  <a:lnTo>
                    <a:pt x="13" y="120"/>
                  </a:lnTo>
                  <a:lnTo>
                    <a:pt x="14" y="125"/>
                  </a:lnTo>
                  <a:lnTo>
                    <a:pt x="17" y="128"/>
                  </a:lnTo>
                  <a:lnTo>
                    <a:pt x="20" y="130"/>
                  </a:lnTo>
                  <a:lnTo>
                    <a:pt x="23" y="132"/>
                  </a:lnTo>
                  <a:lnTo>
                    <a:pt x="24" y="135"/>
                  </a:lnTo>
                  <a:lnTo>
                    <a:pt x="27" y="138"/>
                  </a:lnTo>
                  <a:lnTo>
                    <a:pt x="30" y="139"/>
                  </a:lnTo>
                  <a:lnTo>
                    <a:pt x="33" y="142"/>
                  </a:lnTo>
                  <a:lnTo>
                    <a:pt x="37" y="143"/>
                  </a:lnTo>
                  <a:lnTo>
                    <a:pt x="40" y="146"/>
                  </a:lnTo>
                  <a:lnTo>
                    <a:pt x="43" y="148"/>
                  </a:lnTo>
                  <a:lnTo>
                    <a:pt x="47" y="149"/>
                  </a:lnTo>
                  <a:lnTo>
                    <a:pt x="50" y="150"/>
                  </a:lnTo>
                  <a:lnTo>
                    <a:pt x="54" y="152"/>
                  </a:lnTo>
                  <a:lnTo>
                    <a:pt x="57" y="153"/>
                  </a:lnTo>
                  <a:lnTo>
                    <a:pt x="62" y="153"/>
                  </a:lnTo>
                  <a:lnTo>
                    <a:pt x="64" y="155"/>
                  </a:lnTo>
                  <a:lnTo>
                    <a:pt x="69" y="155"/>
                  </a:lnTo>
                  <a:lnTo>
                    <a:pt x="73" y="155"/>
                  </a:lnTo>
                  <a:lnTo>
                    <a:pt x="77" y="155"/>
                  </a:lnTo>
                  <a:lnTo>
                    <a:pt x="80" y="155"/>
                  </a:lnTo>
                  <a:lnTo>
                    <a:pt x="85" y="155"/>
                  </a:lnTo>
                  <a:lnTo>
                    <a:pt x="89" y="155"/>
                  </a:lnTo>
                  <a:lnTo>
                    <a:pt x="93" y="153"/>
                  </a:lnTo>
                  <a:lnTo>
                    <a:pt x="96" y="153"/>
                  </a:lnTo>
                  <a:lnTo>
                    <a:pt x="100" y="152"/>
                  </a:lnTo>
                  <a:lnTo>
                    <a:pt x="103" y="150"/>
                  </a:lnTo>
                  <a:lnTo>
                    <a:pt x="107" y="149"/>
                  </a:lnTo>
                  <a:lnTo>
                    <a:pt x="110" y="148"/>
                  </a:lnTo>
                  <a:lnTo>
                    <a:pt x="113" y="146"/>
                  </a:lnTo>
                  <a:lnTo>
                    <a:pt x="118" y="143"/>
                  </a:lnTo>
                  <a:lnTo>
                    <a:pt x="120" y="142"/>
                  </a:lnTo>
                  <a:lnTo>
                    <a:pt x="123" y="139"/>
                  </a:lnTo>
                  <a:lnTo>
                    <a:pt x="126" y="138"/>
                  </a:lnTo>
                  <a:lnTo>
                    <a:pt x="129" y="135"/>
                  </a:lnTo>
                  <a:lnTo>
                    <a:pt x="132" y="132"/>
                  </a:lnTo>
                  <a:lnTo>
                    <a:pt x="135" y="130"/>
                  </a:lnTo>
                  <a:lnTo>
                    <a:pt x="136" y="128"/>
                  </a:lnTo>
                  <a:lnTo>
                    <a:pt x="139" y="125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5" y="115"/>
                  </a:lnTo>
                  <a:lnTo>
                    <a:pt x="146" y="112"/>
                  </a:lnTo>
                  <a:lnTo>
                    <a:pt x="148" y="107"/>
                  </a:lnTo>
                  <a:lnTo>
                    <a:pt x="149" y="105"/>
                  </a:lnTo>
                  <a:lnTo>
                    <a:pt x="151" y="100"/>
                  </a:lnTo>
                  <a:lnTo>
                    <a:pt x="152" y="97"/>
                  </a:lnTo>
                  <a:lnTo>
                    <a:pt x="153" y="93"/>
                  </a:lnTo>
                  <a:lnTo>
                    <a:pt x="153" y="89"/>
                  </a:lnTo>
                  <a:lnTo>
                    <a:pt x="153" y="86"/>
                  </a:lnTo>
                  <a:lnTo>
                    <a:pt x="155" y="82"/>
                  </a:lnTo>
                  <a:lnTo>
                    <a:pt x="155" y="77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3" y="66"/>
                  </a:lnTo>
                  <a:lnTo>
                    <a:pt x="153" y="61"/>
                  </a:lnTo>
                  <a:lnTo>
                    <a:pt x="152" y="59"/>
                  </a:lnTo>
                  <a:lnTo>
                    <a:pt x="151" y="54"/>
                  </a:lnTo>
                  <a:lnTo>
                    <a:pt x="149" y="51"/>
                  </a:lnTo>
                  <a:lnTo>
                    <a:pt x="148" y="47"/>
                  </a:lnTo>
                  <a:lnTo>
                    <a:pt x="146" y="44"/>
                  </a:lnTo>
                  <a:lnTo>
                    <a:pt x="145" y="40"/>
                  </a:lnTo>
                  <a:lnTo>
                    <a:pt x="143" y="37"/>
                  </a:lnTo>
                  <a:lnTo>
                    <a:pt x="141" y="34"/>
                  </a:lnTo>
                  <a:lnTo>
                    <a:pt x="139" y="31"/>
                  </a:lnTo>
                  <a:lnTo>
                    <a:pt x="136" y="28"/>
                  </a:lnTo>
                  <a:lnTo>
                    <a:pt x="135" y="26"/>
                  </a:lnTo>
                  <a:lnTo>
                    <a:pt x="132" y="23"/>
                  </a:lnTo>
                  <a:lnTo>
                    <a:pt x="129" y="20"/>
                  </a:lnTo>
                  <a:lnTo>
                    <a:pt x="126" y="18"/>
                  </a:lnTo>
                  <a:lnTo>
                    <a:pt x="123" y="16"/>
                  </a:lnTo>
                  <a:lnTo>
                    <a:pt x="120" y="13"/>
                  </a:lnTo>
                  <a:lnTo>
                    <a:pt x="118" y="11"/>
                  </a:lnTo>
                  <a:lnTo>
                    <a:pt x="113" y="10"/>
                  </a:lnTo>
                  <a:lnTo>
                    <a:pt x="110" y="8"/>
                  </a:lnTo>
                  <a:lnTo>
                    <a:pt x="107" y="5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96" y="3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49"/>
            <p:cNvSpPr>
              <a:spLocks noChangeShapeType="1"/>
            </p:cNvSpPr>
            <p:nvPr/>
          </p:nvSpPr>
          <p:spPr bwMode="auto">
            <a:xfrm>
              <a:off x="2731" y="2239"/>
              <a:ext cx="20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50"/>
            <p:cNvSpPr>
              <a:spLocks/>
            </p:cNvSpPr>
            <p:nvPr/>
          </p:nvSpPr>
          <p:spPr bwMode="auto">
            <a:xfrm>
              <a:off x="3329" y="1497"/>
              <a:ext cx="77" cy="77"/>
            </a:xfrm>
            <a:custGeom>
              <a:avLst/>
              <a:gdLst>
                <a:gd name="T0" fmla="*/ 1 w 155"/>
                <a:gd name="T1" fmla="*/ 0 h 155"/>
                <a:gd name="T2" fmla="*/ 0 w 155"/>
                <a:gd name="T3" fmla="*/ 0 h 155"/>
                <a:gd name="T4" fmla="*/ 0 w 155"/>
                <a:gd name="T5" fmla="*/ 0 h 155"/>
                <a:gd name="T6" fmla="*/ 0 w 155"/>
                <a:gd name="T7" fmla="*/ 0 h 155"/>
                <a:gd name="T8" fmla="*/ 0 w 155"/>
                <a:gd name="T9" fmla="*/ 0 h 155"/>
                <a:gd name="T10" fmla="*/ 0 w 155"/>
                <a:gd name="T11" fmla="*/ 0 h 155"/>
                <a:gd name="T12" fmla="*/ 0 w 155"/>
                <a:gd name="T13" fmla="*/ 0 h 155"/>
                <a:gd name="T14" fmla="*/ 0 w 155"/>
                <a:gd name="T15" fmla="*/ 0 h 155"/>
                <a:gd name="T16" fmla="*/ 0 w 155"/>
                <a:gd name="T17" fmla="*/ 0 h 155"/>
                <a:gd name="T18" fmla="*/ 0 w 155"/>
                <a:gd name="T19" fmla="*/ 1 h 155"/>
                <a:gd name="T20" fmla="*/ 0 w 155"/>
                <a:gd name="T21" fmla="*/ 1 h 155"/>
                <a:gd name="T22" fmla="*/ 0 w 155"/>
                <a:gd name="T23" fmla="*/ 1 h 155"/>
                <a:gd name="T24" fmla="*/ 0 w 155"/>
                <a:gd name="T25" fmla="*/ 1 h 155"/>
                <a:gd name="T26" fmla="*/ 0 w 155"/>
                <a:gd name="T27" fmla="*/ 1 h 155"/>
                <a:gd name="T28" fmla="*/ 0 w 155"/>
                <a:gd name="T29" fmla="*/ 1 h 155"/>
                <a:gd name="T30" fmla="*/ 0 w 155"/>
                <a:gd name="T31" fmla="*/ 2 h 155"/>
                <a:gd name="T32" fmla="*/ 0 w 155"/>
                <a:gd name="T33" fmla="*/ 2 h 155"/>
                <a:gd name="T34" fmla="*/ 0 w 155"/>
                <a:gd name="T35" fmla="*/ 2 h 155"/>
                <a:gd name="T36" fmla="*/ 0 w 155"/>
                <a:gd name="T37" fmla="*/ 2 h 155"/>
                <a:gd name="T38" fmla="*/ 0 w 155"/>
                <a:gd name="T39" fmla="*/ 2 h 155"/>
                <a:gd name="T40" fmla="*/ 1 w 155"/>
                <a:gd name="T41" fmla="*/ 2 h 155"/>
                <a:gd name="T42" fmla="*/ 1 w 155"/>
                <a:gd name="T43" fmla="*/ 2 h 155"/>
                <a:gd name="T44" fmla="*/ 1 w 155"/>
                <a:gd name="T45" fmla="*/ 2 h 155"/>
                <a:gd name="T46" fmla="*/ 1 w 155"/>
                <a:gd name="T47" fmla="*/ 2 h 155"/>
                <a:gd name="T48" fmla="*/ 1 w 155"/>
                <a:gd name="T49" fmla="*/ 2 h 155"/>
                <a:gd name="T50" fmla="*/ 1 w 155"/>
                <a:gd name="T51" fmla="*/ 2 h 155"/>
                <a:gd name="T52" fmla="*/ 1 w 155"/>
                <a:gd name="T53" fmla="*/ 2 h 155"/>
                <a:gd name="T54" fmla="*/ 2 w 155"/>
                <a:gd name="T55" fmla="*/ 2 h 155"/>
                <a:gd name="T56" fmla="*/ 2 w 155"/>
                <a:gd name="T57" fmla="*/ 1 h 155"/>
                <a:gd name="T58" fmla="*/ 2 w 155"/>
                <a:gd name="T59" fmla="*/ 1 h 155"/>
                <a:gd name="T60" fmla="*/ 2 w 155"/>
                <a:gd name="T61" fmla="*/ 1 h 155"/>
                <a:gd name="T62" fmla="*/ 2 w 155"/>
                <a:gd name="T63" fmla="*/ 1 h 155"/>
                <a:gd name="T64" fmla="*/ 2 w 155"/>
                <a:gd name="T65" fmla="*/ 1 h 155"/>
                <a:gd name="T66" fmla="*/ 2 w 155"/>
                <a:gd name="T67" fmla="*/ 1 h 155"/>
                <a:gd name="T68" fmla="*/ 2 w 155"/>
                <a:gd name="T69" fmla="*/ 0 h 155"/>
                <a:gd name="T70" fmla="*/ 2 w 155"/>
                <a:gd name="T71" fmla="*/ 0 h 155"/>
                <a:gd name="T72" fmla="*/ 2 w 155"/>
                <a:gd name="T73" fmla="*/ 0 h 155"/>
                <a:gd name="T74" fmla="*/ 2 w 155"/>
                <a:gd name="T75" fmla="*/ 0 h 155"/>
                <a:gd name="T76" fmla="*/ 2 w 155"/>
                <a:gd name="T77" fmla="*/ 0 h 155"/>
                <a:gd name="T78" fmla="*/ 1 w 155"/>
                <a:gd name="T79" fmla="*/ 0 h 155"/>
                <a:gd name="T80" fmla="*/ 1 w 155"/>
                <a:gd name="T81" fmla="*/ 0 h 155"/>
                <a:gd name="T82" fmla="*/ 1 w 155"/>
                <a:gd name="T83" fmla="*/ 0 h 155"/>
                <a:gd name="T84" fmla="*/ 1 w 155"/>
                <a:gd name="T85" fmla="*/ 0 h 155"/>
                <a:gd name="T86" fmla="*/ 1 w 155"/>
                <a:gd name="T87" fmla="*/ 0 h 1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5"/>
                <a:gd name="T133" fmla="*/ 0 h 155"/>
                <a:gd name="T134" fmla="*/ 155 w 155"/>
                <a:gd name="T135" fmla="*/ 155 h 1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5" h="155">
                  <a:moveTo>
                    <a:pt x="77" y="0"/>
                  </a:moveTo>
                  <a:lnTo>
                    <a:pt x="73" y="0"/>
                  </a:lnTo>
                  <a:lnTo>
                    <a:pt x="69" y="0"/>
                  </a:lnTo>
                  <a:lnTo>
                    <a:pt x="64" y="1"/>
                  </a:lnTo>
                  <a:lnTo>
                    <a:pt x="62" y="1"/>
                  </a:lnTo>
                  <a:lnTo>
                    <a:pt x="57" y="3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47" y="6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37" y="11"/>
                  </a:lnTo>
                  <a:lnTo>
                    <a:pt x="33" y="13"/>
                  </a:lnTo>
                  <a:lnTo>
                    <a:pt x="30" y="16"/>
                  </a:lnTo>
                  <a:lnTo>
                    <a:pt x="27" y="19"/>
                  </a:lnTo>
                  <a:lnTo>
                    <a:pt x="24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7" y="29"/>
                  </a:lnTo>
                  <a:lnTo>
                    <a:pt x="14" y="31"/>
                  </a:lnTo>
                  <a:lnTo>
                    <a:pt x="13" y="34"/>
                  </a:lnTo>
                  <a:lnTo>
                    <a:pt x="11" y="37"/>
                  </a:lnTo>
                  <a:lnTo>
                    <a:pt x="8" y="40"/>
                  </a:lnTo>
                  <a:lnTo>
                    <a:pt x="7" y="44"/>
                  </a:lnTo>
                  <a:lnTo>
                    <a:pt x="6" y="47"/>
                  </a:lnTo>
                  <a:lnTo>
                    <a:pt x="4" y="52"/>
                  </a:lnTo>
                  <a:lnTo>
                    <a:pt x="3" y="54"/>
                  </a:lnTo>
                  <a:lnTo>
                    <a:pt x="1" y="59"/>
                  </a:lnTo>
                  <a:lnTo>
                    <a:pt x="1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1" y="93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5"/>
                  </a:lnTo>
                  <a:lnTo>
                    <a:pt x="6" y="108"/>
                  </a:lnTo>
                  <a:lnTo>
                    <a:pt x="7" y="112"/>
                  </a:lnTo>
                  <a:lnTo>
                    <a:pt x="8" y="115"/>
                  </a:lnTo>
                  <a:lnTo>
                    <a:pt x="11" y="118"/>
                  </a:lnTo>
                  <a:lnTo>
                    <a:pt x="13" y="120"/>
                  </a:lnTo>
                  <a:lnTo>
                    <a:pt x="14" y="125"/>
                  </a:lnTo>
                  <a:lnTo>
                    <a:pt x="17" y="128"/>
                  </a:lnTo>
                  <a:lnTo>
                    <a:pt x="20" y="131"/>
                  </a:lnTo>
                  <a:lnTo>
                    <a:pt x="23" y="132"/>
                  </a:lnTo>
                  <a:lnTo>
                    <a:pt x="24" y="135"/>
                  </a:lnTo>
                  <a:lnTo>
                    <a:pt x="27" y="138"/>
                  </a:lnTo>
                  <a:lnTo>
                    <a:pt x="30" y="139"/>
                  </a:lnTo>
                  <a:lnTo>
                    <a:pt x="33" y="142"/>
                  </a:lnTo>
                  <a:lnTo>
                    <a:pt x="37" y="143"/>
                  </a:lnTo>
                  <a:lnTo>
                    <a:pt x="40" y="146"/>
                  </a:lnTo>
                  <a:lnTo>
                    <a:pt x="43" y="148"/>
                  </a:lnTo>
                  <a:lnTo>
                    <a:pt x="47" y="149"/>
                  </a:lnTo>
                  <a:lnTo>
                    <a:pt x="50" y="151"/>
                  </a:lnTo>
                  <a:lnTo>
                    <a:pt x="54" y="152"/>
                  </a:lnTo>
                  <a:lnTo>
                    <a:pt x="57" y="153"/>
                  </a:lnTo>
                  <a:lnTo>
                    <a:pt x="62" y="153"/>
                  </a:lnTo>
                  <a:lnTo>
                    <a:pt x="64" y="155"/>
                  </a:lnTo>
                  <a:lnTo>
                    <a:pt x="69" y="155"/>
                  </a:lnTo>
                  <a:lnTo>
                    <a:pt x="73" y="155"/>
                  </a:lnTo>
                  <a:lnTo>
                    <a:pt x="77" y="155"/>
                  </a:lnTo>
                  <a:lnTo>
                    <a:pt x="80" y="155"/>
                  </a:lnTo>
                  <a:lnTo>
                    <a:pt x="85" y="155"/>
                  </a:lnTo>
                  <a:lnTo>
                    <a:pt x="89" y="155"/>
                  </a:lnTo>
                  <a:lnTo>
                    <a:pt x="93" y="153"/>
                  </a:lnTo>
                  <a:lnTo>
                    <a:pt x="96" y="153"/>
                  </a:lnTo>
                  <a:lnTo>
                    <a:pt x="100" y="152"/>
                  </a:lnTo>
                  <a:lnTo>
                    <a:pt x="103" y="151"/>
                  </a:lnTo>
                  <a:lnTo>
                    <a:pt x="107" y="149"/>
                  </a:lnTo>
                  <a:lnTo>
                    <a:pt x="110" y="148"/>
                  </a:lnTo>
                  <a:lnTo>
                    <a:pt x="113" y="146"/>
                  </a:lnTo>
                  <a:lnTo>
                    <a:pt x="118" y="143"/>
                  </a:lnTo>
                  <a:lnTo>
                    <a:pt x="120" y="142"/>
                  </a:lnTo>
                  <a:lnTo>
                    <a:pt x="123" y="139"/>
                  </a:lnTo>
                  <a:lnTo>
                    <a:pt x="126" y="138"/>
                  </a:lnTo>
                  <a:lnTo>
                    <a:pt x="129" y="135"/>
                  </a:lnTo>
                  <a:lnTo>
                    <a:pt x="132" y="132"/>
                  </a:lnTo>
                  <a:lnTo>
                    <a:pt x="135" y="131"/>
                  </a:lnTo>
                  <a:lnTo>
                    <a:pt x="136" y="128"/>
                  </a:lnTo>
                  <a:lnTo>
                    <a:pt x="139" y="125"/>
                  </a:lnTo>
                  <a:lnTo>
                    <a:pt x="141" y="120"/>
                  </a:lnTo>
                  <a:lnTo>
                    <a:pt x="143" y="118"/>
                  </a:lnTo>
                  <a:lnTo>
                    <a:pt x="145" y="115"/>
                  </a:lnTo>
                  <a:lnTo>
                    <a:pt x="146" y="112"/>
                  </a:lnTo>
                  <a:lnTo>
                    <a:pt x="148" y="108"/>
                  </a:lnTo>
                  <a:lnTo>
                    <a:pt x="149" y="105"/>
                  </a:lnTo>
                  <a:lnTo>
                    <a:pt x="151" y="100"/>
                  </a:lnTo>
                  <a:lnTo>
                    <a:pt x="152" y="97"/>
                  </a:lnTo>
                  <a:lnTo>
                    <a:pt x="153" y="93"/>
                  </a:lnTo>
                  <a:lnTo>
                    <a:pt x="153" y="89"/>
                  </a:lnTo>
                  <a:lnTo>
                    <a:pt x="153" y="86"/>
                  </a:lnTo>
                  <a:lnTo>
                    <a:pt x="155" y="82"/>
                  </a:lnTo>
                  <a:lnTo>
                    <a:pt x="155" y="77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3" y="66"/>
                  </a:lnTo>
                  <a:lnTo>
                    <a:pt x="153" y="62"/>
                  </a:lnTo>
                  <a:lnTo>
                    <a:pt x="152" y="59"/>
                  </a:lnTo>
                  <a:lnTo>
                    <a:pt x="151" y="54"/>
                  </a:lnTo>
                  <a:lnTo>
                    <a:pt x="149" y="52"/>
                  </a:lnTo>
                  <a:lnTo>
                    <a:pt x="148" y="47"/>
                  </a:lnTo>
                  <a:lnTo>
                    <a:pt x="146" y="44"/>
                  </a:lnTo>
                  <a:lnTo>
                    <a:pt x="145" y="40"/>
                  </a:lnTo>
                  <a:lnTo>
                    <a:pt x="143" y="37"/>
                  </a:lnTo>
                  <a:lnTo>
                    <a:pt x="141" y="34"/>
                  </a:lnTo>
                  <a:lnTo>
                    <a:pt x="139" y="31"/>
                  </a:lnTo>
                  <a:lnTo>
                    <a:pt x="136" y="29"/>
                  </a:lnTo>
                  <a:lnTo>
                    <a:pt x="135" y="26"/>
                  </a:lnTo>
                  <a:lnTo>
                    <a:pt x="132" y="23"/>
                  </a:lnTo>
                  <a:lnTo>
                    <a:pt x="129" y="20"/>
                  </a:lnTo>
                  <a:lnTo>
                    <a:pt x="126" y="19"/>
                  </a:lnTo>
                  <a:lnTo>
                    <a:pt x="123" y="16"/>
                  </a:lnTo>
                  <a:lnTo>
                    <a:pt x="120" y="13"/>
                  </a:lnTo>
                  <a:lnTo>
                    <a:pt x="118" y="11"/>
                  </a:lnTo>
                  <a:lnTo>
                    <a:pt x="113" y="10"/>
                  </a:lnTo>
                  <a:lnTo>
                    <a:pt x="110" y="8"/>
                  </a:lnTo>
                  <a:lnTo>
                    <a:pt x="107" y="6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96" y="3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7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51"/>
            <p:cNvSpPr>
              <a:spLocks noChangeShapeType="1"/>
            </p:cNvSpPr>
            <p:nvPr/>
          </p:nvSpPr>
          <p:spPr bwMode="auto">
            <a:xfrm>
              <a:off x="2602" y="1435"/>
              <a:ext cx="3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2"/>
            <p:cNvSpPr>
              <a:spLocks noChangeShapeType="1"/>
            </p:cNvSpPr>
            <p:nvPr/>
          </p:nvSpPr>
          <p:spPr bwMode="auto">
            <a:xfrm>
              <a:off x="2731" y="1636"/>
              <a:ext cx="20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53"/>
            <p:cNvSpPr>
              <a:spLocks/>
            </p:cNvSpPr>
            <p:nvPr/>
          </p:nvSpPr>
          <p:spPr bwMode="auto">
            <a:xfrm>
              <a:off x="1927" y="1535"/>
              <a:ext cx="186" cy="1"/>
            </a:xfrm>
            <a:custGeom>
              <a:avLst/>
              <a:gdLst>
                <a:gd name="T0" fmla="*/ 5 w 373"/>
                <a:gd name="T1" fmla="*/ 0 h 1"/>
                <a:gd name="T2" fmla="*/ 0 w 373"/>
                <a:gd name="T3" fmla="*/ 0 h 1"/>
                <a:gd name="T4" fmla="*/ 5 w 373"/>
                <a:gd name="T5" fmla="*/ 0 h 1"/>
                <a:gd name="T6" fmla="*/ 0 60000 65536"/>
                <a:gd name="T7" fmla="*/ 0 60000 65536"/>
                <a:gd name="T8" fmla="*/ 0 60000 65536"/>
                <a:gd name="T9" fmla="*/ 0 w 373"/>
                <a:gd name="T10" fmla="*/ 0 h 1"/>
                <a:gd name="T11" fmla="*/ 373 w 3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1">
                  <a:moveTo>
                    <a:pt x="373" y="0"/>
                  </a:moveTo>
                  <a:lnTo>
                    <a:pt x="0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4"/>
            <p:cNvSpPr>
              <a:spLocks noChangeShapeType="1"/>
            </p:cNvSpPr>
            <p:nvPr/>
          </p:nvSpPr>
          <p:spPr bwMode="auto">
            <a:xfrm flipH="1">
              <a:off x="1927" y="153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Freeform 55"/>
            <p:cNvSpPr>
              <a:spLocks/>
            </p:cNvSpPr>
            <p:nvPr/>
          </p:nvSpPr>
          <p:spPr bwMode="auto">
            <a:xfrm>
              <a:off x="1769" y="1320"/>
              <a:ext cx="344" cy="1"/>
            </a:xfrm>
            <a:custGeom>
              <a:avLst/>
              <a:gdLst>
                <a:gd name="T0" fmla="*/ 10 w 689"/>
                <a:gd name="T1" fmla="*/ 0 h 1"/>
                <a:gd name="T2" fmla="*/ 0 w 689"/>
                <a:gd name="T3" fmla="*/ 0 h 1"/>
                <a:gd name="T4" fmla="*/ 10 w 689"/>
                <a:gd name="T5" fmla="*/ 0 h 1"/>
                <a:gd name="T6" fmla="*/ 0 60000 65536"/>
                <a:gd name="T7" fmla="*/ 0 60000 65536"/>
                <a:gd name="T8" fmla="*/ 0 60000 65536"/>
                <a:gd name="T9" fmla="*/ 0 w 689"/>
                <a:gd name="T10" fmla="*/ 0 h 1"/>
                <a:gd name="T11" fmla="*/ 689 w 68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9" h="1">
                  <a:moveTo>
                    <a:pt x="689" y="0"/>
                  </a:moveTo>
                  <a:lnTo>
                    <a:pt x="0" y="0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56"/>
            <p:cNvSpPr>
              <a:spLocks noChangeShapeType="1"/>
            </p:cNvSpPr>
            <p:nvPr/>
          </p:nvSpPr>
          <p:spPr bwMode="auto">
            <a:xfrm flipH="1">
              <a:off x="1769" y="1320"/>
              <a:ext cx="34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Freeform 57"/>
            <p:cNvSpPr>
              <a:spLocks/>
            </p:cNvSpPr>
            <p:nvPr/>
          </p:nvSpPr>
          <p:spPr bwMode="auto">
            <a:xfrm>
              <a:off x="2521" y="1396"/>
              <a:ext cx="77" cy="78"/>
            </a:xfrm>
            <a:custGeom>
              <a:avLst/>
              <a:gdLst>
                <a:gd name="T0" fmla="*/ 1 w 155"/>
                <a:gd name="T1" fmla="*/ 0 h 155"/>
                <a:gd name="T2" fmla="*/ 0 w 155"/>
                <a:gd name="T3" fmla="*/ 1 h 155"/>
                <a:gd name="T4" fmla="*/ 0 w 155"/>
                <a:gd name="T5" fmla="*/ 1 h 155"/>
                <a:gd name="T6" fmla="*/ 0 w 155"/>
                <a:gd name="T7" fmla="*/ 1 h 155"/>
                <a:gd name="T8" fmla="*/ 0 w 155"/>
                <a:gd name="T9" fmla="*/ 1 h 155"/>
                <a:gd name="T10" fmla="*/ 0 w 155"/>
                <a:gd name="T11" fmla="*/ 1 h 155"/>
                <a:gd name="T12" fmla="*/ 0 w 155"/>
                <a:gd name="T13" fmla="*/ 1 h 155"/>
                <a:gd name="T14" fmla="*/ 0 w 155"/>
                <a:gd name="T15" fmla="*/ 1 h 155"/>
                <a:gd name="T16" fmla="*/ 0 w 155"/>
                <a:gd name="T17" fmla="*/ 1 h 155"/>
                <a:gd name="T18" fmla="*/ 0 w 155"/>
                <a:gd name="T19" fmla="*/ 2 h 155"/>
                <a:gd name="T20" fmla="*/ 0 w 155"/>
                <a:gd name="T21" fmla="*/ 2 h 155"/>
                <a:gd name="T22" fmla="*/ 0 w 155"/>
                <a:gd name="T23" fmla="*/ 2 h 155"/>
                <a:gd name="T24" fmla="*/ 0 w 155"/>
                <a:gd name="T25" fmla="*/ 2 h 155"/>
                <a:gd name="T26" fmla="*/ 0 w 155"/>
                <a:gd name="T27" fmla="*/ 2 h 155"/>
                <a:gd name="T28" fmla="*/ 0 w 155"/>
                <a:gd name="T29" fmla="*/ 2 h 155"/>
                <a:gd name="T30" fmla="*/ 0 w 155"/>
                <a:gd name="T31" fmla="*/ 2 h 155"/>
                <a:gd name="T32" fmla="*/ 0 w 155"/>
                <a:gd name="T33" fmla="*/ 3 h 155"/>
                <a:gd name="T34" fmla="*/ 0 w 155"/>
                <a:gd name="T35" fmla="*/ 3 h 155"/>
                <a:gd name="T36" fmla="*/ 0 w 155"/>
                <a:gd name="T37" fmla="*/ 3 h 155"/>
                <a:gd name="T38" fmla="*/ 0 w 155"/>
                <a:gd name="T39" fmla="*/ 3 h 155"/>
                <a:gd name="T40" fmla="*/ 1 w 155"/>
                <a:gd name="T41" fmla="*/ 3 h 155"/>
                <a:gd name="T42" fmla="*/ 1 w 155"/>
                <a:gd name="T43" fmla="*/ 3 h 155"/>
                <a:gd name="T44" fmla="*/ 1 w 155"/>
                <a:gd name="T45" fmla="*/ 3 h 155"/>
                <a:gd name="T46" fmla="*/ 1 w 155"/>
                <a:gd name="T47" fmla="*/ 3 h 155"/>
                <a:gd name="T48" fmla="*/ 1 w 155"/>
                <a:gd name="T49" fmla="*/ 3 h 155"/>
                <a:gd name="T50" fmla="*/ 1 w 155"/>
                <a:gd name="T51" fmla="*/ 3 h 155"/>
                <a:gd name="T52" fmla="*/ 1 w 155"/>
                <a:gd name="T53" fmla="*/ 3 h 155"/>
                <a:gd name="T54" fmla="*/ 2 w 155"/>
                <a:gd name="T55" fmla="*/ 3 h 155"/>
                <a:gd name="T56" fmla="*/ 2 w 155"/>
                <a:gd name="T57" fmla="*/ 2 h 155"/>
                <a:gd name="T58" fmla="*/ 2 w 155"/>
                <a:gd name="T59" fmla="*/ 2 h 155"/>
                <a:gd name="T60" fmla="*/ 2 w 155"/>
                <a:gd name="T61" fmla="*/ 2 h 155"/>
                <a:gd name="T62" fmla="*/ 2 w 155"/>
                <a:gd name="T63" fmla="*/ 2 h 155"/>
                <a:gd name="T64" fmla="*/ 2 w 155"/>
                <a:gd name="T65" fmla="*/ 2 h 155"/>
                <a:gd name="T66" fmla="*/ 2 w 155"/>
                <a:gd name="T67" fmla="*/ 2 h 155"/>
                <a:gd name="T68" fmla="*/ 2 w 155"/>
                <a:gd name="T69" fmla="*/ 1 h 155"/>
                <a:gd name="T70" fmla="*/ 2 w 155"/>
                <a:gd name="T71" fmla="*/ 1 h 155"/>
                <a:gd name="T72" fmla="*/ 2 w 155"/>
                <a:gd name="T73" fmla="*/ 1 h 155"/>
                <a:gd name="T74" fmla="*/ 2 w 155"/>
                <a:gd name="T75" fmla="*/ 1 h 155"/>
                <a:gd name="T76" fmla="*/ 2 w 155"/>
                <a:gd name="T77" fmla="*/ 1 h 155"/>
                <a:gd name="T78" fmla="*/ 1 w 155"/>
                <a:gd name="T79" fmla="*/ 1 h 155"/>
                <a:gd name="T80" fmla="*/ 1 w 155"/>
                <a:gd name="T81" fmla="*/ 1 h 155"/>
                <a:gd name="T82" fmla="*/ 1 w 155"/>
                <a:gd name="T83" fmla="*/ 1 h 155"/>
                <a:gd name="T84" fmla="*/ 1 w 155"/>
                <a:gd name="T85" fmla="*/ 1 h 155"/>
                <a:gd name="T86" fmla="*/ 1 w 155"/>
                <a:gd name="T87" fmla="*/ 0 h 1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5"/>
                <a:gd name="T133" fmla="*/ 0 h 155"/>
                <a:gd name="T134" fmla="*/ 155 w 155"/>
                <a:gd name="T135" fmla="*/ 155 h 1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5" h="155">
                  <a:moveTo>
                    <a:pt x="78" y="0"/>
                  </a:moveTo>
                  <a:lnTo>
                    <a:pt x="74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2" y="1"/>
                  </a:lnTo>
                  <a:lnTo>
                    <a:pt x="58" y="3"/>
                  </a:lnTo>
                  <a:lnTo>
                    <a:pt x="55" y="4"/>
                  </a:lnTo>
                  <a:lnTo>
                    <a:pt x="51" y="4"/>
                  </a:lnTo>
                  <a:lnTo>
                    <a:pt x="48" y="6"/>
                  </a:lnTo>
                  <a:lnTo>
                    <a:pt x="43" y="8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3" y="13"/>
                  </a:lnTo>
                  <a:lnTo>
                    <a:pt x="31" y="16"/>
                  </a:lnTo>
                  <a:lnTo>
                    <a:pt x="28" y="18"/>
                  </a:lnTo>
                  <a:lnTo>
                    <a:pt x="25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8" y="29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2" y="37"/>
                  </a:lnTo>
                  <a:lnTo>
                    <a:pt x="9" y="40"/>
                  </a:lnTo>
                  <a:lnTo>
                    <a:pt x="8" y="44"/>
                  </a:lnTo>
                  <a:lnTo>
                    <a:pt x="6" y="47"/>
                  </a:lnTo>
                  <a:lnTo>
                    <a:pt x="5" y="52"/>
                  </a:lnTo>
                  <a:lnTo>
                    <a:pt x="3" y="54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2" y="93"/>
                  </a:lnTo>
                  <a:lnTo>
                    <a:pt x="2" y="97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6" y="108"/>
                  </a:lnTo>
                  <a:lnTo>
                    <a:pt x="8" y="112"/>
                  </a:lnTo>
                  <a:lnTo>
                    <a:pt x="9" y="115"/>
                  </a:lnTo>
                  <a:lnTo>
                    <a:pt x="12" y="118"/>
                  </a:lnTo>
                  <a:lnTo>
                    <a:pt x="13" y="120"/>
                  </a:lnTo>
                  <a:lnTo>
                    <a:pt x="15" y="125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3" y="132"/>
                  </a:lnTo>
                  <a:lnTo>
                    <a:pt x="25" y="135"/>
                  </a:lnTo>
                  <a:lnTo>
                    <a:pt x="28" y="138"/>
                  </a:lnTo>
                  <a:lnTo>
                    <a:pt x="31" y="139"/>
                  </a:lnTo>
                  <a:lnTo>
                    <a:pt x="33" y="142"/>
                  </a:lnTo>
                  <a:lnTo>
                    <a:pt x="38" y="143"/>
                  </a:lnTo>
                  <a:lnTo>
                    <a:pt x="41" y="146"/>
                  </a:lnTo>
                  <a:lnTo>
                    <a:pt x="43" y="148"/>
                  </a:lnTo>
                  <a:lnTo>
                    <a:pt x="48" y="149"/>
                  </a:lnTo>
                  <a:lnTo>
                    <a:pt x="51" y="151"/>
                  </a:lnTo>
                  <a:lnTo>
                    <a:pt x="55" y="152"/>
                  </a:lnTo>
                  <a:lnTo>
                    <a:pt x="58" y="153"/>
                  </a:lnTo>
                  <a:lnTo>
                    <a:pt x="62" y="153"/>
                  </a:lnTo>
                  <a:lnTo>
                    <a:pt x="65" y="155"/>
                  </a:lnTo>
                  <a:lnTo>
                    <a:pt x="69" y="155"/>
                  </a:lnTo>
                  <a:lnTo>
                    <a:pt x="74" y="155"/>
                  </a:lnTo>
                  <a:lnTo>
                    <a:pt x="78" y="155"/>
                  </a:lnTo>
                  <a:lnTo>
                    <a:pt x="81" y="155"/>
                  </a:lnTo>
                  <a:lnTo>
                    <a:pt x="85" y="155"/>
                  </a:lnTo>
                  <a:lnTo>
                    <a:pt x="89" y="155"/>
                  </a:lnTo>
                  <a:lnTo>
                    <a:pt x="94" y="153"/>
                  </a:lnTo>
                  <a:lnTo>
                    <a:pt x="97" y="153"/>
                  </a:lnTo>
                  <a:lnTo>
                    <a:pt x="101" y="152"/>
                  </a:lnTo>
                  <a:lnTo>
                    <a:pt x="104" y="151"/>
                  </a:lnTo>
                  <a:lnTo>
                    <a:pt x="108" y="149"/>
                  </a:lnTo>
                  <a:lnTo>
                    <a:pt x="111" y="148"/>
                  </a:lnTo>
                  <a:lnTo>
                    <a:pt x="114" y="146"/>
                  </a:lnTo>
                  <a:lnTo>
                    <a:pt x="118" y="143"/>
                  </a:lnTo>
                  <a:lnTo>
                    <a:pt x="121" y="142"/>
                  </a:lnTo>
                  <a:lnTo>
                    <a:pt x="124" y="139"/>
                  </a:lnTo>
                  <a:lnTo>
                    <a:pt x="127" y="138"/>
                  </a:lnTo>
                  <a:lnTo>
                    <a:pt x="130" y="135"/>
                  </a:lnTo>
                  <a:lnTo>
                    <a:pt x="132" y="132"/>
                  </a:lnTo>
                  <a:lnTo>
                    <a:pt x="135" y="130"/>
                  </a:lnTo>
                  <a:lnTo>
                    <a:pt x="137" y="128"/>
                  </a:lnTo>
                  <a:lnTo>
                    <a:pt x="140" y="125"/>
                  </a:lnTo>
                  <a:lnTo>
                    <a:pt x="141" y="120"/>
                  </a:lnTo>
                  <a:lnTo>
                    <a:pt x="144" y="118"/>
                  </a:lnTo>
                  <a:lnTo>
                    <a:pt x="145" y="115"/>
                  </a:lnTo>
                  <a:lnTo>
                    <a:pt x="147" y="112"/>
                  </a:lnTo>
                  <a:lnTo>
                    <a:pt x="148" y="108"/>
                  </a:lnTo>
                  <a:lnTo>
                    <a:pt x="150" y="105"/>
                  </a:lnTo>
                  <a:lnTo>
                    <a:pt x="151" y="100"/>
                  </a:lnTo>
                  <a:lnTo>
                    <a:pt x="153" y="97"/>
                  </a:lnTo>
                  <a:lnTo>
                    <a:pt x="154" y="93"/>
                  </a:lnTo>
                  <a:lnTo>
                    <a:pt x="154" y="89"/>
                  </a:lnTo>
                  <a:lnTo>
                    <a:pt x="154" y="86"/>
                  </a:lnTo>
                  <a:lnTo>
                    <a:pt x="155" y="82"/>
                  </a:lnTo>
                  <a:lnTo>
                    <a:pt x="155" y="77"/>
                  </a:lnTo>
                  <a:lnTo>
                    <a:pt x="155" y="73"/>
                  </a:lnTo>
                  <a:lnTo>
                    <a:pt x="154" y="70"/>
                  </a:lnTo>
                  <a:lnTo>
                    <a:pt x="154" y="66"/>
                  </a:lnTo>
                  <a:lnTo>
                    <a:pt x="154" y="62"/>
                  </a:lnTo>
                  <a:lnTo>
                    <a:pt x="153" y="59"/>
                  </a:lnTo>
                  <a:lnTo>
                    <a:pt x="151" y="54"/>
                  </a:lnTo>
                  <a:lnTo>
                    <a:pt x="150" y="52"/>
                  </a:lnTo>
                  <a:lnTo>
                    <a:pt x="148" y="47"/>
                  </a:lnTo>
                  <a:lnTo>
                    <a:pt x="147" y="44"/>
                  </a:lnTo>
                  <a:lnTo>
                    <a:pt x="145" y="40"/>
                  </a:lnTo>
                  <a:lnTo>
                    <a:pt x="144" y="37"/>
                  </a:lnTo>
                  <a:lnTo>
                    <a:pt x="141" y="34"/>
                  </a:lnTo>
                  <a:lnTo>
                    <a:pt x="140" y="31"/>
                  </a:lnTo>
                  <a:lnTo>
                    <a:pt x="137" y="29"/>
                  </a:lnTo>
                  <a:lnTo>
                    <a:pt x="135" y="26"/>
                  </a:lnTo>
                  <a:lnTo>
                    <a:pt x="132" y="23"/>
                  </a:lnTo>
                  <a:lnTo>
                    <a:pt x="130" y="20"/>
                  </a:lnTo>
                  <a:lnTo>
                    <a:pt x="127" y="18"/>
                  </a:lnTo>
                  <a:lnTo>
                    <a:pt x="124" y="16"/>
                  </a:lnTo>
                  <a:lnTo>
                    <a:pt x="121" y="13"/>
                  </a:lnTo>
                  <a:lnTo>
                    <a:pt x="118" y="11"/>
                  </a:lnTo>
                  <a:lnTo>
                    <a:pt x="114" y="10"/>
                  </a:lnTo>
                  <a:lnTo>
                    <a:pt x="111" y="8"/>
                  </a:lnTo>
                  <a:lnTo>
                    <a:pt x="108" y="6"/>
                  </a:lnTo>
                  <a:lnTo>
                    <a:pt x="104" y="4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4" y="1"/>
                  </a:lnTo>
                  <a:lnTo>
                    <a:pt x="89" y="1"/>
                  </a:lnTo>
                  <a:lnTo>
                    <a:pt x="85" y="0"/>
                  </a:lnTo>
                  <a:lnTo>
                    <a:pt x="81" y="0"/>
                  </a:lnTo>
                  <a:lnTo>
                    <a:pt x="7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Rectangle 58"/>
            <p:cNvSpPr>
              <a:spLocks noChangeArrowheads="1"/>
            </p:cNvSpPr>
            <p:nvPr/>
          </p:nvSpPr>
          <p:spPr bwMode="auto">
            <a:xfrm>
              <a:off x="1497" y="1873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En </a:t>
              </a:r>
              <a:endParaRPr lang="en-US"/>
            </a:p>
          </p:txBody>
        </p:sp>
        <p:sp>
          <p:nvSpPr>
            <p:cNvPr id="15393" name="Line 59"/>
            <p:cNvSpPr>
              <a:spLocks noChangeShapeType="1"/>
            </p:cNvSpPr>
            <p:nvPr/>
          </p:nvSpPr>
          <p:spPr bwMode="auto">
            <a:xfrm flipH="1">
              <a:off x="3923" y="2288"/>
              <a:ext cx="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Rectangle 60"/>
            <p:cNvSpPr>
              <a:spLocks noChangeArrowheads="1"/>
            </p:cNvSpPr>
            <p:nvPr/>
          </p:nvSpPr>
          <p:spPr bwMode="auto">
            <a:xfrm>
              <a:off x="3903" y="2280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15395" name="Rectangle 61"/>
            <p:cNvSpPr>
              <a:spLocks noChangeArrowheads="1"/>
            </p:cNvSpPr>
            <p:nvPr/>
          </p:nvSpPr>
          <p:spPr bwMode="auto">
            <a:xfrm>
              <a:off x="3910" y="1467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lang="en-US"/>
            </a:p>
          </p:txBody>
        </p:sp>
        <p:sp>
          <p:nvSpPr>
            <p:cNvPr id="15396" name="AutoShape 62"/>
            <p:cNvSpPr>
              <a:spLocks noChangeArrowheads="1"/>
            </p:cNvSpPr>
            <p:nvPr/>
          </p:nvSpPr>
          <p:spPr bwMode="auto">
            <a:xfrm>
              <a:off x="2115" y="1263"/>
              <a:ext cx="395" cy="33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97" name="AutoShape 63"/>
            <p:cNvSpPr>
              <a:spLocks noChangeArrowheads="1"/>
            </p:cNvSpPr>
            <p:nvPr/>
          </p:nvSpPr>
          <p:spPr bwMode="auto">
            <a:xfrm>
              <a:off x="2115" y="2270"/>
              <a:ext cx="395" cy="33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98" name="AutoShape 64"/>
            <p:cNvSpPr>
              <a:spLocks noChangeArrowheads="1"/>
            </p:cNvSpPr>
            <p:nvPr/>
          </p:nvSpPr>
          <p:spPr bwMode="auto">
            <a:xfrm>
              <a:off x="2922" y="1363"/>
              <a:ext cx="395" cy="33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99" name="AutoShape 65"/>
            <p:cNvSpPr>
              <a:spLocks noChangeArrowheads="1"/>
            </p:cNvSpPr>
            <p:nvPr/>
          </p:nvSpPr>
          <p:spPr bwMode="auto">
            <a:xfrm>
              <a:off x="2924" y="2167"/>
              <a:ext cx="395" cy="33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400" name="Freeform 66"/>
            <p:cNvSpPr>
              <a:spLocks/>
            </p:cNvSpPr>
            <p:nvPr/>
          </p:nvSpPr>
          <p:spPr bwMode="auto">
            <a:xfrm>
              <a:off x="3631" y="2323"/>
              <a:ext cx="35" cy="35"/>
            </a:xfrm>
            <a:custGeom>
              <a:avLst/>
              <a:gdLst>
                <a:gd name="T0" fmla="*/ 0 w 71"/>
                <a:gd name="T1" fmla="*/ 0 h 70"/>
                <a:gd name="T2" fmla="*/ 0 w 71"/>
                <a:gd name="T3" fmla="*/ 1 h 70"/>
                <a:gd name="T4" fmla="*/ 0 w 71"/>
                <a:gd name="T5" fmla="*/ 1 h 70"/>
                <a:gd name="T6" fmla="*/ 0 w 71"/>
                <a:gd name="T7" fmla="*/ 1 h 70"/>
                <a:gd name="T8" fmla="*/ 0 w 71"/>
                <a:gd name="T9" fmla="*/ 1 h 70"/>
                <a:gd name="T10" fmla="*/ 0 w 71"/>
                <a:gd name="T11" fmla="*/ 1 h 70"/>
                <a:gd name="T12" fmla="*/ 0 w 71"/>
                <a:gd name="T13" fmla="*/ 1 h 70"/>
                <a:gd name="T14" fmla="*/ 0 w 71"/>
                <a:gd name="T15" fmla="*/ 1 h 70"/>
                <a:gd name="T16" fmla="*/ 0 w 71"/>
                <a:gd name="T17" fmla="*/ 1 h 70"/>
                <a:gd name="T18" fmla="*/ 0 w 71"/>
                <a:gd name="T19" fmla="*/ 1 h 70"/>
                <a:gd name="T20" fmla="*/ 0 w 71"/>
                <a:gd name="T21" fmla="*/ 1 h 70"/>
                <a:gd name="T22" fmla="*/ 0 w 71"/>
                <a:gd name="T23" fmla="*/ 1 h 70"/>
                <a:gd name="T24" fmla="*/ 0 w 71"/>
                <a:gd name="T25" fmla="*/ 1 h 70"/>
                <a:gd name="T26" fmla="*/ 0 w 71"/>
                <a:gd name="T27" fmla="*/ 1 h 70"/>
                <a:gd name="T28" fmla="*/ 0 w 71"/>
                <a:gd name="T29" fmla="*/ 1 h 70"/>
                <a:gd name="T30" fmla="*/ 0 w 71"/>
                <a:gd name="T31" fmla="*/ 1 h 70"/>
                <a:gd name="T32" fmla="*/ 0 w 71"/>
                <a:gd name="T33" fmla="*/ 1 h 70"/>
                <a:gd name="T34" fmla="*/ 0 w 71"/>
                <a:gd name="T35" fmla="*/ 1 h 70"/>
                <a:gd name="T36" fmla="*/ 0 w 71"/>
                <a:gd name="T37" fmla="*/ 1 h 70"/>
                <a:gd name="T38" fmla="*/ 0 w 71"/>
                <a:gd name="T39" fmla="*/ 1 h 70"/>
                <a:gd name="T40" fmla="*/ 0 w 71"/>
                <a:gd name="T41" fmla="*/ 1 h 70"/>
                <a:gd name="T42" fmla="*/ 0 w 71"/>
                <a:gd name="T43" fmla="*/ 1 h 70"/>
                <a:gd name="T44" fmla="*/ 0 w 71"/>
                <a:gd name="T45" fmla="*/ 1 h 70"/>
                <a:gd name="T46" fmla="*/ 0 w 71"/>
                <a:gd name="T47" fmla="*/ 1 h 70"/>
                <a:gd name="T48" fmla="*/ 0 w 71"/>
                <a:gd name="T49" fmla="*/ 1 h 70"/>
                <a:gd name="T50" fmla="*/ 0 w 71"/>
                <a:gd name="T51" fmla="*/ 1 h 70"/>
                <a:gd name="T52" fmla="*/ 0 w 71"/>
                <a:gd name="T53" fmla="*/ 1 h 70"/>
                <a:gd name="T54" fmla="*/ 0 w 71"/>
                <a:gd name="T55" fmla="*/ 1 h 70"/>
                <a:gd name="T56" fmla="*/ 1 w 71"/>
                <a:gd name="T57" fmla="*/ 1 h 70"/>
                <a:gd name="T58" fmla="*/ 1 w 71"/>
                <a:gd name="T59" fmla="*/ 1 h 70"/>
                <a:gd name="T60" fmla="*/ 1 w 71"/>
                <a:gd name="T61" fmla="*/ 1 h 70"/>
                <a:gd name="T62" fmla="*/ 1 w 71"/>
                <a:gd name="T63" fmla="*/ 1 h 70"/>
                <a:gd name="T64" fmla="*/ 1 w 71"/>
                <a:gd name="T65" fmla="*/ 1 h 70"/>
                <a:gd name="T66" fmla="*/ 1 w 71"/>
                <a:gd name="T67" fmla="*/ 1 h 70"/>
                <a:gd name="T68" fmla="*/ 1 w 71"/>
                <a:gd name="T69" fmla="*/ 1 h 70"/>
                <a:gd name="T70" fmla="*/ 1 w 71"/>
                <a:gd name="T71" fmla="*/ 1 h 70"/>
                <a:gd name="T72" fmla="*/ 1 w 71"/>
                <a:gd name="T73" fmla="*/ 1 h 70"/>
                <a:gd name="T74" fmla="*/ 1 w 71"/>
                <a:gd name="T75" fmla="*/ 1 h 70"/>
                <a:gd name="T76" fmla="*/ 0 w 71"/>
                <a:gd name="T77" fmla="*/ 1 h 70"/>
                <a:gd name="T78" fmla="*/ 0 w 71"/>
                <a:gd name="T79" fmla="*/ 1 h 70"/>
                <a:gd name="T80" fmla="*/ 0 w 71"/>
                <a:gd name="T81" fmla="*/ 1 h 70"/>
                <a:gd name="T82" fmla="*/ 0 w 71"/>
                <a:gd name="T83" fmla="*/ 1 h 70"/>
                <a:gd name="T84" fmla="*/ 0 w 71"/>
                <a:gd name="T85" fmla="*/ 0 h 70"/>
                <a:gd name="T86" fmla="*/ 0 w 71"/>
                <a:gd name="T87" fmla="*/ 0 h 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70"/>
                <a:gd name="T134" fmla="*/ 71 w 71"/>
                <a:gd name="T135" fmla="*/ 70 h 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70">
                  <a:moveTo>
                    <a:pt x="36" y="0"/>
                  </a:moveTo>
                  <a:lnTo>
                    <a:pt x="35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0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6" y="53"/>
                  </a:lnTo>
                  <a:lnTo>
                    <a:pt x="8" y="55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0" y="59"/>
                  </a:lnTo>
                  <a:lnTo>
                    <a:pt x="12" y="60"/>
                  </a:lnTo>
                  <a:lnTo>
                    <a:pt x="13" y="62"/>
                  </a:lnTo>
                  <a:lnTo>
                    <a:pt x="15" y="63"/>
                  </a:lnTo>
                  <a:lnTo>
                    <a:pt x="16" y="65"/>
                  </a:lnTo>
                  <a:lnTo>
                    <a:pt x="18" y="65"/>
                  </a:lnTo>
                  <a:lnTo>
                    <a:pt x="19" y="66"/>
                  </a:lnTo>
                  <a:lnTo>
                    <a:pt x="20" y="66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6" y="69"/>
                  </a:lnTo>
                  <a:lnTo>
                    <a:pt x="28" y="69"/>
                  </a:lnTo>
                  <a:lnTo>
                    <a:pt x="29" y="69"/>
                  </a:lnTo>
                  <a:lnTo>
                    <a:pt x="30" y="70"/>
                  </a:lnTo>
                  <a:lnTo>
                    <a:pt x="32" y="70"/>
                  </a:lnTo>
                  <a:lnTo>
                    <a:pt x="35" y="70"/>
                  </a:lnTo>
                  <a:lnTo>
                    <a:pt x="36" y="70"/>
                  </a:lnTo>
                  <a:lnTo>
                    <a:pt x="38" y="70"/>
                  </a:lnTo>
                  <a:lnTo>
                    <a:pt x="39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6" y="69"/>
                  </a:lnTo>
                  <a:lnTo>
                    <a:pt x="48" y="68"/>
                  </a:lnTo>
                  <a:lnTo>
                    <a:pt x="49" y="68"/>
                  </a:lnTo>
                  <a:lnTo>
                    <a:pt x="51" y="66"/>
                  </a:lnTo>
                  <a:lnTo>
                    <a:pt x="53" y="66"/>
                  </a:lnTo>
                  <a:lnTo>
                    <a:pt x="55" y="65"/>
                  </a:lnTo>
                  <a:lnTo>
                    <a:pt x="56" y="65"/>
                  </a:lnTo>
                  <a:lnTo>
                    <a:pt x="56" y="63"/>
                  </a:lnTo>
                  <a:lnTo>
                    <a:pt x="58" y="62"/>
                  </a:lnTo>
                  <a:lnTo>
                    <a:pt x="59" y="60"/>
                  </a:lnTo>
                  <a:lnTo>
                    <a:pt x="61" y="60"/>
                  </a:lnTo>
                  <a:lnTo>
                    <a:pt x="62" y="59"/>
                  </a:lnTo>
                  <a:lnTo>
                    <a:pt x="64" y="58"/>
                  </a:lnTo>
                  <a:lnTo>
                    <a:pt x="64" y="56"/>
                  </a:lnTo>
                  <a:lnTo>
                    <a:pt x="65" y="55"/>
                  </a:lnTo>
                  <a:lnTo>
                    <a:pt x="66" y="53"/>
                  </a:lnTo>
                  <a:lnTo>
                    <a:pt x="66" y="52"/>
                  </a:lnTo>
                  <a:lnTo>
                    <a:pt x="68" y="50"/>
                  </a:lnTo>
                  <a:lnTo>
                    <a:pt x="68" y="49"/>
                  </a:lnTo>
                  <a:lnTo>
                    <a:pt x="69" y="47"/>
                  </a:lnTo>
                  <a:lnTo>
                    <a:pt x="69" y="46"/>
                  </a:lnTo>
                  <a:lnTo>
                    <a:pt x="71" y="45"/>
                  </a:lnTo>
                  <a:lnTo>
                    <a:pt x="71" y="42"/>
                  </a:lnTo>
                  <a:lnTo>
                    <a:pt x="71" y="40"/>
                  </a:lnTo>
                  <a:lnTo>
                    <a:pt x="71" y="39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71" y="33"/>
                  </a:lnTo>
                  <a:lnTo>
                    <a:pt x="71" y="32"/>
                  </a:lnTo>
                  <a:lnTo>
                    <a:pt x="71" y="30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69" y="25"/>
                  </a:lnTo>
                  <a:lnTo>
                    <a:pt x="69" y="23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65" y="16"/>
                  </a:lnTo>
                  <a:lnTo>
                    <a:pt x="64" y="14"/>
                  </a:lnTo>
                  <a:lnTo>
                    <a:pt x="64" y="13"/>
                  </a:lnTo>
                  <a:lnTo>
                    <a:pt x="62" y="12"/>
                  </a:lnTo>
                  <a:lnTo>
                    <a:pt x="61" y="10"/>
                  </a:lnTo>
                  <a:lnTo>
                    <a:pt x="59" y="9"/>
                  </a:lnTo>
                  <a:lnTo>
                    <a:pt x="58" y="9"/>
                  </a:lnTo>
                  <a:lnTo>
                    <a:pt x="56" y="7"/>
                  </a:lnTo>
                  <a:lnTo>
                    <a:pt x="56" y="6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1" y="3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Freeform 67"/>
            <p:cNvSpPr>
              <a:spLocks/>
            </p:cNvSpPr>
            <p:nvPr/>
          </p:nvSpPr>
          <p:spPr bwMode="auto">
            <a:xfrm>
              <a:off x="1910" y="1918"/>
              <a:ext cx="35" cy="35"/>
            </a:xfrm>
            <a:custGeom>
              <a:avLst/>
              <a:gdLst>
                <a:gd name="T0" fmla="*/ 0 w 71"/>
                <a:gd name="T1" fmla="*/ 0 h 70"/>
                <a:gd name="T2" fmla="*/ 0 w 71"/>
                <a:gd name="T3" fmla="*/ 1 h 70"/>
                <a:gd name="T4" fmla="*/ 0 w 71"/>
                <a:gd name="T5" fmla="*/ 1 h 70"/>
                <a:gd name="T6" fmla="*/ 0 w 71"/>
                <a:gd name="T7" fmla="*/ 1 h 70"/>
                <a:gd name="T8" fmla="*/ 0 w 71"/>
                <a:gd name="T9" fmla="*/ 1 h 70"/>
                <a:gd name="T10" fmla="*/ 0 w 71"/>
                <a:gd name="T11" fmla="*/ 1 h 70"/>
                <a:gd name="T12" fmla="*/ 0 w 71"/>
                <a:gd name="T13" fmla="*/ 1 h 70"/>
                <a:gd name="T14" fmla="*/ 0 w 71"/>
                <a:gd name="T15" fmla="*/ 1 h 70"/>
                <a:gd name="T16" fmla="*/ 0 w 71"/>
                <a:gd name="T17" fmla="*/ 1 h 70"/>
                <a:gd name="T18" fmla="*/ 0 w 71"/>
                <a:gd name="T19" fmla="*/ 1 h 70"/>
                <a:gd name="T20" fmla="*/ 0 w 71"/>
                <a:gd name="T21" fmla="*/ 1 h 70"/>
                <a:gd name="T22" fmla="*/ 0 w 71"/>
                <a:gd name="T23" fmla="*/ 1 h 70"/>
                <a:gd name="T24" fmla="*/ 0 w 71"/>
                <a:gd name="T25" fmla="*/ 1 h 70"/>
                <a:gd name="T26" fmla="*/ 0 w 71"/>
                <a:gd name="T27" fmla="*/ 1 h 70"/>
                <a:gd name="T28" fmla="*/ 0 w 71"/>
                <a:gd name="T29" fmla="*/ 1 h 70"/>
                <a:gd name="T30" fmla="*/ 0 w 71"/>
                <a:gd name="T31" fmla="*/ 1 h 70"/>
                <a:gd name="T32" fmla="*/ 0 w 71"/>
                <a:gd name="T33" fmla="*/ 1 h 70"/>
                <a:gd name="T34" fmla="*/ 0 w 71"/>
                <a:gd name="T35" fmla="*/ 1 h 70"/>
                <a:gd name="T36" fmla="*/ 0 w 71"/>
                <a:gd name="T37" fmla="*/ 1 h 70"/>
                <a:gd name="T38" fmla="*/ 0 w 71"/>
                <a:gd name="T39" fmla="*/ 1 h 70"/>
                <a:gd name="T40" fmla="*/ 0 w 71"/>
                <a:gd name="T41" fmla="*/ 1 h 70"/>
                <a:gd name="T42" fmla="*/ 0 w 71"/>
                <a:gd name="T43" fmla="*/ 1 h 70"/>
                <a:gd name="T44" fmla="*/ 0 w 71"/>
                <a:gd name="T45" fmla="*/ 1 h 70"/>
                <a:gd name="T46" fmla="*/ 0 w 71"/>
                <a:gd name="T47" fmla="*/ 1 h 70"/>
                <a:gd name="T48" fmla="*/ 0 w 71"/>
                <a:gd name="T49" fmla="*/ 1 h 70"/>
                <a:gd name="T50" fmla="*/ 0 w 71"/>
                <a:gd name="T51" fmla="*/ 1 h 70"/>
                <a:gd name="T52" fmla="*/ 0 w 71"/>
                <a:gd name="T53" fmla="*/ 1 h 70"/>
                <a:gd name="T54" fmla="*/ 0 w 71"/>
                <a:gd name="T55" fmla="*/ 1 h 70"/>
                <a:gd name="T56" fmla="*/ 1 w 71"/>
                <a:gd name="T57" fmla="*/ 1 h 70"/>
                <a:gd name="T58" fmla="*/ 1 w 71"/>
                <a:gd name="T59" fmla="*/ 1 h 70"/>
                <a:gd name="T60" fmla="*/ 1 w 71"/>
                <a:gd name="T61" fmla="*/ 1 h 70"/>
                <a:gd name="T62" fmla="*/ 1 w 71"/>
                <a:gd name="T63" fmla="*/ 1 h 70"/>
                <a:gd name="T64" fmla="*/ 1 w 71"/>
                <a:gd name="T65" fmla="*/ 1 h 70"/>
                <a:gd name="T66" fmla="*/ 1 w 71"/>
                <a:gd name="T67" fmla="*/ 1 h 70"/>
                <a:gd name="T68" fmla="*/ 1 w 71"/>
                <a:gd name="T69" fmla="*/ 1 h 70"/>
                <a:gd name="T70" fmla="*/ 1 w 71"/>
                <a:gd name="T71" fmla="*/ 1 h 70"/>
                <a:gd name="T72" fmla="*/ 1 w 71"/>
                <a:gd name="T73" fmla="*/ 1 h 70"/>
                <a:gd name="T74" fmla="*/ 1 w 71"/>
                <a:gd name="T75" fmla="*/ 1 h 70"/>
                <a:gd name="T76" fmla="*/ 0 w 71"/>
                <a:gd name="T77" fmla="*/ 1 h 70"/>
                <a:gd name="T78" fmla="*/ 0 w 71"/>
                <a:gd name="T79" fmla="*/ 1 h 70"/>
                <a:gd name="T80" fmla="*/ 0 w 71"/>
                <a:gd name="T81" fmla="*/ 1 h 70"/>
                <a:gd name="T82" fmla="*/ 0 w 71"/>
                <a:gd name="T83" fmla="*/ 1 h 70"/>
                <a:gd name="T84" fmla="*/ 0 w 71"/>
                <a:gd name="T85" fmla="*/ 0 h 70"/>
                <a:gd name="T86" fmla="*/ 0 w 71"/>
                <a:gd name="T87" fmla="*/ 0 h 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70"/>
                <a:gd name="T134" fmla="*/ 71 w 71"/>
                <a:gd name="T135" fmla="*/ 70 h 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70">
                  <a:moveTo>
                    <a:pt x="36" y="0"/>
                  </a:moveTo>
                  <a:lnTo>
                    <a:pt x="35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0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6" y="53"/>
                  </a:lnTo>
                  <a:lnTo>
                    <a:pt x="8" y="55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0" y="59"/>
                  </a:lnTo>
                  <a:lnTo>
                    <a:pt x="12" y="60"/>
                  </a:lnTo>
                  <a:lnTo>
                    <a:pt x="13" y="62"/>
                  </a:lnTo>
                  <a:lnTo>
                    <a:pt x="15" y="63"/>
                  </a:lnTo>
                  <a:lnTo>
                    <a:pt x="16" y="65"/>
                  </a:lnTo>
                  <a:lnTo>
                    <a:pt x="18" y="65"/>
                  </a:lnTo>
                  <a:lnTo>
                    <a:pt x="19" y="66"/>
                  </a:lnTo>
                  <a:lnTo>
                    <a:pt x="20" y="66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6" y="69"/>
                  </a:lnTo>
                  <a:lnTo>
                    <a:pt x="28" y="69"/>
                  </a:lnTo>
                  <a:lnTo>
                    <a:pt x="29" y="69"/>
                  </a:lnTo>
                  <a:lnTo>
                    <a:pt x="30" y="70"/>
                  </a:lnTo>
                  <a:lnTo>
                    <a:pt x="32" y="70"/>
                  </a:lnTo>
                  <a:lnTo>
                    <a:pt x="35" y="70"/>
                  </a:lnTo>
                  <a:lnTo>
                    <a:pt x="36" y="70"/>
                  </a:lnTo>
                  <a:lnTo>
                    <a:pt x="38" y="70"/>
                  </a:lnTo>
                  <a:lnTo>
                    <a:pt x="39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6" y="69"/>
                  </a:lnTo>
                  <a:lnTo>
                    <a:pt x="48" y="68"/>
                  </a:lnTo>
                  <a:lnTo>
                    <a:pt x="49" y="68"/>
                  </a:lnTo>
                  <a:lnTo>
                    <a:pt x="51" y="66"/>
                  </a:lnTo>
                  <a:lnTo>
                    <a:pt x="53" y="66"/>
                  </a:lnTo>
                  <a:lnTo>
                    <a:pt x="55" y="65"/>
                  </a:lnTo>
                  <a:lnTo>
                    <a:pt x="56" y="65"/>
                  </a:lnTo>
                  <a:lnTo>
                    <a:pt x="56" y="63"/>
                  </a:lnTo>
                  <a:lnTo>
                    <a:pt x="58" y="62"/>
                  </a:lnTo>
                  <a:lnTo>
                    <a:pt x="59" y="60"/>
                  </a:lnTo>
                  <a:lnTo>
                    <a:pt x="61" y="60"/>
                  </a:lnTo>
                  <a:lnTo>
                    <a:pt x="62" y="59"/>
                  </a:lnTo>
                  <a:lnTo>
                    <a:pt x="64" y="58"/>
                  </a:lnTo>
                  <a:lnTo>
                    <a:pt x="64" y="56"/>
                  </a:lnTo>
                  <a:lnTo>
                    <a:pt x="65" y="55"/>
                  </a:lnTo>
                  <a:lnTo>
                    <a:pt x="66" y="53"/>
                  </a:lnTo>
                  <a:lnTo>
                    <a:pt x="66" y="52"/>
                  </a:lnTo>
                  <a:lnTo>
                    <a:pt x="68" y="50"/>
                  </a:lnTo>
                  <a:lnTo>
                    <a:pt x="68" y="49"/>
                  </a:lnTo>
                  <a:lnTo>
                    <a:pt x="69" y="47"/>
                  </a:lnTo>
                  <a:lnTo>
                    <a:pt x="69" y="46"/>
                  </a:lnTo>
                  <a:lnTo>
                    <a:pt x="71" y="45"/>
                  </a:lnTo>
                  <a:lnTo>
                    <a:pt x="71" y="42"/>
                  </a:lnTo>
                  <a:lnTo>
                    <a:pt x="71" y="40"/>
                  </a:lnTo>
                  <a:lnTo>
                    <a:pt x="71" y="39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71" y="33"/>
                  </a:lnTo>
                  <a:lnTo>
                    <a:pt x="71" y="32"/>
                  </a:lnTo>
                  <a:lnTo>
                    <a:pt x="71" y="30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69" y="25"/>
                  </a:lnTo>
                  <a:lnTo>
                    <a:pt x="69" y="23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65" y="16"/>
                  </a:lnTo>
                  <a:lnTo>
                    <a:pt x="64" y="14"/>
                  </a:lnTo>
                  <a:lnTo>
                    <a:pt x="64" y="13"/>
                  </a:lnTo>
                  <a:lnTo>
                    <a:pt x="62" y="12"/>
                  </a:lnTo>
                  <a:lnTo>
                    <a:pt x="61" y="10"/>
                  </a:lnTo>
                  <a:lnTo>
                    <a:pt x="59" y="9"/>
                  </a:lnTo>
                  <a:lnTo>
                    <a:pt x="58" y="9"/>
                  </a:lnTo>
                  <a:lnTo>
                    <a:pt x="56" y="7"/>
                  </a:lnTo>
                  <a:lnTo>
                    <a:pt x="56" y="6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1" y="3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413576" y="6324600"/>
            <a:ext cx="2864024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E8F7FA-ABDE-4EE2-998E-B803F6F8C03D}" type="slidenum">
              <a:rPr lang="en-US" sz="1200">
                <a:solidFill>
                  <a:srgbClr val="898989"/>
                </a:solidFill>
              </a:rPr>
              <a:pPr/>
              <a:t>30</a:t>
            </a:fld>
            <a:endParaRPr lang="en-US" sz="1200">
              <a:solidFill>
                <a:srgbClr val="898989"/>
              </a:solidFill>
            </a:endParaRPr>
          </a:p>
          <a:p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10668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94488" y="152400"/>
            <a:ext cx="8763912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Modulo-n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Enabled Counter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948690"/>
            <a:ext cx="1120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Behavior OF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component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counter_ex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generic(NUM_BITS : integer := 4; MIN_CNT : integer := 4;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MAX_CNT : integer := 13);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port(CLK,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 : OUT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((NUM_BITS – 1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component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counter_ex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 : component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counter_ex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generic map (NUM_BITS =&gt; 4, MIN_CNT =&gt; 2, MAX_CNT =&gt; 11)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port map (CLK =&gt;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my_clock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my_reset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 =&gt; Count0);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component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counter_ex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generic map (NUM_BITS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MIN_CNT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MAX_CNT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49)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port map (CLK =&gt;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Count1);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component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counter_ex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generic map (NUM_BITS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MIN_CNT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MAX_CNT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port map (CLK =&gt;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 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Count2);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Behavior ;</a:t>
            </a:r>
          </a:p>
        </p:txBody>
      </p:sp>
    </p:spTree>
    <p:extLst>
      <p:ext uri="{BB962C8B-B14F-4D97-AF65-F5344CB8AC3E}">
        <p14:creationId xmlns:p14="http://schemas.microsoft.com/office/powerpoint/2010/main" val="2281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F76118-5B9E-4F39-87C2-AF66C5637C3C}" type="slidenum">
              <a:rPr lang="en-US" sz="1200">
                <a:solidFill>
                  <a:srgbClr val="898989"/>
                </a:solidFill>
              </a:rPr>
              <a:pPr/>
              <a:t>32</a:t>
            </a:fld>
            <a:endParaRPr lang="en-US" sz="1200">
              <a:solidFill>
                <a:srgbClr val="898989"/>
              </a:solidFill>
            </a:endParaRPr>
          </a:p>
          <a:p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5423"/>
            <a:ext cx="11125200" cy="571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28800" y="152400"/>
            <a:ext cx="86106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VHDL Modulo-n Counter - Quartus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Level vs. Edge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1201400" cy="2438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Latches are level-sensitive using Enable input (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 book calls the Enable the “CLK”</a:t>
            </a:r>
          </a:p>
          <a:p>
            <a:r>
              <a:rPr lang="en-US" dirty="0">
                <a:latin typeface="Calibri" panose="020F0502020204030204" pitchFamily="34" charset="0"/>
              </a:rPr>
              <a:t>Flip-flops are edge-triggered using Clock input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Rising (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) or Falling (Q</a:t>
            </a:r>
            <a:r>
              <a:rPr lang="en-US" baseline="-25000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75000"/>
            <a:ext cx="105918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Level vs. Edge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1201400" cy="2438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Latches are level-sensitive using Enable input (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 book calls the Enable the “CLK”</a:t>
            </a:r>
          </a:p>
          <a:p>
            <a:r>
              <a:rPr lang="en-US" dirty="0">
                <a:latin typeface="Calibri" panose="020F0502020204030204" pitchFamily="34" charset="0"/>
              </a:rPr>
              <a:t>Flip-flops are edge-triggered using Clock input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Rising (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) or Falling (Q</a:t>
            </a:r>
            <a:r>
              <a:rPr lang="en-US" baseline="-25000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75000"/>
            <a:ext cx="105918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819400" y="4699000"/>
            <a:ext cx="2743200" cy="68580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15200" y="4673600"/>
            <a:ext cx="2743200" cy="68580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Level vs. Edge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1201400" cy="2438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Latches are level-sensitive using Enable input (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 book calls the Enable the “CLK”</a:t>
            </a:r>
          </a:p>
          <a:p>
            <a:r>
              <a:rPr lang="en-US" dirty="0">
                <a:latin typeface="Calibri" panose="020F0502020204030204" pitchFamily="34" charset="0"/>
              </a:rPr>
              <a:t>Flip-flops are edge-triggered using Clock input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Rising (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) or Falling (Q</a:t>
            </a:r>
            <a:r>
              <a:rPr lang="en-US" baseline="-25000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75000"/>
            <a:ext cx="105918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667000" y="5384800"/>
            <a:ext cx="990600" cy="68580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" name="Curved Connector 2"/>
          <p:cNvCxnSpPr/>
          <p:nvPr/>
        </p:nvCxnSpPr>
        <p:spPr bwMode="auto">
          <a:xfrm rot="16200000" flipH="1">
            <a:off x="2400300" y="4686300"/>
            <a:ext cx="12954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7315200" y="5384800"/>
            <a:ext cx="990600" cy="68580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 rot="16200000" flipH="1">
            <a:off x="6849872" y="4970272"/>
            <a:ext cx="1311656" cy="38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54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Level vs. Edge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1201400" cy="24384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Latches are level-sensitive using Enable input 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Q</a:t>
            </a:r>
            <a:r>
              <a:rPr lang="en-US" baseline="-25000" dirty="0" err="1" smtClean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 book </a:t>
            </a:r>
            <a:r>
              <a:rPr lang="en-US" dirty="0" smtClean="0">
                <a:latin typeface="Calibri" panose="020F0502020204030204" pitchFamily="34" charset="0"/>
              </a:rPr>
              <a:t>calls </a:t>
            </a:r>
            <a:r>
              <a:rPr lang="en-US" dirty="0" smtClean="0">
                <a:latin typeface="Calibri" panose="020F0502020204030204" pitchFamily="34" charset="0"/>
              </a:rPr>
              <a:t>the Enable the “CLK”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Flip-flops are edge-triggered using Clock </a:t>
            </a:r>
            <a:r>
              <a:rPr lang="en-US" dirty="0" smtClean="0">
                <a:latin typeface="Calibri" panose="020F0502020204030204" pitchFamily="34" charset="0"/>
              </a:rPr>
              <a:t>input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Rising (</a:t>
            </a:r>
            <a:r>
              <a:rPr lang="en-US" dirty="0" err="1" smtClean="0">
                <a:latin typeface="Calibri" panose="020F0502020204030204" pitchFamily="34" charset="0"/>
              </a:rPr>
              <a:t>Q</a:t>
            </a:r>
            <a:r>
              <a:rPr lang="en-US" baseline="-25000" dirty="0" err="1" smtClean="0">
                <a:latin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</a:rPr>
              <a:t>) or Falling (Q</a:t>
            </a:r>
            <a:r>
              <a:rPr lang="en-US" baseline="-25000" dirty="0" smtClean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75000"/>
            <a:ext cx="105918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5029200" y="6019800"/>
            <a:ext cx="990600" cy="68580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Curved Connector 5"/>
          <p:cNvCxnSpPr/>
          <p:nvPr/>
        </p:nvCxnSpPr>
        <p:spPr bwMode="auto">
          <a:xfrm rot="16200000" flipH="1">
            <a:off x="4381500" y="5295900"/>
            <a:ext cx="1981200" cy="38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9479280" y="6019800"/>
            <a:ext cx="990600" cy="68580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 rot="16200000" flipH="1">
            <a:off x="8727948" y="4991100"/>
            <a:ext cx="1981200" cy="38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00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Characteristic Table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10591800" cy="44196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Truth Table </a:t>
            </a:r>
            <a:r>
              <a:rPr lang="en-US" dirty="0" smtClean="0">
                <a:latin typeface="Calibri" panose="020F0502020204030204" pitchFamily="34" charset="0"/>
              </a:rPr>
              <a:t>that includes </a:t>
            </a:r>
            <a:r>
              <a:rPr lang="en-US" dirty="0" smtClean="0">
                <a:latin typeface="Calibri" panose="020F0502020204030204" pitchFamily="34" charset="0"/>
              </a:rPr>
              <a:t>time aspect (Q(t) -&gt; Q(t+1</a:t>
            </a:r>
            <a:r>
              <a:rPr lang="en-US" dirty="0" smtClean="0">
                <a:latin typeface="Calibri" panose="020F0502020204030204" pitchFamily="34" charset="0"/>
              </a:rPr>
              <a:t>))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Given certain inputs, what output is expected from the memory device?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JK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An “Excitation </a:t>
            </a:r>
            <a:r>
              <a:rPr lang="en-US" dirty="0" smtClean="0">
                <a:latin typeface="Calibri" panose="020F0502020204030204" pitchFamily="34" charset="0"/>
              </a:rPr>
              <a:t>Table” lists </a:t>
            </a:r>
            <a:r>
              <a:rPr lang="en-US" dirty="0" smtClean="0">
                <a:latin typeface="Calibri" panose="020F0502020204030204" pitchFamily="34" charset="0"/>
              </a:rPr>
              <a:t>the required </a:t>
            </a:r>
            <a:r>
              <a:rPr lang="en-US" dirty="0" smtClean="0">
                <a:latin typeface="Calibri" panose="020F0502020204030204" pitchFamily="34" charset="0"/>
              </a:rPr>
              <a:t>inputs </a:t>
            </a:r>
            <a:r>
              <a:rPr lang="en-US" dirty="0" smtClean="0">
                <a:latin typeface="Calibri" panose="020F0502020204030204" pitchFamily="34" charset="0"/>
              </a:rPr>
              <a:t>needed to </a:t>
            </a:r>
            <a:r>
              <a:rPr lang="en-US" dirty="0" smtClean="0">
                <a:latin typeface="Calibri" panose="020F0502020204030204" pitchFamily="34" charset="0"/>
              </a:rPr>
              <a:t>cause a particular output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Characteristic Tables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843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1534"/>
            <a:ext cx="11887200" cy="580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vin">
  <a:themeElements>
    <a:clrScheme name="calv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v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lv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vi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vi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vi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v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v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v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Settings\svleest\Application Data\Microsoft\Templates\calvin.pot</Template>
  <TotalTime>1277</TotalTime>
  <Words>1134</Words>
  <Application>Microsoft Office PowerPoint</Application>
  <PresentationFormat>Widescreen</PresentationFormat>
  <Paragraphs>347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Courier New</vt:lpstr>
      <vt:lpstr>Times New Roman</vt:lpstr>
      <vt:lpstr>Times-Roman</vt:lpstr>
      <vt:lpstr>calvin</vt:lpstr>
      <vt:lpstr>Memory Elements Engineering 304</vt:lpstr>
      <vt:lpstr>Cross-Coupled NOR Latch</vt:lpstr>
      <vt:lpstr>Gated Latch</vt:lpstr>
      <vt:lpstr>Level vs. Edge</vt:lpstr>
      <vt:lpstr>Level vs. Edge</vt:lpstr>
      <vt:lpstr>Level vs. Edge</vt:lpstr>
      <vt:lpstr>Level vs. Edge</vt:lpstr>
      <vt:lpstr>Characteristic Table</vt:lpstr>
      <vt:lpstr>Characteristic Tables</vt:lpstr>
      <vt:lpstr>Characteristic Tables</vt:lpstr>
      <vt:lpstr>Excitation Tables</vt:lpstr>
      <vt:lpstr>Excitation Tables</vt:lpstr>
      <vt:lpstr>VHDL D Flip-Flop</vt:lpstr>
      <vt:lpstr>VHDL D Flip-Flop</vt:lpstr>
      <vt:lpstr>PowerPoint Presentation</vt:lpstr>
      <vt:lpstr>PowerPoint Presentation</vt:lpstr>
      <vt:lpstr>Flip-Flop Test Bench</vt:lpstr>
      <vt:lpstr>PowerPoint Presentation</vt:lpstr>
      <vt:lpstr>PowerPoint Presentation</vt:lpstr>
      <vt:lpstr>PowerPoint Presentation</vt:lpstr>
      <vt:lpstr>Sequential Devices</vt:lpstr>
      <vt:lpstr>Shift Register Example</vt:lpstr>
      <vt:lpstr>Asynchronous Counter</vt:lpstr>
      <vt:lpstr>Synchronous Counter</vt:lpstr>
      <vt:lpstr>Modulo-n Counters</vt:lpstr>
      <vt:lpstr>Modulo-n Counters</vt:lpstr>
      <vt:lpstr>Modulo-n Counter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ENGR304 Lecture</dc:title>
  <dc:creator>Steven H. VanderLeest</dc:creator>
  <cp:lastModifiedBy>Randall Brouwer</cp:lastModifiedBy>
  <cp:revision>125</cp:revision>
  <cp:lastPrinted>2018-04-02T17:41:51Z</cp:lastPrinted>
  <dcterms:created xsi:type="dcterms:W3CDTF">2002-01-25T15:38:11Z</dcterms:created>
  <dcterms:modified xsi:type="dcterms:W3CDTF">2018-04-02T17:43:35Z</dcterms:modified>
</cp:coreProperties>
</file>