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95" r:id="rId5"/>
    <p:sldId id="302" r:id="rId6"/>
    <p:sldId id="298" r:id="rId7"/>
    <p:sldId id="299" r:id="rId8"/>
    <p:sldId id="300" r:id="rId9"/>
    <p:sldId id="301" r:id="rId10"/>
    <p:sldId id="303" r:id="rId11"/>
    <p:sldId id="304" r:id="rId12"/>
    <p:sldId id="294" r:id="rId13"/>
    <p:sldId id="336" r:id="rId14"/>
    <p:sldId id="296" r:id="rId15"/>
    <p:sldId id="297" r:id="rId16"/>
    <p:sldId id="309" r:id="rId17"/>
    <p:sldId id="308" r:id="rId18"/>
    <p:sldId id="310" r:id="rId19"/>
    <p:sldId id="311" r:id="rId20"/>
    <p:sldId id="312" r:id="rId21"/>
    <p:sldId id="313" r:id="rId22"/>
    <p:sldId id="314" r:id="rId23"/>
    <p:sldId id="315" r:id="rId24"/>
    <p:sldId id="318" r:id="rId25"/>
    <p:sldId id="319" r:id="rId26"/>
    <p:sldId id="321" r:id="rId27"/>
    <p:sldId id="320" r:id="rId28"/>
    <p:sldId id="323" r:id="rId29"/>
    <p:sldId id="293" r:id="rId30"/>
    <p:sldId id="262" r:id="rId31"/>
    <p:sldId id="332" r:id="rId32"/>
    <p:sldId id="327" r:id="rId33"/>
    <p:sldId id="292" r:id="rId34"/>
    <p:sldId id="331" r:id="rId35"/>
    <p:sldId id="263" r:id="rId36"/>
    <p:sldId id="264" r:id="rId37"/>
    <p:sldId id="328" r:id="rId38"/>
    <p:sldId id="329" r:id="rId39"/>
    <p:sldId id="33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99" autoAdjust="0"/>
  </p:normalViewPr>
  <p:slideViewPr>
    <p:cSldViewPr snapToGrid="0">
      <p:cViewPr varScale="1">
        <p:scale>
          <a:sx n="81" d="100"/>
          <a:sy n="81" d="100"/>
        </p:scale>
        <p:origin x="60"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Jo" userId="1cf66dae-8fc4-4db1-bf51-7e0e4ca83b45" providerId="ADAL" clId="{CC62374E-6F93-43BA-8F84-F9688610A032}"/>
    <pc:docChg chg="undo custSel addSld delSld modSld sldOrd">
      <pc:chgData name="Andrew Jo" userId="1cf66dae-8fc4-4db1-bf51-7e0e4ca83b45" providerId="ADAL" clId="{CC62374E-6F93-43BA-8F84-F9688610A032}" dt="2019-02-07T04:06:54.035" v="3379" actId="1076"/>
      <pc:docMkLst>
        <pc:docMk/>
      </pc:docMkLst>
      <pc:sldChg chg="addSp delSp modSp add">
        <pc:chgData name="Andrew Jo" userId="1cf66dae-8fc4-4db1-bf51-7e0e4ca83b45" providerId="ADAL" clId="{CC62374E-6F93-43BA-8F84-F9688610A032}" dt="2019-02-07T03:19:16.096" v="409" actId="478"/>
        <pc:sldMkLst>
          <pc:docMk/>
          <pc:sldMk cId="2886244640" sldId="256"/>
        </pc:sldMkLst>
        <pc:spChg chg="mod">
          <ac:chgData name="Andrew Jo" userId="1cf66dae-8fc4-4db1-bf51-7e0e4ca83b45" providerId="ADAL" clId="{CC62374E-6F93-43BA-8F84-F9688610A032}" dt="2019-02-07T02:54:23.441" v="15" actId="20577"/>
          <ac:spMkLst>
            <pc:docMk/>
            <pc:sldMk cId="2886244640" sldId="256"/>
            <ac:spMk id="2" creationId="{1BF0E08C-210B-4097-A4AB-5AD725F0FA45}"/>
          </ac:spMkLst>
        </pc:spChg>
        <pc:spChg chg="mod">
          <ac:chgData name="Andrew Jo" userId="1cf66dae-8fc4-4db1-bf51-7e0e4ca83b45" providerId="ADAL" clId="{CC62374E-6F93-43BA-8F84-F9688610A032}" dt="2019-02-07T02:54:32.652" v="35" actId="20577"/>
          <ac:spMkLst>
            <pc:docMk/>
            <pc:sldMk cId="2886244640" sldId="256"/>
            <ac:spMk id="3" creationId="{FD5E24B3-F89E-4933-A6C2-13C499F17F60}"/>
          </ac:spMkLst>
        </pc:spChg>
        <pc:picChg chg="add del mod">
          <ac:chgData name="Andrew Jo" userId="1cf66dae-8fc4-4db1-bf51-7e0e4ca83b45" providerId="ADAL" clId="{CC62374E-6F93-43BA-8F84-F9688610A032}" dt="2019-02-07T03:19:16.096" v="409" actId="478"/>
          <ac:picMkLst>
            <pc:docMk/>
            <pc:sldMk cId="2886244640" sldId="256"/>
            <ac:picMk id="4" creationId="{29F48C6B-6CBD-425A-90F0-CD257AFEA10D}"/>
          </ac:picMkLst>
        </pc:picChg>
      </pc:sldChg>
      <pc:sldChg chg="addSp delSp modSp add">
        <pc:chgData name="Andrew Jo" userId="1cf66dae-8fc4-4db1-bf51-7e0e4ca83b45" providerId="ADAL" clId="{CC62374E-6F93-43BA-8F84-F9688610A032}" dt="2019-02-07T03:19:14.502" v="408" actId="478"/>
        <pc:sldMkLst>
          <pc:docMk/>
          <pc:sldMk cId="3897590887" sldId="257"/>
        </pc:sldMkLst>
        <pc:spChg chg="mod">
          <ac:chgData name="Andrew Jo" userId="1cf66dae-8fc4-4db1-bf51-7e0e4ca83b45" providerId="ADAL" clId="{CC62374E-6F93-43BA-8F84-F9688610A032}" dt="2019-02-07T02:55:07.057" v="41" actId="20577"/>
          <ac:spMkLst>
            <pc:docMk/>
            <pc:sldMk cId="3897590887" sldId="257"/>
            <ac:spMk id="2" creationId="{8B307C67-5B73-4D99-BB7D-18E9A98C645A}"/>
          </ac:spMkLst>
        </pc:spChg>
        <pc:spChg chg="mod">
          <ac:chgData name="Andrew Jo" userId="1cf66dae-8fc4-4db1-bf51-7e0e4ca83b45" providerId="ADAL" clId="{CC62374E-6F93-43BA-8F84-F9688610A032}" dt="2019-02-07T03:04:57.224" v="292" actId="20577"/>
          <ac:spMkLst>
            <pc:docMk/>
            <pc:sldMk cId="3897590887" sldId="257"/>
            <ac:spMk id="3" creationId="{EFF596CB-173A-4E46-A365-21FAA08D17C8}"/>
          </ac:spMkLst>
        </pc:spChg>
        <pc:picChg chg="add del">
          <ac:chgData name="Andrew Jo" userId="1cf66dae-8fc4-4db1-bf51-7e0e4ca83b45" providerId="ADAL" clId="{CC62374E-6F93-43BA-8F84-F9688610A032}" dt="2019-02-07T03:19:14.502" v="408" actId="478"/>
          <ac:picMkLst>
            <pc:docMk/>
            <pc:sldMk cId="3897590887" sldId="257"/>
            <ac:picMk id="4" creationId="{FC9A4DFD-AB50-4453-9650-F8923B72A76A}"/>
          </ac:picMkLst>
        </pc:picChg>
      </pc:sldChg>
      <pc:sldChg chg="addSp delSp modSp add">
        <pc:chgData name="Andrew Jo" userId="1cf66dae-8fc4-4db1-bf51-7e0e4ca83b45" providerId="ADAL" clId="{CC62374E-6F93-43BA-8F84-F9688610A032}" dt="2019-02-07T03:19:13.369" v="407" actId="478"/>
        <pc:sldMkLst>
          <pc:docMk/>
          <pc:sldMk cId="3551206830" sldId="258"/>
        </pc:sldMkLst>
        <pc:spChg chg="mod">
          <ac:chgData name="Andrew Jo" userId="1cf66dae-8fc4-4db1-bf51-7e0e4ca83b45" providerId="ADAL" clId="{CC62374E-6F93-43BA-8F84-F9688610A032}" dt="2019-02-07T02:57:15.506" v="114" actId="20577"/>
          <ac:spMkLst>
            <pc:docMk/>
            <pc:sldMk cId="3551206830" sldId="258"/>
            <ac:spMk id="2" creationId="{8154602A-7BC2-476E-85AD-30D85BDACD7D}"/>
          </ac:spMkLst>
        </pc:spChg>
        <pc:spChg chg="mod">
          <ac:chgData name="Andrew Jo" userId="1cf66dae-8fc4-4db1-bf51-7e0e4ca83b45" providerId="ADAL" clId="{CC62374E-6F93-43BA-8F84-F9688610A032}" dt="2019-02-07T03:04:19.599" v="279"/>
          <ac:spMkLst>
            <pc:docMk/>
            <pc:sldMk cId="3551206830" sldId="258"/>
            <ac:spMk id="3" creationId="{EAA8B009-6221-42FB-BB4B-29E966AE56E9}"/>
          </ac:spMkLst>
        </pc:spChg>
        <pc:picChg chg="add del">
          <ac:chgData name="Andrew Jo" userId="1cf66dae-8fc4-4db1-bf51-7e0e4ca83b45" providerId="ADAL" clId="{CC62374E-6F93-43BA-8F84-F9688610A032}" dt="2019-02-07T03:19:13.369" v="407" actId="478"/>
          <ac:picMkLst>
            <pc:docMk/>
            <pc:sldMk cId="3551206830" sldId="258"/>
            <ac:picMk id="4" creationId="{70B373CD-505B-4F95-8C8D-9C2BEDDBC262}"/>
          </ac:picMkLst>
        </pc:picChg>
      </pc:sldChg>
      <pc:sldChg chg="modSp add ord">
        <pc:chgData name="Andrew Jo" userId="1cf66dae-8fc4-4db1-bf51-7e0e4ca83b45" providerId="ADAL" clId="{CC62374E-6F93-43BA-8F84-F9688610A032}" dt="2019-02-07T04:04:21.417" v="3176"/>
        <pc:sldMkLst>
          <pc:docMk/>
          <pc:sldMk cId="1473887968" sldId="262"/>
        </pc:sldMkLst>
        <pc:spChg chg="mod">
          <ac:chgData name="Andrew Jo" userId="1cf66dae-8fc4-4db1-bf51-7e0e4ca83b45" providerId="ADAL" clId="{CC62374E-6F93-43BA-8F84-F9688610A032}" dt="2019-02-07T02:57:35.301" v="156" actId="20577"/>
          <ac:spMkLst>
            <pc:docMk/>
            <pc:sldMk cId="1473887968" sldId="262"/>
            <ac:spMk id="2" creationId="{8154602A-7BC2-476E-85AD-30D85BDACD7D}"/>
          </ac:spMkLst>
        </pc:spChg>
        <pc:spChg chg="mod">
          <ac:chgData name="Andrew Jo" userId="1cf66dae-8fc4-4db1-bf51-7e0e4ca83b45" providerId="ADAL" clId="{CC62374E-6F93-43BA-8F84-F9688610A032}" dt="2019-02-07T04:00:46.614" v="3160" actId="115"/>
          <ac:spMkLst>
            <pc:docMk/>
            <pc:sldMk cId="1473887968" sldId="262"/>
            <ac:spMk id="3" creationId="{EAA8B009-6221-42FB-BB4B-29E966AE56E9}"/>
          </ac:spMkLst>
        </pc:spChg>
      </pc:sldChg>
      <pc:sldChg chg="modSp add">
        <pc:chgData name="Andrew Jo" userId="1cf66dae-8fc4-4db1-bf51-7e0e4ca83b45" providerId="ADAL" clId="{CC62374E-6F93-43BA-8F84-F9688610A032}" dt="2019-02-07T04:06:19.804" v="3369" actId="20577"/>
        <pc:sldMkLst>
          <pc:docMk/>
          <pc:sldMk cId="341626304" sldId="263"/>
        </pc:sldMkLst>
        <pc:spChg chg="mod">
          <ac:chgData name="Andrew Jo" userId="1cf66dae-8fc4-4db1-bf51-7e0e4ca83b45" providerId="ADAL" clId="{CC62374E-6F93-43BA-8F84-F9688610A032}" dt="2019-02-07T04:06:19.804" v="3369" actId="20577"/>
          <ac:spMkLst>
            <pc:docMk/>
            <pc:sldMk cId="341626304" sldId="263"/>
            <ac:spMk id="2" creationId="{D9421B2A-9B5E-447D-999A-D0F39F127607}"/>
          </ac:spMkLst>
        </pc:spChg>
      </pc:sldChg>
      <pc:sldChg chg="modSp add">
        <pc:chgData name="Andrew Jo" userId="1cf66dae-8fc4-4db1-bf51-7e0e4ca83b45" providerId="ADAL" clId="{CC62374E-6F93-43BA-8F84-F9688610A032}" dt="2019-02-07T04:06:23.851" v="3370" actId="20577"/>
        <pc:sldMkLst>
          <pc:docMk/>
          <pc:sldMk cId="3907084267" sldId="264"/>
        </pc:sldMkLst>
        <pc:spChg chg="mod">
          <ac:chgData name="Andrew Jo" userId="1cf66dae-8fc4-4db1-bf51-7e0e4ca83b45" providerId="ADAL" clId="{CC62374E-6F93-43BA-8F84-F9688610A032}" dt="2019-02-07T04:06:23.851" v="3370" actId="20577"/>
          <ac:spMkLst>
            <pc:docMk/>
            <pc:sldMk cId="3907084267" sldId="264"/>
            <ac:spMk id="2" creationId="{D9421B2A-9B5E-447D-999A-D0F39F127607}"/>
          </ac:spMkLst>
        </pc:spChg>
      </pc:sldChg>
      <pc:sldChg chg="delSp modSp add ord">
        <pc:chgData name="Andrew Jo" userId="1cf66dae-8fc4-4db1-bf51-7e0e4ca83b45" providerId="ADAL" clId="{CC62374E-6F93-43BA-8F84-F9688610A032}" dt="2019-02-07T04:05:49.432" v="3368" actId="20577"/>
        <pc:sldMkLst>
          <pc:docMk/>
          <pc:sldMk cId="1111120797" sldId="292"/>
        </pc:sldMkLst>
        <pc:spChg chg="del">
          <ac:chgData name="Andrew Jo" userId="1cf66dae-8fc4-4db1-bf51-7e0e4ca83b45" providerId="ADAL" clId="{CC62374E-6F93-43BA-8F84-F9688610A032}" dt="2019-02-07T04:05:07.401" v="3331" actId="478"/>
          <ac:spMkLst>
            <pc:docMk/>
            <pc:sldMk cId="1111120797" sldId="292"/>
            <ac:spMk id="2" creationId="{D7B310E6-E59A-4601-A9D4-E8CEEAB8C59F}"/>
          </ac:spMkLst>
        </pc:spChg>
        <pc:spChg chg="mod">
          <ac:chgData name="Andrew Jo" userId="1cf66dae-8fc4-4db1-bf51-7e0e4ca83b45" providerId="ADAL" clId="{CC62374E-6F93-43BA-8F84-F9688610A032}" dt="2019-02-07T04:05:44.772" v="3361" actId="20577"/>
          <ac:spMkLst>
            <pc:docMk/>
            <pc:sldMk cId="1111120797" sldId="292"/>
            <ac:spMk id="39" creationId="{4B89F63A-26F1-4CE8-855C-A276FC87EA81}"/>
          </ac:spMkLst>
        </pc:spChg>
        <pc:spChg chg="mod">
          <ac:chgData name="Andrew Jo" userId="1cf66dae-8fc4-4db1-bf51-7e0e4ca83b45" providerId="ADAL" clId="{CC62374E-6F93-43BA-8F84-F9688610A032}" dt="2019-02-07T04:05:37.958" v="3354" actId="20577"/>
          <ac:spMkLst>
            <pc:docMk/>
            <pc:sldMk cId="1111120797" sldId="292"/>
            <ac:spMk id="41" creationId="{1CEF33AD-90F2-4323-BF71-CE9B64B6FDB2}"/>
          </ac:spMkLst>
        </pc:spChg>
        <pc:spChg chg="mod">
          <ac:chgData name="Andrew Jo" userId="1cf66dae-8fc4-4db1-bf51-7e0e4ca83b45" providerId="ADAL" clId="{CC62374E-6F93-43BA-8F84-F9688610A032}" dt="2019-02-07T04:05:24.618" v="3334" actId="6549"/>
          <ac:spMkLst>
            <pc:docMk/>
            <pc:sldMk cId="1111120797" sldId="292"/>
            <ac:spMk id="45" creationId="{40386A25-77CE-43FA-A698-C877AD4A6B94}"/>
          </ac:spMkLst>
        </pc:spChg>
        <pc:spChg chg="mod">
          <ac:chgData name="Andrew Jo" userId="1cf66dae-8fc4-4db1-bf51-7e0e4ca83b45" providerId="ADAL" clId="{CC62374E-6F93-43BA-8F84-F9688610A032}" dt="2019-02-07T04:05:49.432" v="3368" actId="20577"/>
          <ac:spMkLst>
            <pc:docMk/>
            <pc:sldMk cId="1111120797" sldId="292"/>
            <ac:spMk id="57" creationId="{C50B9336-2180-473F-AA8C-067A271CCF72}"/>
          </ac:spMkLst>
        </pc:spChg>
      </pc:sldChg>
      <pc:sldChg chg="modSp add">
        <pc:chgData name="Andrew Jo" userId="1cf66dae-8fc4-4db1-bf51-7e0e4ca83b45" providerId="ADAL" clId="{CC62374E-6F93-43BA-8F84-F9688610A032}" dt="2019-02-07T04:01:40.627" v="3171" actId="20577"/>
        <pc:sldMkLst>
          <pc:docMk/>
          <pc:sldMk cId="3027935413" sldId="327"/>
        </pc:sldMkLst>
        <pc:spChg chg="mod">
          <ac:chgData name="Andrew Jo" userId="1cf66dae-8fc4-4db1-bf51-7e0e4ca83b45" providerId="ADAL" clId="{CC62374E-6F93-43BA-8F84-F9688610A032}" dt="2019-02-07T04:01:40.627" v="3171" actId="20577"/>
          <ac:spMkLst>
            <pc:docMk/>
            <pc:sldMk cId="3027935413" sldId="327"/>
            <ac:spMk id="16" creationId="{651F0EDE-DA0B-43B0-BED5-5F9E9BBA8764}"/>
          </ac:spMkLst>
        </pc:spChg>
      </pc:sldChg>
      <pc:sldChg chg="modSp add">
        <pc:chgData name="Andrew Jo" userId="1cf66dae-8fc4-4db1-bf51-7e0e4ca83b45" providerId="ADAL" clId="{CC62374E-6F93-43BA-8F84-F9688610A032}" dt="2019-02-07T04:06:28.178" v="3371" actId="20577"/>
        <pc:sldMkLst>
          <pc:docMk/>
          <pc:sldMk cId="3873528125" sldId="328"/>
        </pc:sldMkLst>
        <pc:spChg chg="mod">
          <ac:chgData name="Andrew Jo" userId="1cf66dae-8fc4-4db1-bf51-7e0e4ca83b45" providerId="ADAL" clId="{CC62374E-6F93-43BA-8F84-F9688610A032}" dt="2019-02-07T04:06:28.178" v="3371" actId="20577"/>
          <ac:spMkLst>
            <pc:docMk/>
            <pc:sldMk cId="3873528125" sldId="328"/>
            <ac:spMk id="2" creationId="{D9421B2A-9B5E-447D-999A-D0F39F127607}"/>
          </ac:spMkLst>
        </pc:spChg>
      </pc:sldChg>
      <pc:sldChg chg="modSp add">
        <pc:chgData name="Andrew Jo" userId="1cf66dae-8fc4-4db1-bf51-7e0e4ca83b45" providerId="ADAL" clId="{CC62374E-6F93-43BA-8F84-F9688610A032}" dt="2019-02-07T04:06:33.600" v="3372" actId="20577"/>
        <pc:sldMkLst>
          <pc:docMk/>
          <pc:sldMk cId="869665492" sldId="329"/>
        </pc:sldMkLst>
        <pc:spChg chg="mod">
          <ac:chgData name="Andrew Jo" userId="1cf66dae-8fc4-4db1-bf51-7e0e4ca83b45" providerId="ADAL" clId="{CC62374E-6F93-43BA-8F84-F9688610A032}" dt="2019-02-07T04:06:33.600" v="3372" actId="20577"/>
          <ac:spMkLst>
            <pc:docMk/>
            <pc:sldMk cId="869665492" sldId="329"/>
            <ac:spMk id="29" creationId="{C80FBC85-8BBC-4561-AB21-F905719E3A21}"/>
          </ac:spMkLst>
        </pc:spChg>
      </pc:sldChg>
      <pc:sldChg chg="modSp add">
        <pc:chgData name="Andrew Jo" userId="1cf66dae-8fc4-4db1-bf51-7e0e4ca83b45" providerId="ADAL" clId="{CC62374E-6F93-43BA-8F84-F9688610A032}" dt="2019-02-07T04:06:40.052" v="3374" actId="20577"/>
        <pc:sldMkLst>
          <pc:docMk/>
          <pc:sldMk cId="3455432034" sldId="330"/>
        </pc:sldMkLst>
        <pc:spChg chg="mod">
          <ac:chgData name="Andrew Jo" userId="1cf66dae-8fc4-4db1-bf51-7e0e4ca83b45" providerId="ADAL" clId="{CC62374E-6F93-43BA-8F84-F9688610A032}" dt="2019-02-07T04:06:40.052" v="3374" actId="20577"/>
          <ac:spMkLst>
            <pc:docMk/>
            <pc:sldMk cId="3455432034" sldId="330"/>
            <ac:spMk id="29" creationId="{C80FBC85-8BBC-4561-AB21-F905719E3A21}"/>
          </ac:spMkLst>
        </pc:spChg>
      </pc:sldChg>
      <pc:sldChg chg="add">
        <pc:chgData name="Andrew Jo" userId="1cf66dae-8fc4-4db1-bf51-7e0e4ca83b45" providerId="ADAL" clId="{CC62374E-6F93-43BA-8F84-F9688610A032}" dt="2019-02-07T04:04:06.135" v="3175"/>
        <pc:sldMkLst>
          <pc:docMk/>
          <pc:sldMk cId="2112794512" sldId="331"/>
        </pc:sldMkLst>
      </pc:sldChg>
      <pc:sldChg chg="modSp add">
        <pc:chgData name="Andrew Jo" userId="1cf66dae-8fc4-4db1-bf51-7e0e4ca83b45" providerId="ADAL" clId="{CC62374E-6F93-43BA-8F84-F9688610A032}" dt="2019-02-07T04:05:02.229" v="3330" actId="20577"/>
        <pc:sldMkLst>
          <pc:docMk/>
          <pc:sldMk cId="2207227663" sldId="332"/>
        </pc:sldMkLst>
        <pc:spChg chg="mod">
          <ac:chgData name="Andrew Jo" userId="1cf66dae-8fc4-4db1-bf51-7e0e4ca83b45" providerId="ADAL" clId="{CC62374E-6F93-43BA-8F84-F9688610A032}" dt="2019-02-07T04:04:29.620" v="3199" actId="20577"/>
          <ac:spMkLst>
            <pc:docMk/>
            <pc:sldMk cId="2207227663" sldId="332"/>
            <ac:spMk id="2" creationId="{8154602A-7BC2-476E-85AD-30D85BDACD7D}"/>
          </ac:spMkLst>
        </pc:spChg>
        <pc:spChg chg="mod">
          <ac:chgData name="Andrew Jo" userId="1cf66dae-8fc4-4db1-bf51-7e0e4ca83b45" providerId="ADAL" clId="{CC62374E-6F93-43BA-8F84-F9688610A032}" dt="2019-02-07T04:05:02.229" v="3330" actId="20577"/>
          <ac:spMkLst>
            <pc:docMk/>
            <pc:sldMk cId="2207227663" sldId="332"/>
            <ac:spMk id="3" creationId="{EAA8B009-6221-42FB-BB4B-29E966AE56E9}"/>
          </ac:spMkLst>
        </pc:spChg>
      </pc:sldChg>
    </pc:docChg>
  </pc:docChgLst>
  <pc:docChgLst>
    <pc:chgData name="Andrew Jo" userId="1cf66dae-8fc4-4db1-bf51-7e0e4ca83b45" providerId="ADAL" clId="{AAD3EDBF-7618-4D92-966F-D3514BA28CD9}"/>
    <pc:docChg chg="undo redo custSel addSld delSld modSld sldOrd">
      <pc:chgData name="Andrew Jo" userId="1cf66dae-8fc4-4db1-bf51-7e0e4ca83b45" providerId="ADAL" clId="{AAD3EDBF-7618-4D92-966F-D3514BA28CD9}" dt="2019-02-14T03:20:56.026" v="2382" actId="20577"/>
      <pc:docMkLst>
        <pc:docMk/>
      </pc:docMkLst>
      <pc:sldChg chg="modSp">
        <pc:chgData name="Andrew Jo" userId="1cf66dae-8fc4-4db1-bf51-7e0e4ca83b45" providerId="ADAL" clId="{AAD3EDBF-7618-4D92-966F-D3514BA28CD9}" dt="2019-02-14T02:43:08.338" v="1" actId="20577"/>
        <pc:sldMkLst>
          <pc:docMk/>
          <pc:sldMk cId="2886244640" sldId="256"/>
        </pc:sldMkLst>
        <pc:spChg chg="mod">
          <ac:chgData name="Andrew Jo" userId="1cf66dae-8fc4-4db1-bf51-7e0e4ca83b45" providerId="ADAL" clId="{AAD3EDBF-7618-4D92-966F-D3514BA28CD9}" dt="2019-02-14T02:43:08.338" v="1" actId="20577"/>
          <ac:spMkLst>
            <pc:docMk/>
            <pc:sldMk cId="2886244640" sldId="256"/>
            <ac:spMk id="3" creationId="{FD5E24B3-F89E-4933-A6C2-13C499F17F60}"/>
          </ac:spMkLst>
        </pc:spChg>
      </pc:sldChg>
      <pc:sldChg chg="modSp">
        <pc:chgData name="Andrew Jo" userId="1cf66dae-8fc4-4db1-bf51-7e0e4ca83b45" providerId="ADAL" clId="{AAD3EDBF-7618-4D92-966F-D3514BA28CD9}" dt="2019-02-14T02:46:20.697" v="161" actId="20577"/>
        <pc:sldMkLst>
          <pc:docMk/>
          <pc:sldMk cId="3897590887" sldId="257"/>
        </pc:sldMkLst>
        <pc:spChg chg="mod">
          <ac:chgData name="Andrew Jo" userId="1cf66dae-8fc4-4db1-bf51-7e0e4ca83b45" providerId="ADAL" clId="{AAD3EDBF-7618-4D92-966F-D3514BA28CD9}" dt="2019-02-14T02:46:20.697" v="161" actId="20577"/>
          <ac:spMkLst>
            <pc:docMk/>
            <pc:sldMk cId="3897590887" sldId="257"/>
            <ac:spMk id="3" creationId="{EFF596CB-173A-4E46-A365-21FAA08D17C8}"/>
          </ac:spMkLst>
        </pc:spChg>
      </pc:sldChg>
      <pc:sldChg chg="modSp">
        <pc:chgData name="Andrew Jo" userId="1cf66dae-8fc4-4db1-bf51-7e0e4ca83b45" providerId="ADAL" clId="{AAD3EDBF-7618-4D92-966F-D3514BA28CD9}" dt="2019-02-14T02:47:59.814" v="383" actId="20577"/>
        <pc:sldMkLst>
          <pc:docMk/>
          <pc:sldMk cId="3551206830" sldId="258"/>
        </pc:sldMkLst>
        <pc:spChg chg="mod">
          <ac:chgData name="Andrew Jo" userId="1cf66dae-8fc4-4db1-bf51-7e0e4ca83b45" providerId="ADAL" clId="{AAD3EDBF-7618-4D92-966F-D3514BA28CD9}" dt="2019-02-14T02:43:51.230" v="35" actId="20577"/>
          <ac:spMkLst>
            <pc:docMk/>
            <pc:sldMk cId="3551206830" sldId="258"/>
            <ac:spMk id="2" creationId="{8154602A-7BC2-476E-85AD-30D85BDACD7D}"/>
          </ac:spMkLst>
        </pc:spChg>
        <pc:spChg chg="mod">
          <ac:chgData name="Andrew Jo" userId="1cf66dae-8fc4-4db1-bf51-7e0e4ca83b45" providerId="ADAL" clId="{AAD3EDBF-7618-4D92-966F-D3514BA28CD9}" dt="2019-02-14T02:47:59.814" v="383" actId="20577"/>
          <ac:spMkLst>
            <pc:docMk/>
            <pc:sldMk cId="3551206830" sldId="258"/>
            <ac:spMk id="3" creationId="{EAA8B009-6221-42FB-BB4B-29E966AE56E9}"/>
          </ac:spMkLst>
        </pc:spChg>
      </pc:sldChg>
      <pc:sldChg chg="modSp ord">
        <pc:chgData name="Andrew Jo" userId="1cf66dae-8fc4-4db1-bf51-7e0e4ca83b45" providerId="ADAL" clId="{AAD3EDBF-7618-4D92-966F-D3514BA28CD9}" dt="2019-02-14T02:46:13.474" v="147"/>
        <pc:sldMkLst>
          <pc:docMk/>
          <pc:sldMk cId="1473887968" sldId="262"/>
        </pc:sldMkLst>
        <pc:spChg chg="mod">
          <ac:chgData name="Andrew Jo" userId="1cf66dae-8fc4-4db1-bf51-7e0e4ca83b45" providerId="ADAL" clId="{AAD3EDBF-7618-4D92-966F-D3514BA28CD9}" dt="2019-02-14T02:44:47.971" v="119" actId="20577"/>
          <ac:spMkLst>
            <pc:docMk/>
            <pc:sldMk cId="1473887968" sldId="262"/>
            <ac:spMk id="3" creationId="{EAA8B009-6221-42FB-BB4B-29E966AE56E9}"/>
          </ac:spMkLst>
        </pc:spChg>
      </pc:sldChg>
      <pc:sldChg chg="modSp ord">
        <pc:chgData name="Andrew Jo" userId="1cf66dae-8fc4-4db1-bf51-7e0e4ca83b45" providerId="ADAL" clId="{AAD3EDBF-7618-4D92-966F-D3514BA28CD9}" dt="2019-02-14T02:45:54.475" v="146" actId="20577"/>
        <pc:sldMkLst>
          <pc:docMk/>
          <pc:sldMk cId="3027935413" sldId="327"/>
        </pc:sldMkLst>
        <pc:spChg chg="mod">
          <ac:chgData name="Andrew Jo" userId="1cf66dae-8fc4-4db1-bf51-7e0e4ca83b45" providerId="ADAL" clId="{AAD3EDBF-7618-4D92-966F-D3514BA28CD9}" dt="2019-02-14T02:45:54.475" v="146" actId="20577"/>
          <ac:spMkLst>
            <pc:docMk/>
            <pc:sldMk cId="3027935413" sldId="327"/>
            <ac:spMk id="16" creationId="{651F0EDE-DA0B-43B0-BED5-5F9E9BBA8764}"/>
          </ac:spMkLst>
        </pc:spChg>
      </pc:sldChg>
    </pc:docChg>
  </pc:docChgLst>
  <pc:docChgLst>
    <pc:chgData name="Andrew Jo" userId="1cf66dae-8fc4-4db1-bf51-7e0e4ca83b45" providerId="ADAL" clId="{4D3C8DAE-B112-4352-9FED-694BB45C317C}"/>
    <pc:docChg chg="undo custSel addSld delSld modSld sldOrd">
      <pc:chgData name="Andrew Jo" userId="1cf66dae-8fc4-4db1-bf51-7e0e4ca83b45" providerId="ADAL" clId="{4D3C8DAE-B112-4352-9FED-694BB45C317C}" dt="2019-02-21T03:10:46.755" v="957" actId="2696"/>
      <pc:docMkLst>
        <pc:docMk/>
      </pc:docMkLst>
      <pc:sldChg chg="modSp">
        <pc:chgData name="Andrew Jo" userId="1cf66dae-8fc4-4db1-bf51-7e0e4ca83b45" providerId="ADAL" clId="{4D3C8DAE-B112-4352-9FED-694BB45C317C}" dt="2019-02-21T02:46:12.105" v="1" actId="20577"/>
        <pc:sldMkLst>
          <pc:docMk/>
          <pc:sldMk cId="2886244640" sldId="256"/>
        </pc:sldMkLst>
        <pc:spChg chg="mod">
          <ac:chgData name="Andrew Jo" userId="1cf66dae-8fc4-4db1-bf51-7e0e4ca83b45" providerId="ADAL" clId="{4D3C8DAE-B112-4352-9FED-694BB45C317C}" dt="2019-02-21T02:46:12.105" v="1" actId="20577"/>
          <ac:spMkLst>
            <pc:docMk/>
            <pc:sldMk cId="2886244640" sldId="256"/>
            <ac:spMk id="3" creationId="{FD5E24B3-F89E-4933-A6C2-13C499F17F60}"/>
          </ac:spMkLst>
        </pc:spChg>
      </pc:sldChg>
      <pc:sldChg chg="modSp">
        <pc:chgData name="Andrew Jo" userId="1cf66dae-8fc4-4db1-bf51-7e0e4ca83b45" providerId="ADAL" clId="{4D3C8DAE-B112-4352-9FED-694BB45C317C}" dt="2019-02-21T02:48:14.253" v="59" actId="20577"/>
        <pc:sldMkLst>
          <pc:docMk/>
          <pc:sldMk cId="3897590887" sldId="257"/>
        </pc:sldMkLst>
        <pc:spChg chg="mod">
          <ac:chgData name="Andrew Jo" userId="1cf66dae-8fc4-4db1-bf51-7e0e4ca83b45" providerId="ADAL" clId="{4D3C8DAE-B112-4352-9FED-694BB45C317C}" dt="2019-02-21T02:48:14.253" v="59" actId="20577"/>
          <ac:spMkLst>
            <pc:docMk/>
            <pc:sldMk cId="3897590887" sldId="257"/>
            <ac:spMk id="3" creationId="{EFF596CB-173A-4E46-A365-21FAA08D17C8}"/>
          </ac:spMkLst>
        </pc:spChg>
      </pc:sldChg>
      <pc:sldChg chg="modSp">
        <pc:chgData name="Andrew Jo" userId="1cf66dae-8fc4-4db1-bf51-7e0e4ca83b45" providerId="ADAL" clId="{4D3C8DAE-B112-4352-9FED-694BB45C317C}" dt="2019-02-21T02:51:58.766" v="416" actId="20577"/>
        <pc:sldMkLst>
          <pc:docMk/>
          <pc:sldMk cId="3551206830" sldId="258"/>
        </pc:sldMkLst>
        <pc:spChg chg="mod">
          <ac:chgData name="Andrew Jo" userId="1cf66dae-8fc4-4db1-bf51-7e0e4ca83b45" providerId="ADAL" clId="{4D3C8DAE-B112-4352-9FED-694BB45C317C}" dt="2019-02-21T02:48:23.914" v="64" actId="20577"/>
          <ac:spMkLst>
            <pc:docMk/>
            <pc:sldMk cId="3551206830" sldId="258"/>
            <ac:spMk id="2" creationId="{8154602A-7BC2-476E-85AD-30D85BDACD7D}"/>
          </ac:spMkLst>
        </pc:spChg>
        <pc:spChg chg="mod">
          <ac:chgData name="Andrew Jo" userId="1cf66dae-8fc4-4db1-bf51-7e0e4ca83b45" providerId="ADAL" clId="{4D3C8DAE-B112-4352-9FED-694BB45C317C}" dt="2019-02-21T02:51:58.766" v="416" actId="20577"/>
          <ac:spMkLst>
            <pc:docMk/>
            <pc:sldMk cId="3551206830" sldId="258"/>
            <ac:spMk id="3" creationId="{EAA8B009-6221-42FB-BB4B-29E966AE56E9}"/>
          </ac:spMkLst>
        </pc:spChg>
      </pc:sldChg>
      <pc:sldChg chg="del">
        <pc:chgData name="Andrew Jo" userId="1cf66dae-8fc4-4db1-bf51-7e0e4ca83b45" providerId="ADAL" clId="{4D3C8DAE-B112-4352-9FED-694BB45C317C}" dt="2019-02-21T02:48:31.382" v="78" actId="2696"/>
        <pc:sldMkLst>
          <pc:docMk/>
          <pc:sldMk cId="459263323" sldId="261"/>
        </pc:sldMkLst>
      </pc:sldChg>
      <pc:sldChg chg="modSp">
        <pc:chgData name="Andrew Jo" userId="1cf66dae-8fc4-4db1-bf51-7e0e4ca83b45" providerId="ADAL" clId="{4D3C8DAE-B112-4352-9FED-694BB45C317C}" dt="2019-02-21T02:49:52.052" v="146" actId="20577"/>
        <pc:sldMkLst>
          <pc:docMk/>
          <pc:sldMk cId="1473887968" sldId="262"/>
        </pc:sldMkLst>
        <pc:spChg chg="mod">
          <ac:chgData name="Andrew Jo" userId="1cf66dae-8fc4-4db1-bf51-7e0e4ca83b45" providerId="ADAL" clId="{4D3C8DAE-B112-4352-9FED-694BB45C317C}" dt="2019-02-21T02:49:52.052" v="146" actId="20577"/>
          <ac:spMkLst>
            <pc:docMk/>
            <pc:sldMk cId="1473887968" sldId="262"/>
            <ac:spMk id="3" creationId="{EAA8B009-6221-42FB-BB4B-29E966AE56E9}"/>
          </ac:spMkLst>
        </pc:spChg>
      </pc:sldChg>
      <pc:sldChg chg="modSp add del">
        <pc:chgData name="Andrew Jo" userId="1cf66dae-8fc4-4db1-bf51-7e0e4ca83b45" providerId="ADAL" clId="{4D3C8DAE-B112-4352-9FED-694BB45C317C}" dt="2019-02-21T02:55:16.822" v="478" actId="2696"/>
        <pc:sldMkLst>
          <pc:docMk/>
          <pc:sldMk cId="4074356458" sldId="268"/>
        </pc:sldMkLst>
        <pc:spChg chg="mod">
          <ac:chgData name="Andrew Jo" userId="1cf66dae-8fc4-4db1-bf51-7e0e4ca83b45" providerId="ADAL" clId="{4D3C8DAE-B112-4352-9FED-694BB45C317C}" dt="2019-02-21T02:54:41.308" v="418"/>
          <ac:spMkLst>
            <pc:docMk/>
            <pc:sldMk cId="4074356458" sldId="268"/>
            <ac:spMk id="3" creationId="{BA9702CB-C03A-4987-B841-81FD59681E2C}"/>
          </ac:spMkLst>
        </pc:spChg>
      </pc:sldChg>
      <pc:sldChg chg="del">
        <pc:chgData name="Andrew Jo" userId="1cf66dae-8fc4-4db1-bf51-7e0e4ca83b45" providerId="ADAL" clId="{4D3C8DAE-B112-4352-9FED-694BB45C317C}" dt="2019-02-21T02:48:46.493" v="79" actId="2696"/>
        <pc:sldMkLst>
          <pc:docMk/>
          <pc:sldMk cId="3881035897" sldId="271"/>
        </pc:sldMkLst>
      </pc:sldChg>
      <pc:sldChg chg="modSp add">
        <pc:chgData name="Andrew Jo" userId="1cf66dae-8fc4-4db1-bf51-7e0e4ca83b45" providerId="ADAL" clId="{4D3C8DAE-B112-4352-9FED-694BB45C317C}" dt="2019-02-21T03:06:55.543" v="887" actId="20577"/>
        <pc:sldMkLst>
          <pc:docMk/>
          <pc:sldMk cId="3960783000" sldId="293"/>
        </pc:sldMkLst>
        <pc:spChg chg="mod">
          <ac:chgData name="Andrew Jo" userId="1cf66dae-8fc4-4db1-bf51-7e0e4ca83b45" providerId="ADAL" clId="{4D3C8DAE-B112-4352-9FED-694BB45C317C}" dt="2019-02-21T03:06:48.741" v="884" actId="20577"/>
          <ac:spMkLst>
            <pc:docMk/>
            <pc:sldMk cId="3960783000" sldId="293"/>
            <ac:spMk id="2" creationId="{135935A4-9B51-4268-9BCE-0847932A2FD1}"/>
          </ac:spMkLst>
        </pc:spChg>
        <pc:spChg chg="mod">
          <ac:chgData name="Andrew Jo" userId="1cf66dae-8fc4-4db1-bf51-7e0e4ca83b45" providerId="ADAL" clId="{4D3C8DAE-B112-4352-9FED-694BB45C317C}" dt="2019-02-21T03:06:55.543" v="887" actId="20577"/>
          <ac:spMkLst>
            <pc:docMk/>
            <pc:sldMk cId="3960783000" sldId="293"/>
            <ac:spMk id="3" creationId="{BA9702CB-C03A-4987-B841-81FD59681E2C}"/>
          </ac:spMkLst>
        </pc:spChg>
      </pc:sldChg>
      <pc:sldChg chg="modSp add ord">
        <pc:chgData name="Andrew Jo" userId="1cf66dae-8fc4-4db1-bf51-7e0e4ca83b45" providerId="ADAL" clId="{4D3C8DAE-B112-4352-9FED-694BB45C317C}" dt="2019-02-21T02:59:28.374" v="553"/>
        <pc:sldMkLst>
          <pc:docMk/>
          <pc:sldMk cId="634321805" sldId="294"/>
        </pc:sldMkLst>
        <pc:spChg chg="mod">
          <ac:chgData name="Andrew Jo" userId="1cf66dae-8fc4-4db1-bf51-7e0e4ca83b45" providerId="ADAL" clId="{4D3C8DAE-B112-4352-9FED-694BB45C317C}" dt="2019-02-21T02:59:28.374" v="553"/>
          <ac:spMkLst>
            <pc:docMk/>
            <pc:sldMk cId="634321805" sldId="294"/>
            <ac:spMk id="2" creationId="{135935A4-9B51-4268-9BCE-0847932A2FD1}"/>
          </ac:spMkLst>
        </pc:spChg>
      </pc:sldChg>
      <pc:sldChg chg="modSp add del ord">
        <pc:chgData name="Andrew Jo" userId="1cf66dae-8fc4-4db1-bf51-7e0e4ca83b45" providerId="ADAL" clId="{4D3C8DAE-B112-4352-9FED-694BB45C317C}" dt="2019-02-21T02:58:16.625" v="510" actId="2696"/>
        <pc:sldMkLst>
          <pc:docMk/>
          <pc:sldMk cId="171439116" sldId="295"/>
        </pc:sldMkLst>
        <pc:spChg chg="mod">
          <ac:chgData name="Andrew Jo" userId="1cf66dae-8fc4-4db1-bf51-7e0e4ca83b45" providerId="ADAL" clId="{4D3C8DAE-B112-4352-9FED-694BB45C317C}" dt="2019-02-21T02:58:07.174" v="506" actId="20577"/>
          <ac:spMkLst>
            <pc:docMk/>
            <pc:sldMk cId="171439116" sldId="295"/>
            <ac:spMk id="2" creationId="{135935A4-9B51-4268-9BCE-0847932A2FD1}"/>
          </ac:spMkLst>
        </pc:spChg>
      </pc:sldChg>
      <pc:sldChg chg="add">
        <pc:chgData name="Andrew Jo" userId="1cf66dae-8fc4-4db1-bf51-7e0e4ca83b45" providerId="ADAL" clId="{4D3C8DAE-B112-4352-9FED-694BB45C317C}" dt="2019-02-21T02:58:18.904" v="512"/>
        <pc:sldMkLst>
          <pc:docMk/>
          <pc:sldMk cId="3351202593" sldId="295"/>
        </pc:sldMkLst>
      </pc:sldChg>
      <pc:sldChg chg="modSp add ord">
        <pc:chgData name="Andrew Jo" userId="1cf66dae-8fc4-4db1-bf51-7e0e4ca83b45" providerId="ADAL" clId="{4D3C8DAE-B112-4352-9FED-694BB45C317C}" dt="2019-02-21T03:03:24.665" v="772" actId="20577"/>
        <pc:sldMkLst>
          <pc:docMk/>
          <pc:sldMk cId="1320917641" sldId="296"/>
        </pc:sldMkLst>
        <pc:spChg chg="mod">
          <ac:chgData name="Andrew Jo" userId="1cf66dae-8fc4-4db1-bf51-7e0e4ca83b45" providerId="ADAL" clId="{4D3C8DAE-B112-4352-9FED-694BB45C317C}" dt="2019-02-21T03:03:24.665" v="772" actId="20577"/>
          <ac:spMkLst>
            <pc:docMk/>
            <pc:sldMk cId="1320917641" sldId="296"/>
            <ac:spMk id="3" creationId="{BA9702CB-C03A-4987-B841-81FD59681E2C}"/>
          </ac:spMkLst>
        </pc:spChg>
      </pc:sldChg>
      <pc:sldChg chg="add">
        <pc:chgData name="Andrew Jo" userId="1cf66dae-8fc4-4db1-bf51-7e0e4ca83b45" providerId="ADAL" clId="{4D3C8DAE-B112-4352-9FED-694BB45C317C}" dt="2019-02-21T02:53:20.559" v="417"/>
        <pc:sldMkLst>
          <pc:docMk/>
          <pc:sldMk cId="1812019420" sldId="297"/>
        </pc:sldMkLst>
      </pc:sldChg>
      <pc:sldChg chg="modSp add ord">
        <pc:chgData name="Andrew Jo" userId="1cf66dae-8fc4-4db1-bf51-7e0e4ca83b45" providerId="ADAL" clId="{4D3C8DAE-B112-4352-9FED-694BB45C317C}" dt="2019-02-21T02:56:20.069" v="489"/>
        <pc:sldMkLst>
          <pc:docMk/>
          <pc:sldMk cId="835419333" sldId="298"/>
        </pc:sldMkLst>
        <pc:spChg chg="mod">
          <ac:chgData name="Andrew Jo" userId="1cf66dae-8fc4-4db1-bf51-7e0e4ca83b45" providerId="ADAL" clId="{4D3C8DAE-B112-4352-9FED-694BB45C317C}" dt="2019-02-21T02:55:11.290" v="477" actId="20577"/>
          <ac:spMkLst>
            <pc:docMk/>
            <pc:sldMk cId="835419333" sldId="298"/>
            <ac:spMk id="2" creationId="{135935A4-9B51-4268-9BCE-0847932A2FD1}"/>
          </ac:spMkLst>
        </pc:spChg>
        <pc:spChg chg="mod">
          <ac:chgData name="Andrew Jo" userId="1cf66dae-8fc4-4db1-bf51-7e0e4ca83b45" providerId="ADAL" clId="{4D3C8DAE-B112-4352-9FED-694BB45C317C}" dt="2019-02-21T02:55:05.057" v="474" actId="20577"/>
          <ac:spMkLst>
            <pc:docMk/>
            <pc:sldMk cId="835419333" sldId="298"/>
            <ac:spMk id="3" creationId="{BA9702CB-C03A-4987-B841-81FD59681E2C}"/>
          </ac:spMkLst>
        </pc:spChg>
      </pc:sldChg>
      <pc:sldChg chg="modSp add ord">
        <pc:chgData name="Andrew Jo" userId="1cf66dae-8fc4-4db1-bf51-7e0e4ca83b45" providerId="ADAL" clId="{4D3C8DAE-B112-4352-9FED-694BB45C317C}" dt="2019-02-21T02:56:20.069" v="489"/>
        <pc:sldMkLst>
          <pc:docMk/>
          <pc:sldMk cId="619969259" sldId="299"/>
        </pc:sldMkLst>
        <pc:spChg chg="mod">
          <ac:chgData name="Andrew Jo" userId="1cf66dae-8fc4-4db1-bf51-7e0e4ca83b45" providerId="ADAL" clId="{4D3C8DAE-B112-4352-9FED-694BB45C317C}" dt="2019-02-21T02:55:57.389" v="487" actId="20577"/>
          <ac:spMkLst>
            <pc:docMk/>
            <pc:sldMk cId="619969259" sldId="299"/>
            <ac:spMk id="2" creationId="{135935A4-9B51-4268-9BCE-0847932A2FD1}"/>
          </ac:spMkLst>
        </pc:spChg>
        <pc:spChg chg="mod">
          <ac:chgData name="Andrew Jo" userId="1cf66dae-8fc4-4db1-bf51-7e0e4ca83b45" providerId="ADAL" clId="{4D3C8DAE-B112-4352-9FED-694BB45C317C}" dt="2019-02-21T02:55:42.839" v="482" actId="20577"/>
          <ac:spMkLst>
            <pc:docMk/>
            <pc:sldMk cId="619969259" sldId="299"/>
            <ac:spMk id="3" creationId="{BA9702CB-C03A-4987-B841-81FD59681E2C}"/>
          </ac:spMkLst>
        </pc:spChg>
      </pc:sldChg>
      <pc:sldChg chg="modSp add ord">
        <pc:chgData name="Andrew Jo" userId="1cf66dae-8fc4-4db1-bf51-7e0e4ca83b45" providerId="ADAL" clId="{4D3C8DAE-B112-4352-9FED-694BB45C317C}" dt="2019-02-21T02:56:20.069" v="489"/>
        <pc:sldMkLst>
          <pc:docMk/>
          <pc:sldMk cId="3549473386" sldId="300"/>
        </pc:sldMkLst>
        <pc:spChg chg="mod">
          <ac:chgData name="Andrew Jo" userId="1cf66dae-8fc4-4db1-bf51-7e0e4ca83b45" providerId="ADAL" clId="{4D3C8DAE-B112-4352-9FED-694BB45C317C}" dt="2019-02-21T02:55:55.632" v="486" actId="20577"/>
          <ac:spMkLst>
            <pc:docMk/>
            <pc:sldMk cId="3549473386" sldId="300"/>
            <ac:spMk id="2" creationId="{135935A4-9B51-4268-9BCE-0847932A2FD1}"/>
          </ac:spMkLst>
        </pc:spChg>
        <pc:spChg chg="mod">
          <ac:chgData name="Andrew Jo" userId="1cf66dae-8fc4-4db1-bf51-7e0e4ca83b45" providerId="ADAL" clId="{4D3C8DAE-B112-4352-9FED-694BB45C317C}" dt="2019-02-21T02:55:40.898" v="481" actId="20577"/>
          <ac:spMkLst>
            <pc:docMk/>
            <pc:sldMk cId="3549473386" sldId="300"/>
            <ac:spMk id="3" creationId="{BA9702CB-C03A-4987-B841-81FD59681E2C}"/>
          </ac:spMkLst>
        </pc:spChg>
      </pc:sldChg>
      <pc:sldChg chg="modSp add ord">
        <pc:chgData name="Andrew Jo" userId="1cf66dae-8fc4-4db1-bf51-7e0e4ca83b45" providerId="ADAL" clId="{4D3C8DAE-B112-4352-9FED-694BB45C317C}" dt="2019-02-21T02:56:20.069" v="489"/>
        <pc:sldMkLst>
          <pc:docMk/>
          <pc:sldMk cId="659128381" sldId="301"/>
        </pc:sldMkLst>
        <pc:spChg chg="mod">
          <ac:chgData name="Andrew Jo" userId="1cf66dae-8fc4-4db1-bf51-7e0e4ca83b45" providerId="ADAL" clId="{4D3C8DAE-B112-4352-9FED-694BB45C317C}" dt="2019-02-21T02:55:59.272" v="488" actId="20577"/>
          <ac:spMkLst>
            <pc:docMk/>
            <pc:sldMk cId="659128381" sldId="301"/>
            <ac:spMk id="2" creationId="{135935A4-9B51-4268-9BCE-0847932A2FD1}"/>
          </ac:spMkLst>
        </pc:spChg>
        <pc:spChg chg="mod">
          <ac:chgData name="Andrew Jo" userId="1cf66dae-8fc4-4db1-bf51-7e0e4ca83b45" providerId="ADAL" clId="{4D3C8DAE-B112-4352-9FED-694BB45C317C}" dt="2019-02-21T02:55:48.196" v="483" actId="20577"/>
          <ac:spMkLst>
            <pc:docMk/>
            <pc:sldMk cId="659128381" sldId="301"/>
            <ac:spMk id="3" creationId="{BA9702CB-C03A-4987-B841-81FD59681E2C}"/>
          </ac:spMkLst>
        </pc:spChg>
      </pc:sldChg>
      <pc:sldChg chg="modSp add del ord">
        <pc:chgData name="Andrew Jo" userId="1cf66dae-8fc4-4db1-bf51-7e0e4ca83b45" providerId="ADAL" clId="{4D3C8DAE-B112-4352-9FED-694BB45C317C}" dt="2019-02-21T02:58:16.625" v="511" actId="2696"/>
        <pc:sldMkLst>
          <pc:docMk/>
          <pc:sldMk cId="276328354" sldId="302"/>
        </pc:sldMkLst>
        <pc:spChg chg="mod">
          <ac:chgData name="Andrew Jo" userId="1cf66dae-8fc4-4db1-bf51-7e0e4ca83b45" providerId="ADAL" clId="{4D3C8DAE-B112-4352-9FED-694BB45C317C}" dt="2019-02-21T02:58:09.628" v="507"/>
          <ac:spMkLst>
            <pc:docMk/>
            <pc:sldMk cId="276328354" sldId="302"/>
            <ac:spMk id="2" creationId="{135935A4-9B51-4268-9BCE-0847932A2FD1}"/>
          </ac:spMkLst>
        </pc:spChg>
      </pc:sldChg>
      <pc:sldChg chg="add">
        <pc:chgData name="Andrew Jo" userId="1cf66dae-8fc4-4db1-bf51-7e0e4ca83b45" providerId="ADAL" clId="{4D3C8DAE-B112-4352-9FED-694BB45C317C}" dt="2019-02-21T02:58:18.904" v="512"/>
        <pc:sldMkLst>
          <pc:docMk/>
          <pc:sldMk cId="566486900" sldId="302"/>
        </pc:sldMkLst>
      </pc:sldChg>
      <pc:sldChg chg="modSp add ord">
        <pc:chgData name="Andrew Jo" userId="1cf66dae-8fc4-4db1-bf51-7e0e4ca83b45" providerId="ADAL" clId="{4D3C8DAE-B112-4352-9FED-694BB45C317C}" dt="2019-02-21T02:59:23.983" v="551" actId="20577"/>
        <pc:sldMkLst>
          <pc:docMk/>
          <pc:sldMk cId="4170530203" sldId="303"/>
        </pc:sldMkLst>
        <pc:spChg chg="mod">
          <ac:chgData name="Andrew Jo" userId="1cf66dae-8fc4-4db1-bf51-7e0e4ca83b45" providerId="ADAL" clId="{4D3C8DAE-B112-4352-9FED-694BB45C317C}" dt="2019-02-21T02:59:23.983" v="551" actId="20577"/>
          <ac:spMkLst>
            <pc:docMk/>
            <pc:sldMk cId="4170530203" sldId="303"/>
            <ac:spMk id="2" creationId="{135935A4-9B51-4268-9BCE-0847932A2FD1}"/>
          </ac:spMkLst>
        </pc:spChg>
      </pc:sldChg>
      <pc:sldChg chg="modSp add del ord">
        <pc:chgData name="Andrew Jo" userId="1cf66dae-8fc4-4db1-bf51-7e0e4ca83b45" providerId="ADAL" clId="{4D3C8DAE-B112-4352-9FED-694BB45C317C}" dt="2019-02-21T02:58:16.625" v="509" actId="2696"/>
        <pc:sldMkLst>
          <pc:docMk/>
          <pc:sldMk cId="4245484856" sldId="303"/>
        </pc:sldMkLst>
        <pc:spChg chg="mod">
          <ac:chgData name="Andrew Jo" userId="1cf66dae-8fc4-4db1-bf51-7e0e4ca83b45" providerId="ADAL" clId="{4D3C8DAE-B112-4352-9FED-694BB45C317C}" dt="2019-02-21T02:58:12.586" v="508"/>
          <ac:spMkLst>
            <pc:docMk/>
            <pc:sldMk cId="4245484856" sldId="303"/>
            <ac:spMk id="2" creationId="{135935A4-9B51-4268-9BCE-0847932A2FD1}"/>
          </ac:spMkLst>
        </pc:spChg>
      </pc:sldChg>
      <pc:sldChg chg="modSp add ord">
        <pc:chgData name="Andrew Jo" userId="1cf66dae-8fc4-4db1-bf51-7e0e4ca83b45" providerId="ADAL" clId="{4D3C8DAE-B112-4352-9FED-694BB45C317C}" dt="2019-02-21T02:59:26.529" v="552"/>
        <pc:sldMkLst>
          <pc:docMk/>
          <pc:sldMk cId="1494296093" sldId="304"/>
        </pc:sldMkLst>
        <pc:spChg chg="mod">
          <ac:chgData name="Andrew Jo" userId="1cf66dae-8fc4-4db1-bf51-7e0e4ca83b45" providerId="ADAL" clId="{4D3C8DAE-B112-4352-9FED-694BB45C317C}" dt="2019-02-21T02:59:26.529" v="552"/>
          <ac:spMkLst>
            <pc:docMk/>
            <pc:sldMk cId="1494296093" sldId="304"/>
            <ac:spMk id="2" creationId="{135935A4-9B51-4268-9BCE-0847932A2FD1}"/>
          </ac:spMkLst>
        </pc:spChg>
      </pc:sldChg>
      <pc:sldChg chg="modSp add del ord">
        <pc:chgData name="Andrew Jo" userId="1cf66dae-8fc4-4db1-bf51-7e0e4ca83b45" providerId="ADAL" clId="{4D3C8DAE-B112-4352-9FED-694BB45C317C}" dt="2019-02-21T02:57:48.954" v="496" actId="2696"/>
        <pc:sldMkLst>
          <pc:docMk/>
          <pc:sldMk cId="1555654759" sldId="306"/>
        </pc:sldMkLst>
        <pc:spChg chg="mod">
          <ac:chgData name="Andrew Jo" userId="1cf66dae-8fc4-4db1-bf51-7e0e4ca83b45" providerId="ADAL" clId="{4D3C8DAE-B112-4352-9FED-694BB45C317C}" dt="2019-02-21T02:57:23.973" v="495"/>
          <ac:spMkLst>
            <pc:docMk/>
            <pc:sldMk cId="1555654759" sldId="306"/>
            <ac:spMk id="2" creationId="{135935A4-9B51-4268-9BCE-0847932A2FD1}"/>
          </ac:spMkLst>
        </pc:spChg>
      </pc:sldChg>
      <pc:sldChg chg="add del ord">
        <pc:chgData name="Andrew Jo" userId="1cf66dae-8fc4-4db1-bf51-7e0e4ca83b45" providerId="ADAL" clId="{4D3C8DAE-B112-4352-9FED-694BB45C317C}" dt="2019-02-21T03:02:46.335" v="716" actId="2696"/>
        <pc:sldMkLst>
          <pc:docMk/>
          <pc:sldMk cId="726475326" sldId="307"/>
        </pc:sldMkLst>
      </pc:sldChg>
      <pc:sldChg chg="add">
        <pc:chgData name="Andrew Jo" userId="1cf66dae-8fc4-4db1-bf51-7e0e4ca83b45" providerId="ADAL" clId="{4D3C8DAE-B112-4352-9FED-694BB45C317C}" dt="2019-02-21T02:53:20.559" v="417"/>
        <pc:sldMkLst>
          <pc:docMk/>
          <pc:sldMk cId="3635875177" sldId="308"/>
        </pc:sldMkLst>
      </pc:sldChg>
      <pc:sldChg chg="add">
        <pc:chgData name="Andrew Jo" userId="1cf66dae-8fc4-4db1-bf51-7e0e4ca83b45" providerId="ADAL" clId="{4D3C8DAE-B112-4352-9FED-694BB45C317C}" dt="2019-02-21T02:53:20.559" v="417"/>
        <pc:sldMkLst>
          <pc:docMk/>
          <pc:sldMk cId="1225929415" sldId="309"/>
        </pc:sldMkLst>
      </pc:sldChg>
      <pc:sldChg chg="add">
        <pc:chgData name="Andrew Jo" userId="1cf66dae-8fc4-4db1-bf51-7e0e4ca83b45" providerId="ADAL" clId="{4D3C8DAE-B112-4352-9FED-694BB45C317C}" dt="2019-02-21T02:53:20.559" v="417"/>
        <pc:sldMkLst>
          <pc:docMk/>
          <pc:sldMk cId="2770958432" sldId="310"/>
        </pc:sldMkLst>
      </pc:sldChg>
      <pc:sldChg chg="add">
        <pc:chgData name="Andrew Jo" userId="1cf66dae-8fc4-4db1-bf51-7e0e4ca83b45" providerId="ADAL" clId="{4D3C8DAE-B112-4352-9FED-694BB45C317C}" dt="2019-02-21T02:53:20.559" v="417"/>
        <pc:sldMkLst>
          <pc:docMk/>
          <pc:sldMk cId="3893065913" sldId="311"/>
        </pc:sldMkLst>
      </pc:sldChg>
      <pc:sldChg chg="add">
        <pc:chgData name="Andrew Jo" userId="1cf66dae-8fc4-4db1-bf51-7e0e4ca83b45" providerId="ADAL" clId="{4D3C8DAE-B112-4352-9FED-694BB45C317C}" dt="2019-02-21T02:53:20.559" v="417"/>
        <pc:sldMkLst>
          <pc:docMk/>
          <pc:sldMk cId="3963354755" sldId="312"/>
        </pc:sldMkLst>
      </pc:sldChg>
      <pc:sldChg chg="add">
        <pc:chgData name="Andrew Jo" userId="1cf66dae-8fc4-4db1-bf51-7e0e4ca83b45" providerId="ADAL" clId="{4D3C8DAE-B112-4352-9FED-694BB45C317C}" dt="2019-02-21T02:53:20.559" v="417"/>
        <pc:sldMkLst>
          <pc:docMk/>
          <pc:sldMk cId="3998218025" sldId="313"/>
        </pc:sldMkLst>
      </pc:sldChg>
      <pc:sldChg chg="add">
        <pc:chgData name="Andrew Jo" userId="1cf66dae-8fc4-4db1-bf51-7e0e4ca83b45" providerId="ADAL" clId="{4D3C8DAE-B112-4352-9FED-694BB45C317C}" dt="2019-02-21T02:53:20.559" v="417"/>
        <pc:sldMkLst>
          <pc:docMk/>
          <pc:sldMk cId="1486650267" sldId="314"/>
        </pc:sldMkLst>
      </pc:sldChg>
      <pc:sldChg chg="modSp add">
        <pc:chgData name="Andrew Jo" userId="1cf66dae-8fc4-4db1-bf51-7e0e4ca83b45" providerId="ADAL" clId="{4D3C8DAE-B112-4352-9FED-694BB45C317C}" dt="2019-02-21T03:06:14.578" v="879" actId="1076"/>
        <pc:sldMkLst>
          <pc:docMk/>
          <pc:sldMk cId="4284485283" sldId="315"/>
        </pc:sldMkLst>
        <pc:picChg chg="mod">
          <ac:chgData name="Andrew Jo" userId="1cf66dae-8fc4-4db1-bf51-7e0e4ca83b45" providerId="ADAL" clId="{4D3C8DAE-B112-4352-9FED-694BB45C317C}" dt="2019-02-21T03:06:14.578" v="879" actId="1076"/>
          <ac:picMkLst>
            <pc:docMk/>
            <pc:sldMk cId="4284485283" sldId="315"/>
            <ac:picMk id="4" creationId="{62004FA9-2A93-44D8-B200-BAA94F265E8B}"/>
          </ac:picMkLst>
        </pc:picChg>
      </pc:sldChg>
      <pc:sldChg chg="add del ord">
        <pc:chgData name="Andrew Jo" userId="1cf66dae-8fc4-4db1-bf51-7e0e4ca83b45" providerId="ADAL" clId="{4D3C8DAE-B112-4352-9FED-694BB45C317C}" dt="2019-02-21T02:57:48.958" v="497" actId="2696"/>
        <pc:sldMkLst>
          <pc:docMk/>
          <pc:sldMk cId="3190844846" sldId="316"/>
        </pc:sldMkLst>
      </pc:sldChg>
      <pc:sldChg chg="add del ord">
        <pc:chgData name="Andrew Jo" userId="1cf66dae-8fc4-4db1-bf51-7e0e4ca83b45" providerId="ADAL" clId="{4D3C8DAE-B112-4352-9FED-694BB45C317C}" dt="2019-02-21T03:02:46.335" v="717" actId="2696"/>
        <pc:sldMkLst>
          <pc:docMk/>
          <pc:sldMk cId="3921522616" sldId="317"/>
        </pc:sldMkLst>
      </pc:sldChg>
      <pc:sldChg chg="add">
        <pc:chgData name="Andrew Jo" userId="1cf66dae-8fc4-4db1-bf51-7e0e4ca83b45" providerId="ADAL" clId="{4D3C8DAE-B112-4352-9FED-694BB45C317C}" dt="2019-02-21T02:53:20.559" v="417"/>
        <pc:sldMkLst>
          <pc:docMk/>
          <pc:sldMk cId="4161815736" sldId="318"/>
        </pc:sldMkLst>
      </pc:sldChg>
      <pc:sldChg chg="add">
        <pc:chgData name="Andrew Jo" userId="1cf66dae-8fc4-4db1-bf51-7e0e4ca83b45" providerId="ADAL" clId="{4D3C8DAE-B112-4352-9FED-694BB45C317C}" dt="2019-02-21T02:53:20.559" v="417"/>
        <pc:sldMkLst>
          <pc:docMk/>
          <pc:sldMk cId="2629414059" sldId="319"/>
        </pc:sldMkLst>
      </pc:sldChg>
      <pc:sldChg chg="modSp add">
        <pc:chgData name="Andrew Jo" userId="1cf66dae-8fc4-4db1-bf51-7e0e4ca83b45" providerId="ADAL" clId="{4D3C8DAE-B112-4352-9FED-694BB45C317C}" dt="2019-02-21T03:06:02.953" v="877" actId="1076"/>
        <pc:sldMkLst>
          <pc:docMk/>
          <pc:sldMk cId="3830507224" sldId="320"/>
        </pc:sldMkLst>
        <pc:spChg chg="mod">
          <ac:chgData name="Andrew Jo" userId="1cf66dae-8fc4-4db1-bf51-7e0e4ca83b45" providerId="ADAL" clId="{4D3C8DAE-B112-4352-9FED-694BB45C317C}" dt="2019-02-21T03:05:18.717" v="830" actId="20577"/>
          <ac:spMkLst>
            <pc:docMk/>
            <pc:sldMk cId="3830507224" sldId="320"/>
            <ac:spMk id="14" creationId="{22AA30E1-384F-41E9-BA6F-359D366CD800}"/>
          </ac:spMkLst>
        </pc:spChg>
        <pc:spChg chg="mod">
          <ac:chgData name="Andrew Jo" userId="1cf66dae-8fc4-4db1-bf51-7e0e4ca83b45" providerId="ADAL" clId="{4D3C8DAE-B112-4352-9FED-694BB45C317C}" dt="2019-02-21T03:05:56.641" v="875" actId="1076"/>
          <ac:spMkLst>
            <pc:docMk/>
            <pc:sldMk cId="3830507224" sldId="320"/>
            <ac:spMk id="19" creationId="{7E3B407F-E2F0-4297-BF05-E05739DAF2BC}"/>
          </ac:spMkLst>
        </pc:spChg>
        <pc:spChg chg="mod">
          <ac:chgData name="Andrew Jo" userId="1cf66dae-8fc4-4db1-bf51-7e0e4ca83b45" providerId="ADAL" clId="{4D3C8DAE-B112-4352-9FED-694BB45C317C}" dt="2019-02-21T03:06:02.953" v="877" actId="1076"/>
          <ac:spMkLst>
            <pc:docMk/>
            <pc:sldMk cId="3830507224" sldId="320"/>
            <ac:spMk id="21" creationId="{C22E6C91-CD13-4265-8790-BB8CB5A9F927}"/>
          </ac:spMkLst>
        </pc:spChg>
      </pc:sldChg>
      <pc:sldChg chg="add">
        <pc:chgData name="Andrew Jo" userId="1cf66dae-8fc4-4db1-bf51-7e0e4ca83b45" providerId="ADAL" clId="{4D3C8DAE-B112-4352-9FED-694BB45C317C}" dt="2019-02-21T02:53:20.559" v="417"/>
        <pc:sldMkLst>
          <pc:docMk/>
          <pc:sldMk cId="4069621057" sldId="321"/>
        </pc:sldMkLst>
      </pc:sldChg>
      <pc:sldChg chg="add del">
        <pc:chgData name="Andrew Jo" userId="1cf66dae-8fc4-4db1-bf51-7e0e4ca83b45" providerId="ADAL" clId="{4D3C8DAE-B112-4352-9FED-694BB45C317C}" dt="2019-02-21T03:07:22.274" v="888" actId="2696"/>
        <pc:sldMkLst>
          <pc:docMk/>
          <pc:sldMk cId="4245987899" sldId="322"/>
        </pc:sldMkLst>
      </pc:sldChg>
      <pc:sldChg chg="addSp delSp modSp add">
        <pc:chgData name="Andrew Jo" userId="1cf66dae-8fc4-4db1-bf51-7e0e4ca83b45" providerId="ADAL" clId="{4D3C8DAE-B112-4352-9FED-694BB45C317C}" dt="2019-02-21T03:10:31.006" v="956" actId="6549"/>
        <pc:sldMkLst>
          <pc:docMk/>
          <pc:sldMk cId="2146832114" sldId="323"/>
        </pc:sldMkLst>
        <pc:spChg chg="mod">
          <ac:chgData name="Andrew Jo" userId="1cf66dae-8fc4-4db1-bf51-7e0e4ca83b45" providerId="ADAL" clId="{4D3C8DAE-B112-4352-9FED-694BB45C317C}" dt="2019-02-21T03:10:31.006" v="956" actId="6549"/>
          <ac:spMkLst>
            <pc:docMk/>
            <pc:sldMk cId="2146832114" sldId="323"/>
            <ac:spMk id="14" creationId="{23C8CCA9-2662-4831-A144-EC33F25A1414}"/>
          </ac:spMkLst>
        </pc:spChg>
        <pc:picChg chg="add mod ord">
          <ac:chgData name="Andrew Jo" userId="1cf66dae-8fc4-4db1-bf51-7e0e4ca83b45" providerId="ADAL" clId="{4D3C8DAE-B112-4352-9FED-694BB45C317C}" dt="2019-02-21T03:09:44.462" v="905" actId="1038"/>
          <ac:picMkLst>
            <pc:docMk/>
            <pc:sldMk cId="2146832114" sldId="323"/>
            <ac:picMk id="3" creationId="{1F0D5619-D935-4D21-BF33-2D5F7D31214F}"/>
          </ac:picMkLst>
        </pc:picChg>
        <pc:picChg chg="del">
          <ac:chgData name="Andrew Jo" userId="1cf66dae-8fc4-4db1-bf51-7e0e4ca83b45" providerId="ADAL" clId="{4D3C8DAE-B112-4352-9FED-694BB45C317C}" dt="2019-02-21T03:09:46.835" v="906" actId="478"/>
          <ac:picMkLst>
            <pc:docMk/>
            <pc:sldMk cId="2146832114" sldId="323"/>
            <ac:picMk id="31" creationId="{7D63410E-BF79-4735-BDB1-EA6ACE58C46F}"/>
          </ac:picMkLst>
        </pc:picChg>
      </pc:sldChg>
      <pc:sldChg chg="add del">
        <pc:chgData name="Andrew Jo" userId="1cf66dae-8fc4-4db1-bf51-7e0e4ca83b45" providerId="ADAL" clId="{4D3C8DAE-B112-4352-9FED-694BB45C317C}" dt="2019-02-21T03:10:46.755" v="957" actId="2696"/>
        <pc:sldMkLst>
          <pc:docMk/>
          <pc:sldMk cId="393701479" sldId="324"/>
        </pc:sldMkLst>
      </pc:sldChg>
      <pc:sldChg chg="del">
        <pc:chgData name="Andrew Jo" userId="1cf66dae-8fc4-4db1-bf51-7e0e4ca83b45" providerId="ADAL" clId="{4D3C8DAE-B112-4352-9FED-694BB45C317C}" dt="2019-02-21T02:48:31.304" v="65" actId="2696"/>
        <pc:sldMkLst>
          <pc:docMk/>
          <pc:sldMk cId="2469430710" sldId="333"/>
        </pc:sldMkLst>
      </pc:sldChg>
      <pc:sldChg chg="modSp add del">
        <pc:chgData name="Andrew Jo" userId="1cf66dae-8fc4-4db1-bf51-7e0e4ca83b45" providerId="ADAL" clId="{4D3C8DAE-B112-4352-9FED-694BB45C317C}" dt="2019-02-21T02:58:20.555" v="513" actId="2696"/>
        <pc:sldMkLst>
          <pc:docMk/>
          <pc:sldMk cId="2892620253" sldId="333"/>
        </pc:sldMkLst>
        <pc:spChg chg="mod">
          <ac:chgData name="Andrew Jo" userId="1cf66dae-8fc4-4db1-bf51-7e0e4ca83b45" providerId="ADAL" clId="{4D3C8DAE-B112-4352-9FED-694BB45C317C}" dt="2019-02-21T02:49:17.153" v="94" actId="20577"/>
          <ac:spMkLst>
            <pc:docMk/>
            <pc:sldMk cId="2892620253" sldId="333"/>
            <ac:spMk id="2" creationId="{8154602A-7BC2-476E-85AD-30D85BDACD7D}"/>
          </ac:spMkLst>
        </pc:spChg>
      </pc:sldChg>
      <pc:sldChg chg="del">
        <pc:chgData name="Andrew Jo" userId="1cf66dae-8fc4-4db1-bf51-7e0e4ca83b45" providerId="ADAL" clId="{4D3C8DAE-B112-4352-9FED-694BB45C317C}" dt="2019-02-21T02:48:31.304" v="66" actId="2696"/>
        <pc:sldMkLst>
          <pc:docMk/>
          <pc:sldMk cId="209551176" sldId="334"/>
        </pc:sldMkLst>
      </pc:sldChg>
      <pc:sldChg chg="modSp add del">
        <pc:chgData name="Andrew Jo" userId="1cf66dae-8fc4-4db1-bf51-7e0e4ca83b45" providerId="ADAL" clId="{4D3C8DAE-B112-4352-9FED-694BB45C317C}" dt="2019-02-21T02:56:22.084" v="490" actId="2696"/>
        <pc:sldMkLst>
          <pc:docMk/>
          <pc:sldMk cId="4273719725" sldId="334"/>
        </pc:sldMkLst>
        <pc:spChg chg="mod">
          <ac:chgData name="Andrew Jo" userId="1cf66dae-8fc4-4db1-bf51-7e0e4ca83b45" providerId="ADAL" clId="{4D3C8DAE-B112-4352-9FED-694BB45C317C}" dt="2019-02-21T02:49:22.314" v="104" actId="20577"/>
          <ac:spMkLst>
            <pc:docMk/>
            <pc:sldMk cId="4273719725" sldId="334"/>
            <ac:spMk id="2" creationId="{8154602A-7BC2-476E-85AD-30D85BDACD7D}"/>
          </ac:spMkLst>
        </pc:spChg>
      </pc:sldChg>
      <pc:sldChg chg="modSp add del">
        <pc:chgData name="Andrew Jo" userId="1cf66dae-8fc4-4db1-bf51-7e0e4ca83b45" providerId="ADAL" clId="{4D3C8DAE-B112-4352-9FED-694BB45C317C}" dt="2019-02-21T02:56:56.459" v="492" actId="2696"/>
        <pc:sldMkLst>
          <pc:docMk/>
          <pc:sldMk cId="1276523968" sldId="335"/>
        </pc:sldMkLst>
        <pc:spChg chg="mod">
          <ac:chgData name="Andrew Jo" userId="1cf66dae-8fc4-4db1-bf51-7e0e4ca83b45" providerId="ADAL" clId="{4D3C8DAE-B112-4352-9FED-694BB45C317C}" dt="2019-02-21T02:49:30.669" v="123" actId="20577"/>
          <ac:spMkLst>
            <pc:docMk/>
            <pc:sldMk cId="1276523968" sldId="335"/>
            <ac:spMk id="2" creationId="{8154602A-7BC2-476E-85AD-30D85BDACD7D}"/>
          </ac:spMkLst>
        </pc:spChg>
      </pc:sldChg>
      <pc:sldChg chg="del">
        <pc:chgData name="Andrew Jo" userId="1cf66dae-8fc4-4db1-bf51-7e0e4ca83b45" providerId="ADAL" clId="{4D3C8DAE-B112-4352-9FED-694BB45C317C}" dt="2019-02-21T02:48:31.320" v="67" actId="2696"/>
        <pc:sldMkLst>
          <pc:docMk/>
          <pc:sldMk cId="2604578483" sldId="335"/>
        </pc:sldMkLst>
      </pc:sldChg>
      <pc:sldChg chg="del">
        <pc:chgData name="Andrew Jo" userId="1cf66dae-8fc4-4db1-bf51-7e0e4ca83b45" providerId="ADAL" clId="{4D3C8DAE-B112-4352-9FED-694BB45C317C}" dt="2019-02-21T02:48:31.320" v="68" actId="2696"/>
        <pc:sldMkLst>
          <pc:docMk/>
          <pc:sldMk cId="559384253" sldId="336"/>
        </pc:sldMkLst>
      </pc:sldChg>
      <pc:sldChg chg="addSp modSp add ord">
        <pc:chgData name="Andrew Jo" userId="1cf66dae-8fc4-4db1-bf51-7e0e4ca83b45" providerId="ADAL" clId="{4D3C8DAE-B112-4352-9FED-694BB45C317C}" dt="2019-02-21T03:01:33.665" v="643" actId="6549"/>
        <pc:sldMkLst>
          <pc:docMk/>
          <pc:sldMk cId="2200151639" sldId="336"/>
        </pc:sldMkLst>
        <pc:spChg chg="mod">
          <ac:chgData name="Andrew Jo" userId="1cf66dae-8fc4-4db1-bf51-7e0e4ca83b45" providerId="ADAL" clId="{4D3C8DAE-B112-4352-9FED-694BB45C317C}" dt="2019-02-21T03:00:01.050" v="573" actId="20577"/>
          <ac:spMkLst>
            <pc:docMk/>
            <pc:sldMk cId="2200151639" sldId="336"/>
            <ac:spMk id="2" creationId="{8154602A-7BC2-476E-85AD-30D85BDACD7D}"/>
          </ac:spMkLst>
        </pc:spChg>
        <pc:spChg chg="mod">
          <ac:chgData name="Andrew Jo" userId="1cf66dae-8fc4-4db1-bf51-7e0e4ca83b45" providerId="ADAL" clId="{4D3C8DAE-B112-4352-9FED-694BB45C317C}" dt="2019-02-21T03:01:33.665" v="643" actId="6549"/>
          <ac:spMkLst>
            <pc:docMk/>
            <pc:sldMk cId="2200151639" sldId="336"/>
            <ac:spMk id="3" creationId="{EAA8B009-6221-42FB-BB4B-29E966AE56E9}"/>
          </ac:spMkLst>
        </pc:spChg>
        <pc:picChg chg="add mod modCrop">
          <ac:chgData name="Andrew Jo" userId="1cf66dae-8fc4-4db1-bf51-7e0e4ca83b45" providerId="ADAL" clId="{4D3C8DAE-B112-4352-9FED-694BB45C317C}" dt="2019-02-21T03:00:39.913" v="581" actId="14100"/>
          <ac:picMkLst>
            <pc:docMk/>
            <pc:sldMk cId="2200151639" sldId="336"/>
            <ac:picMk id="4" creationId="{8308B825-9F26-4AC1-B382-694E933E6151}"/>
          </ac:picMkLst>
        </pc:picChg>
      </pc:sldChg>
      <pc:sldChg chg="add del">
        <pc:chgData name="Andrew Jo" userId="1cf66dae-8fc4-4db1-bf51-7e0e4ca83b45" providerId="ADAL" clId="{4D3C8DAE-B112-4352-9FED-694BB45C317C}" dt="2019-02-21T03:03:45.757" v="773" actId="2696"/>
        <pc:sldMkLst>
          <pc:docMk/>
          <pc:sldMk cId="3271259893" sldId="337"/>
        </pc:sldMkLst>
      </pc:sldChg>
      <pc:sldChg chg="del">
        <pc:chgData name="Andrew Jo" userId="1cf66dae-8fc4-4db1-bf51-7e0e4ca83b45" providerId="ADAL" clId="{4D3C8DAE-B112-4352-9FED-694BB45C317C}" dt="2019-02-21T02:48:31.320" v="69" actId="2696"/>
        <pc:sldMkLst>
          <pc:docMk/>
          <pc:sldMk cId="3473189870" sldId="337"/>
        </pc:sldMkLst>
      </pc:sldChg>
      <pc:sldChg chg="del">
        <pc:chgData name="Andrew Jo" userId="1cf66dae-8fc4-4db1-bf51-7e0e4ca83b45" providerId="ADAL" clId="{4D3C8DAE-B112-4352-9FED-694BB45C317C}" dt="2019-02-21T02:48:31.336" v="70" actId="2696"/>
        <pc:sldMkLst>
          <pc:docMk/>
          <pc:sldMk cId="1015892982" sldId="338"/>
        </pc:sldMkLst>
      </pc:sldChg>
      <pc:sldChg chg="del">
        <pc:chgData name="Andrew Jo" userId="1cf66dae-8fc4-4db1-bf51-7e0e4ca83b45" providerId="ADAL" clId="{4D3C8DAE-B112-4352-9FED-694BB45C317C}" dt="2019-02-21T02:48:31.336" v="71" actId="2696"/>
        <pc:sldMkLst>
          <pc:docMk/>
          <pc:sldMk cId="1309088543" sldId="339"/>
        </pc:sldMkLst>
      </pc:sldChg>
      <pc:sldChg chg="del">
        <pc:chgData name="Andrew Jo" userId="1cf66dae-8fc4-4db1-bf51-7e0e4ca83b45" providerId="ADAL" clId="{4D3C8DAE-B112-4352-9FED-694BB45C317C}" dt="2019-02-21T02:48:31.351" v="72" actId="2696"/>
        <pc:sldMkLst>
          <pc:docMk/>
          <pc:sldMk cId="1313789268" sldId="340"/>
        </pc:sldMkLst>
      </pc:sldChg>
      <pc:sldChg chg="del">
        <pc:chgData name="Andrew Jo" userId="1cf66dae-8fc4-4db1-bf51-7e0e4ca83b45" providerId="ADAL" clId="{4D3C8DAE-B112-4352-9FED-694BB45C317C}" dt="2019-02-21T02:48:31.351" v="73" actId="2696"/>
        <pc:sldMkLst>
          <pc:docMk/>
          <pc:sldMk cId="3767589936" sldId="341"/>
        </pc:sldMkLst>
      </pc:sldChg>
      <pc:sldChg chg="del">
        <pc:chgData name="Andrew Jo" userId="1cf66dae-8fc4-4db1-bf51-7e0e4ca83b45" providerId="ADAL" clId="{4D3C8DAE-B112-4352-9FED-694BB45C317C}" dt="2019-02-21T02:48:31.351" v="74" actId="2696"/>
        <pc:sldMkLst>
          <pc:docMk/>
          <pc:sldMk cId="594705061" sldId="342"/>
        </pc:sldMkLst>
      </pc:sldChg>
      <pc:sldChg chg="del">
        <pc:chgData name="Andrew Jo" userId="1cf66dae-8fc4-4db1-bf51-7e0e4ca83b45" providerId="ADAL" clId="{4D3C8DAE-B112-4352-9FED-694BB45C317C}" dt="2019-02-21T02:48:31.367" v="75" actId="2696"/>
        <pc:sldMkLst>
          <pc:docMk/>
          <pc:sldMk cId="3822417633" sldId="343"/>
        </pc:sldMkLst>
      </pc:sldChg>
      <pc:sldChg chg="del">
        <pc:chgData name="Andrew Jo" userId="1cf66dae-8fc4-4db1-bf51-7e0e4ca83b45" providerId="ADAL" clId="{4D3C8DAE-B112-4352-9FED-694BB45C317C}" dt="2019-02-21T02:48:31.367" v="76" actId="2696"/>
        <pc:sldMkLst>
          <pc:docMk/>
          <pc:sldMk cId="900894551" sldId="344"/>
        </pc:sldMkLst>
      </pc:sldChg>
      <pc:sldChg chg="del">
        <pc:chgData name="Andrew Jo" userId="1cf66dae-8fc4-4db1-bf51-7e0e4ca83b45" providerId="ADAL" clId="{4D3C8DAE-B112-4352-9FED-694BB45C317C}" dt="2019-02-21T02:48:31.382" v="77" actId="2696"/>
        <pc:sldMkLst>
          <pc:docMk/>
          <pc:sldMk cId="2510542483" sldId="345"/>
        </pc:sldMkLst>
      </pc:sldChg>
    </pc:docChg>
  </pc:docChgLst>
  <pc:docChgLst>
    <pc:chgData name="Andrew Jo" userId="1cf66dae-8fc4-4db1-bf51-7e0e4ca83b45" providerId="ADAL" clId="{535EF50D-A423-4E33-859A-98203AD83E38}"/>
    <pc:docChg chg="modSld">
      <pc:chgData name="Andrew Jo" userId="1cf66dae-8fc4-4db1-bf51-7e0e4ca83b45" providerId="ADAL" clId="{535EF50D-A423-4E33-859A-98203AD83E38}" dt="2019-02-15T00:04:07.927" v="33" actId="20577"/>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86F37-74F0-4B81-9FF2-0F5A243CA234}" type="datetimeFigureOut">
              <a:rPr lang="en-US" smtClean="0"/>
              <a:t>2/21/2019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8C059B-77E1-49B5-AB1F-BB8B77EE07ED}" type="slidenum">
              <a:rPr lang="en-US" smtClean="0"/>
              <a:t>‹#›</a:t>
            </a:fld>
            <a:endParaRPr lang="en-US"/>
          </a:p>
        </p:txBody>
      </p:sp>
    </p:spTree>
    <p:extLst>
      <p:ext uri="{BB962C8B-B14F-4D97-AF65-F5344CB8AC3E}">
        <p14:creationId xmlns:p14="http://schemas.microsoft.com/office/powerpoint/2010/main" val="1364930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8C059B-77E1-49B5-AB1F-BB8B77EE07ED}" type="slidenum">
              <a:rPr lang="en-US" smtClean="0"/>
              <a:t>28</a:t>
            </a:fld>
            <a:endParaRPr lang="en-US"/>
          </a:p>
        </p:txBody>
      </p:sp>
    </p:spTree>
    <p:extLst>
      <p:ext uri="{BB962C8B-B14F-4D97-AF65-F5344CB8AC3E}">
        <p14:creationId xmlns:p14="http://schemas.microsoft.com/office/powerpoint/2010/main" val="1056394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F4DCA-B82B-4BC7-AE07-E05F146113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2790A5-6EE9-4865-8201-CE362B13D0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6BF235-23C3-4F4F-BFA9-D314058915DE}"/>
              </a:ext>
            </a:extLst>
          </p:cNvPr>
          <p:cNvSpPr>
            <a:spLocks noGrp="1"/>
          </p:cNvSpPr>
          <p:nvPr>
            <p:ph type="dt" sz="half" idx="10"/>
          </p:nvPr>
        </p:nvSpPr>
        <p:spPr/>
        <p:txBody>
          <a:bodyPr/>
          <a:lstStyle/>
          <a:p>
            <a:fld id="{2ABFFAFA-3A70-4C0D-A844-16B1631CC759}" type="datetimeFigureOut">
              <a:rPr lang="en-US" smtClean="0"/>
              <a:t>2/21/2019</a:t>
            </a:fld>
            <a:endParaRPr lang="en-US"/>
          </a:p>
        </p:txBody>
      </p:sp>
      <p:sp>
        <p:nvSpPr>
          <p:cNvPr id="5" name="Footer Placeholder 4">
            <a:extLst>
              <a:ext uri="{FF2B5EF4-FFF2-40B4-BE49-F238E27FC236}">
                <a16:creationId xmlns:a16="http://schemas.microsoft.com/office/drawing/2014/main" id="{9B7078E0-EEFE-4409-8BBC-497DDE940A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D347BB-F375-42E9-9497-87244FBDF2B8}"/>
              </a:ext>
            </a:extLst>
          </p:cNvPr>
          <p:cNvSpPr>
            <a:spLocks noGrp="1"/>
          </p:cNvSpPr>
          <p:nvPr>
            <p:ph type="sldNum" sz="quarter" idx="12"/>
          </p:nvPr>
        </p:nvSpPr>
        <p:spPr/>
        <p:txBody>
          <a:bodyPr/>
          <a:lstStyle/>
          <a:p>
            <a:fld id="{3BBA9B2C-40B9-4560-8FF2-1C2B14D8EF10}" type="slidenum">
              <a:rPr lang="en-US" smtClean="0"/>
              <a:t>‹#›</a:t>
            </a:fld>
            <a:endParaRPr lang="en-US"/>
          </a:p>
        </p:txBody>
      </p:sp>
    </p:spTree>
    <p:extLst>
      <p:ext uri="{BB962C8B-B14F-4D97-AF65-F5344CB8AC3E}">
        <p14:creationId xmlns:p14="http://schemas.microsoft.com/office/powerpoint/2010/main" val="3712855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D30C2-1571-4362-9018-6CDB5E2DF8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1996FC-9D2F-4C90-8CF0-0A5E76776EA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293A1-CD06-4FE5-95B0-58E1FE610E3A}"/>
              </a:ext>
            </a:extLst>
          </p:cNvPr>
          <p:cNvSpPr>
            <a:spLocks noGrp="1"/>
          </p:cNvSpPr>
          <p:nvPr>
            <p:ph type="dt" sz="half" idx="10"/>
          </p:nvPr>
        </p:nvSpPr>
        <p:spPr/>
        <p:txBody>
          <a:bodyPr/>
          <a:lstStyle/>
          <a:p>
            <a:fld id="{2ABFFAFA-3A70-4C0D-A844-16B1631CC759}" type="datetimeFigureOut">
              <a:rPr lang="en-US" smtClean="0"/>
              <a:t>2/21/2019</a:t>
            </a:fld>
            <a:endParaRPr lang="en-US"/>
          </a:p>
        </p:txBody>
      </p:sp>
      <p:sp>
        <p:nvSpPr>
          <p:cNvPr id="5" name="Footer Placeholder 4">
            <a:extLst>
              <a:ext uri="{FF2B5EF4-FFF2-40B4-BE49-F238E27FC236}">
                <a16:creationId xmlns:a16="http://schemas.microsoft.com/office/drawing/2014/main" id="{2C463278-9FCB-422C-9E69-DBF8AF97A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65D377-9CA5-4383-9082-BAD1EB6245AD}"/>
              </a:ext>
            </a:extLst>
          </p:cNvPr>
          <p:cNvSpPr>
            <a:spLocks noGrp="1"/>
          </p:cNvSpPr>
          <p:nvPr>
            <p:ph type="sldNum" sz="quarter" idx="12"/>
          </p:nvPr>
        </p:nvSpPr>
        <p:spPr/>
        <p:txBody>
          <a:bodyPr/>
          <a:lstStyle/>
          <a:p>
            <a:fld id="{3BBA9B2C-40B9-4560-8FF2-1C2B14D8EF10}" type="slidenum">
              <a:rPr lang="en-US" smtClean="0"/>
              <a:t>‹#›</a:t>
            </a:fld>
            <a:endParaRPr lang="en-US"/>
          </a:p>
        </p:txBody>
      </p:sp>
    </p:spTree>
    <p:extLst>
      <p:ext uri="{BB962C8B-B14F-4D97-AF65-F5344CB8AC3E}">
        <p14:creationId xmlns:p14="http://schemas.microsoft.com/office/powerpoint/2010/main" val="414305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CEABCC-4C77-4E54-8811-B313905F76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174A5C-6B56-42DE-B9BA-C40EC679F16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6691FC-391A-4420-B735-1FD31D1A0BA3}"/>
              </a:ext>
            </a:extLst>
          </p:cNvPr>
          <p:cNvSpPr>
            <a:spLocks noGrp="1"/>
          </p:cNvSpPr>
          <p:nvPr>
            <p:ph type="dt" sz="half" idx="10"/>
          </p:nvPr>
        </p:nvSpPr>
        <p:spPr/>
        <p:txBody>
          <a:bodyPr/>
          <a:lstStyle/>
          <a:p>
            <a:fld id="{2ABFFAFA-3A70-4C0D-A844-16B1631CC759}" type="datetimeFigureOut">
              <a:rPr lang="en-US" smtClean="0"/>
              <a:t>2/21/2019</a:t>
            </a:fld>
            <a:endParaRPr lang="en-US"/>
          </a:p>
        </p:txBody>
      </p:sp>
      <p:sp>
        <p:nvSpPr>
          <p:cNvPr id="5" name="Footer Placeholder 4">
            <a:extLst>
              <a:ext uri="{FF2B5EF4-FFF2-40B4-BE49-F238E27FC236}">
                <a16:creationId xmlns:a16="http://schemas.microsoft.com/office/drawing/2014/main" id="{3BD950F7-EED0-4F4B-807C-B2FC3D3CE1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FBF32-1191-4708-BFCD-07BBC0561BB9}"/>
              </a:ext>
            </a:extLst>
          </p:cNvPr>
          <p:cNvSpPr>
            <a:spLocks noGrp="1"/>
          </p:cNvSpPr>
          <p:nvPr>
            <p:ph type="sldNum" sz="quarter" idx="12"/>
          </p:nvPr>
        </p:nvSpPr>
        <p:spPr/>
        <p:txBody>
          <a:bodyPr/>
          <a:lstStyle/>
          <a:p>
            <a:fld id="{3BBA9B2C-40B9-4560-8FF2-1C2B14D8EF10}" type="slidenum">
              <a:rPr lang="en-US" smtClean="0"/>
              <a:t>‹#›</a:t>
            </a:fld>
            <a:endParaRPr lang="en-US"/>
          </a:p>
        </p:txBody>
      </p:sp>
    </p:spTree>
    <p:extLst>
      <p:ext uri="{BB962C8B-B14F-4D97-AF65-F5344CB8AC3E}">
        <p14:creationId xmlns:p14="http://schemas.microsoft.com/office/powerpoint/2010/main" val="2409771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6D352-1D14-4BA4-98EE-8D70229839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38463F-B7CD-42FB-909A-8D960571F70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798A3-47F1-4FFF-AA2A-65E248C133C1}"/>
              </a:ext>
            </a:extLst>
          </p:cNvPr>
          <p:cNvSpPr>
            <a:spLocks noGrp="1"/>
          </p:cNvSpPr>
          <p:nvPr>
            <p:ph type="dt" sz="half" idx="10"/>
          </p:nvPr>
        </p:nvSpPr>
        <p:spPr/>
        <p:txBody>
          <a:bodyPr/>
          <a:lstStyle/>
          <a:p>
            <a:fld id="{2ABFFAFA-3A70-4C0D-A844-16B1631CC759}" type="datetimeFigureOut">
              <a:rPr lang="en-US" smtClean="0"/>
              <a:t>2/21/2019</a:t>
            </a:fld>
            <a:endParaRPr lang="en-US"/>
          </a:p>
        </p:txBody>
      </p:sp>
      <p:sp>
        <p:nvSpPr>
          <p:cNvPr id="5" name="Footer Placeholder 4">
            <a:extLst>
              <a:ext uri="{FF2B5EF4-FFF2-40B4-BE49-F238E27FC236}">
                <a16:creationId xmlns:a16="http://schemas.microsoft.com/office/drawing/2014/main" id="{04568CF8-FC62-4FBD-BBE9-7727E36998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117749-4650-4B54-A7B0-B407E3645B13}"/>
              </a:ext>
            </a:extLst>
          </p:cNvPr>
          <p:cNvSpPr>
            <a:spLocks noGrp="1"/>
          </p:cNvSpPr>
          <p:nvPr>
            <p:ph type="sldNum" sz="quarter" idx="12"/>
          </p:nvPr>
        </p:nvSpPr>
        <p:spPr/>
        <p:txBody>
          <a:bodyPr/>
          <a:lstStyle/>
          <a:p>
            <a:fld id="{3BBA9B2C-40B9-4560-8FF2-1C2B14D8EF10}" type="slidenum">
              <a:rPr lang="en-US" smtClean="0"/>
              <a:t>‹#›</a:t>
            </a:fld>
            <a:endParaRPr lang="en-US"/>
          </a:p>
        </p:txBody>
      </p:sp>
    </p:spTree>
    <p:extLst>
      <p:ext uri="{BB962C8B-B14F-4D97-AF65-F5344CB8AC3E}">
        <p14:creationId xmlns:p14="http://schemas.microsoft.com/office/powerpoint/2010/main" val="2800707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1F06-EC9C-4086-899A-97751B3389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BFE56A-1985-40C3-9139-DDE93E7F42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613343B-E2CD-40ED-81EE-721CC935F05A}"/>
              </a:ext>
            </a:extLst>
          </p:cNvPr>
          <p:cNvSpPr>
            <a:spLocks noGrp="1"/>
          </p:cNvSpPr>
          <p:nvPr>
            <p:ph type="dt" sz="half" idx="10"/>
          </p:nvPr>
        </p:nvSpPr>
        <p:spPr/>
        <p:txBody>
          <a:bodyPr/>
          <a:lstStyle/>
          <a:p>
            <a:fld id="{2ABFFAFA-3A70-4C0D-A844-16B1631CC759}" type="datetimeFigureOut">
              <a:rPr lang="en-US" smtClean="0"/>
              <a:t>2/21/2019</a:t>
            </a:fld>
            <a:endParaRPr lang="en-US"/>
          </a:p>
        </p:txBody>
      </p:sp>
      <p:sp>
        <p:nvSpPr>
          <p:cNvPr id="5" name="Footer Placeholder 4">
            <a:extLst>
              <a:ext uri="{FF2B5EF4-FFF2-40B4-BE49-F238E27FC236}">
                <a16:creationId xmlns:a16="http://schemas.microsoft.com/office/drawing/2014/main" id="{B529D479-2925-4737-A8F0-B7F9F30F98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ED5D11-7620-474F-9494-E28CD3307F0C}"/>
              </a:ext>
            </a:extLst>
          </p:cNvPr>
          <p:cNvSpPr>
            <a:spLocks noGrp="1"/>
          </p:cNvSpPr>
          <p:nvPr>
            <p:ph type="sldNum" sz="quarter" idx="12"/>
          </p:nvPr>
        </p:nvSpPr>
        <p:spPr/>
        <p:txBody>
          <a:bodyPr/>
          <a:lstStyle/>
          <a:p>
            <a:fld id="{3BBA9B2C-40B9-4560-8FF2-1C2B14D8EF10}" type="slidenum">
              <a:rPr lang="en-US" smtClean="0"/>
              <a:t>‹#›</a:t>
            </a:fld>
            <a:endParaRPr lang="en-US"/>
          </a:p>
        </p:txBody>
      </p:sp>
    </p:spTree>
    <p:extLst>
      <p:ext uri="{BB962C8B-B14F-4D97-AF65-F5344CB8AC3E}">
        <p14:creationId xmlns:p14="http://schemas.microsoft.com/office/powerpoint/2010/main" val="2119909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1AEB8-9790-4C04-A57A-1549999D35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E70882-8D5E-4F45-BA5A-E56AF0E13E6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DDBEF5-36BF-40AC-B3DA-DC326D9832D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761150-99B3-4196-B5F0-A5BD6ADC32B6}"/>
              </a:ext>
            </a:extLst>
          </p:cNvPr>
          <p:cNvSpPr>
            <a:spLocks noGrp="1"/>
          </p:cNvSpPr>
          <p:nvPr>
            <p:ph type="dt" sz="half" idx="10"/>
          </p:nvPr>
        </p:nvSpPr>
        <p:spPr/>
        <p:txBody>
          <a:bodyPr/>
          <a:lstStyle/>
          <a:p>
            <a:fld id="{2ABFFAFA-3A70-4C0D-A844-16B1631CC759}" type="datetimeFigureOut">
              <a:rPr lang="en-US" smtClean="0"/>
              <a:t>2/21/2019</a:t>
            </a:fld>
            <a:endParaRPr lang="en-US"/>
          </a:p>
        </p:txBody>
      </p:sp>
      <p:sp>
        <p:nvSpPr>
          <p:cNvPr id="6" name="Footer Placeholder 5">
            <a:extLst>
              <a:ext uri="{FF2B5EF4-FFF2-40B4-BE49-F238E27FC236}">
                <a16:creationId xmlns:a16="http://schemas.microsoft.com/office/drawing/2014/main" id="{5BD73734-FB2F-4A34-8A35-BE3836678F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DF0334-348F-4C76-9173-4E1488EEA9EB}"/>
              </a:ext>
            </a:extLst>
          </p:cNvPr>
          <p:cNvSpPr>
            <a:spLocks noGrp="1"/>
          </p:cNvSpPr>
          <p:nvPr>
            <p:ph type="sldNum" sz="quarter" idx="12"/>
          </p:nvPr>
        </p:nvSpPr>
        <p:spPr/>
        <p:txBody>
          <a:bodyPr/>
          <a:lstStyle/>
          <a:p>
            <a:fld id="{3BBA9B2C-40B9-4560-8FF2-1C2B14D8EF10}" type="slidenum">
              <a:rPr lang="en-US" smtClean="0"/>
              <a:t>‹#›</a:t>
            </a:fld>
            <a:endParaRPr lang="en-US"/>
          </a:p>
        </p:txBody>
      </p:sp>
    </p:spTree>
    <p:extLst>
      <p:ext uri="{BB962C8B-B14F-4D97-AF65-F5344CB8AC3E}">
        <p14:creationId xmlns:p14="http://schemas.microsoft.com/office/powerpoint/2010/main" val="3111058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0835D-FD7B-496A-B63C-53DFE0F72D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211664-A957-43F5-BDC6-4A61309295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6F5A84B-9B08-4E14-AFBE-4A8A27A6803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B73A97-8A5D-4C88-8D3F-C340E071D1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1C0B4E1-3188-4F8C-8F84-B81D1EE74AA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806981-8D91-4B32-8B1B-C76CF4FA03DC}"/>
              </a:ext>
            </a:extLst>
          </p:cNvPr>
          <p:cNvSpPr>
            <a:spLocks noGrp="1"/>
          </p:cNvSpPr>
          <p:nvPr>
            <p:ph type="dt" sz="half" idx="10"/>
          </p:nvPr>
        </p:nvSpPr>
        <p:spPr/>
        <p:txBody>
          <a:bodyPr/>
          <a:lstStyle/>
          <a:p>
            <a:fld id="{2ABFFAFA-3A70-4C0D-A844-16B1631CC759}" type="datetimeFigureOut">
              <a:rPr lang="en-US" smtClean="0"/>
              <a:t>2/21/2019</a:t>
            </a:fld>
            <a:endParaRPr lang="en-US"/>
          </a:p>
        </p:txBody>
      </p:sp>
      <p:sp>
        <p:nvSpPr>
          <p:cNvPr id="8" name="Footer Placeholder 7">
            <a:extLst>
              <a:ext uri="{FF2B5EF4-FFF2-40B4-BE49-F238E27FC236}">
                <a16:creationId xmlns:a16="http://schemas.microsoft.com/office/drawing/2014/main" id="{CC5EEFFE-EB54-404D-B4DC-2390D23F57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C023D9-9D18-4629-B7C5-68CE23024B88}"/>
              </a:ext>
            </a:extLst>
          </p:cNvPr>
          <p:cNvSpPr>
            <a:spLocks noGrp="1"/>
          </p:cNvSpPr>
          <p:nvPr>
            <p:ph type="sldNum" sz="quarter" idx="12"/>
          </p:nvPr>
        </p:nvSpPr>
        <p:spPr/>
        <p:txBody>
          <a:bodyPr/>
          <a:lstStyle/>
          <a:p>
            <a:fld id="{3BBA9B2C-40B9-4560-8FF2-1C2B14D8EF10}" type="slidenum">
              <a:rPr lang="en-US" smtClean="0"/>
              <a:t>‹#›</a:t>
            </a:fld>
            <a:endParaRPr lang="en-US"/>
          </a:p>
        </p:txBody>
      </p:sp>
    </p:spTree>
    <p:extLst>
      <p:ext uri="{BB962C8B-B14F-4D97-AF65-F5344CB8AC3E}">
        <p14:creationId xmlns:p14="http://schemas.microsoft.com/office/powerpoint/2010/main" val="3179112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5895B-875B-4CC3-B8FC-36B46C81C4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FFA0A0-ED88-40ED-B66B-6C94BCB68F95}"/>
              </a:ext>
            </a:extLst>
          </p:cNvPr>
          <p:cNvSpPr>
            <a:spLocks noGrp="1"/>
          </p:cNvSpPr>
          <p:nvPr>
            <p:ph type="dt" sz="half" idx="10"/>
          </p:nvPr>
        </p:nvSpPr>
        <p:spPr/>
        <p:txBody>
          <a:bodyPr/>
          <a:lstStyle/>
          <a:p>
            <a:fld id="{2ABFFAFA-3A70-4C0D-A844-16B1631CC759}" type="datetimeFigureOut">
              <a:rPr lang="en-US" smtClean="0"/>
              <a:t>2/21/2019</a:t>
            </a:fld>
            <a:endParaRPr lang="en-US"/>
          </a:p>
        </p:txBody>
      </p:sp>
      <p:sp>
        <p:nvSpPr>
          <p:cNvPr id="4" name="Footer Placeholder 3">
            <a:extLst>
              <a:ext uri="{FF2B5EF4-FFF2-40B4-BE49-F238E27FC236}">
                <a16:creationId xmlns:a16="http://schemas.microsoft.com/office/drawing/2014/main" id="{D3A53BCA-B0AF-4567-A621-8C0B42E85F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E758FD-A99A-4691-9B90-95ABF6C7EFF6}"/>
              </a:ext>
            </a:extLst>
          </p:cNvPr>
          <p:cNvSpPr>
            <a:spLocks noGrp="1"/>
          </p:cNvSpPr>
          <p:nvPr>
            <p:ph type="sldNum" sz="quarter" idx="12"/>
          </p:nvPr>
        </p:nvSpPr>
        <p:spPr/>
        <p:txBody>
          <a:bodyPr/>
          <a:lstStyle/>
          <a:p>
            <a:fld id="{3BBA9B2C-40B9-4560-8FF2-1C2B14D8EF10}" type="slidenum">
              <a:rPr lang="en-US" smtClean="0"/>
              <a:t>‹#›</a:t>
            </a:fld>
            <a:endParaRPr lang="en-US"/>
          </a:p>
        </p:txBody>
      </p:sp>
    </p:spTree>
    <p:extLst>
      <p:ext uri="{BB962C8B-B14F-4D97-AF65-F5344CB8AC3E}">
        <p14:creationId xmlns:p14="http://schemas.microsoft.com/office/powerpoint/2010/main" val="2920088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3D790-441D-4EF2-B1F0-71D11F1C942E}"/>
              </a:ext>
            </a:extLst>
          </p:cNvPr>
          <p:cNvSpPr>
            <a:spLocks noGrp="1"/>
          </p:cNvSpPr>
          <p:nvPr>
            <p:ph type="dt" sz="half" idx="10"/>
          </p:nvPr>
        </p:nvSpPr>
        <p:spPr/>
        <p:txBody>
          <a:bodyPr/>
          <a:lstStyle/>
          <a:p>
            <a:fld id="{2ABFFAFA-3A70-4C0D-A844-16B1631CC759}" type="datetimeFigureOut">
              <a:rPr lang="en-US" smtClean="0"/>
              <a:t>2/21/2019</a:t>
            </a:fld>
            <a:endParaRPr lang="en-US"/>
          </a:p>
        </p:txBody>
      </p:sp>
      <p:sp>
        <p:nvSpPr>
          <p:cNvPr id="3" name="Footer Placeholder 2">
            <a:extLst>
              <a:ext uri="{FF2B5EF4-FFF2-40B4-BE49-F238E27FC236}">
                <a16:creationId xmlns:a16="http://schemas.microsoft.com/office/drawing/2014/main" id="{5167C58C-1B72-4674-AEFF-3ED1ED11AF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EA0AB4-1AD3-4F5D-B540-3AFA72FACA5A}"/>
              </a:ext>
            </a:extLst>
          </p:cNvPr>
          <p:cNvSpPr>
            <a:spLocks noGrp="1"/>
          </p:cNvSpPr>
          <p:nvPr>
            <p:ph type="sldNum" sz="quarter" idx="12"/>
          </p:nvPr>
        </p:nvSpPr>
        <p:spPr/>
        <p:txBody>
          <a:bodyPr/>
          <a:lstStyle/>
          <a:p>
            <a:fld id="{3BBA9B2C-40B9-4560-8FF2-1C2B14D8EF10}" type="slidenum">
              <a:rPr lang="en-US" smtClean="0"/>
              <a:t>‹#›</a:t>
            </a:fld>
            <a:endParaRPr lang="en-US"/>
          </a:p>
        </p:txBody>
      </p:sp>
    </p:spTree>
    <p:extLst>
      <p:ext uri="{BB962C8B-B14F-4D97-AF65-F5344CB8AC3E}">
        <p14:creationId xmlns:p14="http://schemas.microsoft.com/office/powerpoint/2010/main" val="3023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D2E4D-8D99-4196-82CE-48E0A8210B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2A823D-A13D-47AD-9A36-5ED7DFFF42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AB164B-CFA7-41BB-81E8-0EFEF512A0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E24E92-915C-4560-B044-84ACC1DD514F}"/>
              </a:ext>
            </a:extLst>
          </p:cNvPr>
          <p:cNvSpPr>
            <a:spLocks noGrp="1"/>
          </p:cNvSpPr>
          <p:nvPr>
            <p:ph type="dt" sz="half" idx="10"/>
          </p:nvPr>
        </p:nvSpPr>
        <p:spPr/>
        <p:txBody>
          <a:bodyPr/>
          <a:lstStyle/>
          <a:p>
            <a:fld id="{2ABFFAFA-3A70-4C0D-A844-16B1631CC759}" type="datetimeFigureOut">
              <a:rPr lang="en-US" smtClean="0"/>
              <a:t>2/21/2019</a:t>
            </a:fld>
            <a:endParaRPr lang="en-US"/>
          </a:p>
        </p:txBody>
      </p:sp>
      <p:sp>
        <p:nvSpPr>
          <p:cNvPr id="6" name="Footer Placeholder 5">
            <a:extLst>
              <a:ext uri="{FF2B5EF4-FFF2-40B4-BE49-F238E27FC236}">
                <a16:creationId xmlns:a16="http://schemas.microsoft.com/office/drawing/2014/main" id="{C7941A41-30CF-4BEF-BCFC-7ACF8D1887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0A2903-F668-4E61-9756-DEE33E68DE47}"/>
              </a:ext>
            </a:extLst>
          </p:cNvPr>
          <p:cNvSpPr>
            <a:spLocks noGrp="1"/>
          </p:cNvSpPr>
          <p:nvPr>
            <p:ph type="sldNum" sz="quarter" idx="12"/>
          </p:nvPr>
        </p:nvSpPr>
        <p:spPr/>
        <p:txBody>
          <a:bodyPr/>
          <a:lstStyle/>
          <a:p>
            <a:fld id="{3BBA9B2C-40B9-4560-8FF2-1C2B14D8EF10}" type="slidenum">
              <a:rPr lang="en-US" smtClean="0"/>
              <a:t>‹#›</a:t>
            </a:fld>
            <a:endParaRPr lang="en-US"/>
          </a:p>
        </p:txBody>
      </p:sp>
    </p:spTree>
    <p:extLst>
      <p:ext uri="{BB962C8B-B14F-4D97-AF65-F5344CB8AC3E}">
        <p14:creationId xmlns:p14="http://schemas.microsoft.com/office/powerpoint/2010/main" val="3506407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23DCF-850C-4FF9-BF18-59E075A374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AC200F-4400-42E6-A223-32A2F505AE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5EB873-3215-4D16-94DD-9EA537A21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11DCDD-E96C-4DFB-943C-23360E5A3E8E}"/>
              </a:ext>
            </a:extLst>
          </p:cNvPr>
          <p:cNvSpPr>
            <a:spLocks noGrp="1"/>
          </p:cNvSpPr>
          <p:nvPr>
            <p:ph type="dt" sz="half" idx="10"/>
          </p:nvPr>
        </p:nvSpPr>
        <p:spPr/>
        <p:txBody>
          <a:bodyPr/>
          <a:lstStyle/>
          <a:p>
            <a:fld id="{2ABFFAFA-3A70-4C0D-A844-16B1631CC759}" type="datetimeFigureOut">
              <a:rPr lang="en-US" smtClean="0"/>
              <a:t>2/21/2019</a:t>
            </a:fld>
            <a:endParaRPr lang="en-US"/>
          </a:p>
        </p:txBody>
      </p:sp>
      <p:sp>
        <p:nvSpPr>
          <p:cNvPr id="6" name="Footer Placeholder 5">
            <a:extLst>
              <a:ext uri="{FF2B5EF4-FFF2-40B4-BE49-F238E27FC236}">
                <a16:creationId xmlns:a16="http://schemas.microsoft.com/office/drawing/2014/main" id="{3342D5B2-CAD1-4356-B5E6-F81D6A73FC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73A72D-B65C-49EB-B7F1-DAB4DFDC7C31}"/>
              </a:ext>
            </a:extLst>
          </p:cNvPr>
          <p:cNvSpPr>
            <a:spLocks noGrp="1"/>
          </p:cNvSpPr>
          <p:nvPr>
            <p:ph type="sldNum" sz="quarter" idx="12"/>
          </p:nvPr>
        </p:nvSpPr>
        <p:spPr/>
        <p:txBody>
          <a:bodyPr/>
          <a:lstStyle/>
          <a:p>
            <a:fld id="{3BBA9B2C-40B9-4560-8FF2-1C2B14D8EF10}" type="slidenum">
              <a:rPr lang="en-US" smtClean="0"/>
              <a:t>‹#›</a:t>
            </a:fld>
            <a:endParaRPr lang="en-US"/>
          </a:p>
        </p:txBody>
      </p:sp>
    </p:spTree>
    <p:extLst>
      <p:ext uri="{BB962C8B-B14F-4D97-AF65-F5344CB8AC3E}">
        <p14:creationId xmlns:p14="http://schemas.microsoft.com/office/powerpoint/2010/main" val="3635259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CF5E99-A7A5-4835-BF41-8E9E446405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D66288-1520-4286-9478-B4B12896C8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8B5262-816E-42BC-87B9-F1C0E2ECF3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FFAFA-3A70-4C0D-A844-16B1631CC759}" type="datetimeFigureOut">
              <a:rPr lang="en-US" smtClean="0"/>
              <a:t>2/21/2019</a:t>
            </a:fld>
            <a:endParaRPr lang="en-US"/>
          </a:p>
        </p:txBody>
      </p:sp>
      <p:sp>
        <p:nvSpPr>
          <p:cNvPr id="5" name="Footer Placeholder 4">
            <a:extLst>
              <a:ext uri="{FF2B5EF4-FFF2-40B4-BE49-F238E27FC236}">
                <a16:creationId xmlns:a16="http://schemas.microsoft.com/office/drawing/2014/main" id="{039B3009-FAD8-469C-9ADE-098E5078E8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EA4D63-FEE4-4193-BDFA-9148564385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BA9B2C-40B9-4560-8FF2-1C2B14D8EF10}" type="slidenum">
              <a:rPr lang="en-US" smtClean="0"/>
              <a:t>‹#›</a:t>
            </a:fld>
            <a:endParaRPr lang="en-US"/>
          </a:p>
        </p:txBody>
      </p:sp>
    </p:spTree>
    <p:extLst>
      <p:ext uri="{BB962C8B-B14F-4D97-AF65-F5344CB8AC3E}">
        <p14:creationId xmlns:p14="http://schemas.microsoft.com/office/powerpoint/2010/main" val="2320906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0E08C-210B-4097-A4AB-5AD725F0FA45}"/>
              </a:ext>
            </a:extLst>
          </p:cNvPr>
          <p:cNvSpPr>
            <a:spLocks noGrp="1"/>
          </p:cNvSpPr>
          <p:nvPr>
            <p:ph type="ctrTitle"/>
          </p:nvPr>
        </p:nvSpPr>
        <p:spPr/>
        <p:txBody>
          <a:bodyPr/>
          <a:lstStyle/>
          <a:p>
            <a:r>
              <a:rPr lang="en-US" dirty="0"/>
              <a:t>ENGR-304-L</a:t>
            </a:r>
          </a:p>
        </p:txBody>
      </p:sp>
      <p:sp>
        <p:nvSpPr>
          <p:cNvPr id="3" name="Subtitle 2">
            <a:extLst>
              <a:ext uri="{FF2B5EF4-FFF2-40B4-BE49-F238E27FC236}">
                <a16:creationId xmlns:a16="http://schemas.microsoft.com/office/drawing/2014/main" id="{FD5E24B3-F89E-4933-A6C2-13C499F17F60}"/>
              </a:ext>
            </a:extLst>
          </p:cNvPr>
          <p:cNvSpPr>
            <a:spLocks noGrp="1"/>
          </p:cNvSpPr>
          <p:nvPr>
            <p:ph type="subTitle" idx="1"/>
          </p:nvPr>
        </p:nvSpPr>
        <p:spPr/>
        <p:txBody>
          <a:bodyPr/>
          <a:lstStyle/>
          <a:p>
            <a:r>
              <a:rPr lang="en-US" dirty="0"/>
              <a:t>Software Lab 03</a:t>
            </a:r>
          </a:p>
        </p:txBody>
      </p:sp>
    </p:spTree>
    <p:extLst>
      <p:ext uri="{BB962C8B-B14F-4D97-AF65-F5344CB8AC3E}">
        <p14:creationId xmlns:p14="http://schemas.microsoft.com/office/powerpoint/2010/main" val="2886244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FD1BA3-70DC-421A-AD47-C55DF6D668B3}"/>
              </a:ext>
            </a:extLst>
          </p:cNvPr>
          <p:cNvSpPr/>
          <p:nvPr/>
        </p:nvSpPr>
        <p:spPr>
          <a:xfrm>
            <a:off x="2032986" y="2121763"/>
            <a:ext cx="8185211" cy="4650004"/>
          </a:xfrm>
          <a:prstGeom prst="rect">
            <a:avLst/>
          </a:prstGeom>
          <a:solidFill>
            <a:schemeClr val="accent4">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Function Definition</a:t>
            </a:r>
          </a:p>
        </p:txBody>
      </p:sp>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t>Recursive Functions</a:t>
            </a:r>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838200" y="1526959"/>
            <a:ext cx="10515600" cy="4650004"/>
          </a:xfrm>
        </p:spPr>
        <p:txBody>
          <a:bodyPr>
            <a:normAutofit/>
          </a:bodyPr>
          <a:lstStyle/>
          <a:p>
            <a:r>
              <a:rPr lang="en-US" dirty="0"/>
              <a:t>Recursive functions call themselves as sub-problems</a:t>
            </a:r>
          </a:p>
        </p:txBody>
      </p:sp>
      <p:sp>
        <p:nvSpPr>
          <p:cNvPr id="4" name="Rectangle 3">
            <a:extLst>
              <a:ext uri="{FF2B5EF4-FFF2-40B4-BE49-F238E27FC236}">
                <a16:creationId xmlns:a16="http://schemas.microsoft.com/office/drawing/2014/main" id="{36D4D8DE-F9D9-4EFB-9171-C405462F033D}"/>
              </a:ext>
            </a:extLst>
          </p:cNvPr>
          <p:cNvSpPr/>
          <p:nvPr/>
        </p:nvSpPr>
        <p:spPr>
          <a:xfrm>
            <a:off x="4665770" y="5051393"/>
            <a:ext cx="3053919" cy="1478493"/>
          </a:xfrm>
          <a:prstGeom prst="rect">
            <a:avLst/>
          </a:prstGeom>
          <a:solidFill>
            <a:schemeClr val="accent5">
              <a:lumMod val="40000"/>
              <a:lumOff val="6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Function</a:t>
            </a:r>
          </a:p>
          <a:p>
            <a:pPr algn="ctr"/>
            <a:r>
              <a:rPr lang="en-US" b="1" dirty="0">
                <a:solidFill>
                  <a:schemeClr val="tx1"/>
                </a:solidFill>
              </a:rPr>
              <a:t>Definition</a:t>
            </a:r>
          </a:p>
          <a:p>
            <a:pPr algn="ctr"/>
            <a:r>
              <a:rPr lang="en-US" b="1" dirty="0">
                <a:solidFill>
                  <a:schemeClr val="tx1"/>
                </a:solidFill>
              </a:rPr>
              <a:t>(same as outer)</a:t>
            </a:r>
          </a:p>
        </p:txBody>
      </p:sp>
      <p:sp>
        <p:nvSpPr>
          <p:cNvPr id="5" name="Arrow: Right 4">
            <a:extLst>
              <a:ext uri="{FF2B5EF4-FFF2-40B4-BE49-F238E27FC236}">
                <a16:creationId xmlns:a16="http://schemas.microsoft.com/office/drawing/2014/main" id="{FAD43207-FEFE-4630-956B-1FBF22F5E8C8}"/>
              </a:ext>
            </a:extLst>
          </p:cNvPr>
          <p:cNvSpPr/>
          <p:nvPr/>
        </p:nvSpPr>
        <p:spPr>
          <a:xfrm rot="2094441">
            <a:off x="3038726" y="5269648"/>
            <a:ext cx="1580225" cy="443883"/>
          </a:xfrm>
          <a:prstGeom prst="rightArrow">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71C5B235-A136-45C5-8B80-17B0940F333E}"/>
              </a:ext>
            </a:extLst>
          </p:cNvPr>
          <p:cNvSpPr/>
          <p:nvPr/>
        </p:nvSpPr>
        <p:spPr>
          <a:xfrm rot="19973949">
            <a:off x="7783108" y="5094352"/>
            <a:ext cx="2400568" cy="443883"/>
          </a:xfrm>
          <a:prstGeom prst="rightArrow">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0E87AC3-5DFC-4B21-B39C-A8F94A9F2EEC}"/>
              </a:ext>
            </a:extLst>
          </p:cNvPr>
          <p:cNvSpPr/>
          <p:nvPr/>
        </p:nvSpPr>
        <p:spPr>
          <a:xfrm>
            <a:off x="1546654" y="5739454"/>
            <a:ext cx="3053919" cy="463119"/>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Inner Function</a:t>
            </a:r>
          </a:p>
          <a:p>
            <a:pPr algn="ctr"/>
            <a:r>
              <a:rPr lang="en-US" b="1" dirty="0">
                <a:solidFill>
                  <a:schemeClr val="tx1"/>
                </a:solidFill>
              </a:rPr>
              <a:t>Parameters</a:t>
            </a:r>
          </a:p>
          <a:p>
            <a:pPr algn="ctr"/>
            <a:r>
              <a:rPr lang="en-US" b="1" dirty="0">
                <a:solidFill>
                  <a:schemeClr val="tx1"/>
                </a:solidFill>
              </a:rPr>
              <a:t>(if not base-case)</a:t>
            </a:r>
          </a:p>
        </p:txBody>
      </p:sp>
      <p:sp>
        <p:nvSpPr>
          <p:cNvPr id="8" name="Rectangle 7">
            <a:extLst>
              <a:ext uri="{FF2B5EF4-FFF2-40B4-BE49-F238E27FC236}">
                <a16:creationId xmlns:a16="http://schemas.microsoft.com/office/drawing/2014/main" id="{B4CACADF-59E8-4812-953A-118131CCF218}"/>
              </a:ext>
            </a:extLst>
          </p:cNvPr>
          <p:cNvSpPr/>
          <p:nvPr/>
        </p:nvSpPr>
        <p:spPr>
          <a:xfrm>
            <a:off x="7684216" y="5771992"/>
            <a:ext cx="3053919" cy="463119"/>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Inner Function</a:t>
            </a:r>
          </a:p>
          <a:p>
            <a:pPr algn="ctr"/>
            <a:r>
              <a:rPr lang="en-US" b="1" dirty="0">
                <a:solidFill>
                  <a:schemeClr val="tx1"/>
                </a:solidFill>
              </a:rPr>
              <a:t>Return Values</a:t>
            </a:r>
          </a:p>
        </p:txBody>
      </p:sp>
      <p:sp>
        <p:nvSpPr>
          <p:cNvPr id="11" name="Arrow: Right 10">
            <a:extLst>
              <a:ext uri="{FF2B5EF4-FFF2-40B4-BE49-F238E27FC236}">
                <a16:creationId xmlns:a16="http://schemas.microsoft.com/office/drawing/2014/main" id="{A4B9B6EE-C40B-44FD-A842-450A156BBB72}"/>
              </a:ext>
            </a:extLst>
          </p:cNvPr>
          <p:cNvSpPr/>
          <p:nvPr/>
        </p:nvSpPr>
        <p:spPr>
          <a:xfrm>
            <a:off x="10081474" y="4261894"/>
            <a:ext cx="1831991" cy="443883"/>
          </a:xfrm>
          <a:prstGeom prst="rightArrow">
            <a:avLst/>
          </a:prstGeom>
          <a:solidFill>
            <a:schemeClr val="accent4">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6016A02-F5B2-4E9D-99E4-6F9F350997F6}"/>
              </a:ext>
            </a:extLst>
          </p:cNvPr>
          <p:cNvSpPr/>
          <p:nvPr/>
        </p:nvSpPr>
        <p:spPr>
          <a:xfrm>
            <a:off x="-736847" y="4683582"/>
            <a:ext cx="3053919" cy="463119"/>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Outer Function</a:t>
            </a:r>
          </a:p>
          <a:p>
            <a:pPr algn="ctr"/>
            <a:r>
              <a:rPr lang="en-US" b="1" dirty="0">
                <a:solidFill>
                  <a:schemeClr val="tx1"/>
                </a:solidFill>
              </a:rPr>
              <a:t>Parameters</a:t>
            </a:r>
          </a:p>
        </p:txBody>
      </p:sp>
      <p:sp>
        <p:nvSpPr>
          <p:cNvPr id="13" name="Rectangle 12">
            <a:extLst>
              <a:ext uri="{FF2B5EF4-FFF2-40B4-BE49-F238E27FC236}">
                <a16:creationId xmlns:a16="http://schemas.microsoft.com/office/drawing/2014/main" id="{457BBD4D-DDE1-48CB-83FE-3C3EAF2733C7}"/>
              </a:ext>
            </a:extLst>
          </p:cNvPr>
          <p:cNvSpPr/>
          <p:nvPr/>
        </p:nvSpPr>
        <p:spPr>
          <a:xfrm>
            <a:off x="9673099" y="4742545"/>
            <a:ext cx="3053919" cy="463119"/>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Outer Function</a:t>
            </a:r>
          </a:p>
          <a:p>
            <a:pPr algn="ctr"/>
            <a:r>
              <a:rPr lang="en-US" b="1" dirty="0">
                <a:solidFill>
                  <a:schemeClr val="tx1"/>
                </a:solidFill>
              </a:rPr>
              <a:t>Return Values</a:t>
            </a:r>
          </a:p>
        </p:txBody>
      </p:sp>
      <p:sp>
        <p:nvSpPr>
          <p:cNvPr id="14" name="Rectangle 13">
            <a:extLst>
              <a:ext uri="{FF2B5EF4-FFF2-40B4-BE49-F238E27FC236}">
                <a16:creationId xmlns:a16="http://schemas.microsoft.com/office/drawing/2014/main" id="{F7BB7653-490A-44A4-B80E-954CBF6A2219}"/>
              </a:ext>
            </a:extLst>
          </p:cNvPr>
          <p:cNvSpPr/>
          <p:nvPr/>
        </p:nvSpPr>
        <p:spPr>
          <a:xfrm>
            <a:off x="2301538" y="4073735"/>
            <a:ext cx="3003425" cy="779648"/>
          </a:xfrm>
          <a:prstGeom prst="rect">
            <a:avLst/>
          </a:prstGeom>
          <a:solidFill>
            <a:schemeClr val="accent5">
              <a:lumMod val="40000"/>
              <a:lumOff val="60000"/>
            </a:schemeClr>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Check For Base-Case</a:t>
            </a:r>
          </a:p>
        </p:txBody>
      </p:sp>
      <p:sp>
        <p:nvSpPr>
          <p:cNvPr id="10" name="Arrow: Right 9">
            <a:extLst>
              <a:ext uri="{FF2B5EF4-FFF2-40B4-BE49-F238E27FC236}">
                <a16:creationId xmlns:a16="http://schemas.microsoft.com/office/drawing/2014/main" id="{6C3DD905-4145-4B9F-A798-977CC0E74FB4}"/>
              </a:ext>
            </a:extLst>
          </p:cNvPr>
          <p:cNvSpPr/>
          <p:nvPr/>
        </p:nvSpPr>
        <p:spPr>
          <a:xfrm>
            <a:off x="282605" y="4261894"/>
            <a:ext cx="2389574" cy="443883"/>
          </a:xfrm>
          <a:prstGeom prst="rightArrow">
            <a:avLst/>
          </a:prstGeom>
          <a:solidFill>
            <a:schemeClr val="accent4">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757F7B5F-D619-4134-A287-4CBEE5D40545}"/>
              </a:ext>
            </a:extLst>
          </p:cNvPr>
          <p:cNvSpPr/>
          <p:nvPr/>
        </p:nvSpPr>
        <p:spPr>
          <a:xfrm>
            <a:off x="5443648" y="4189088"/>
            <a:ext cx="4543731" cy="443883"/>
          </a:xfrm>
          <a:prstGeom prst="rightArrow">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3B443F8-C481-45E3-88CA-CFB4A04BAFA8}"/>
              </a:ext>
            </a:extLst>
          </p:cNvPr>
          <p:cNvSpPr/>
          <p:nvPr/>
        </p:nvSpPr>
        <p:spPr>
          <a:xfrm>
            <a:off x="5852498" y="3741991"/>
            <a:ext cx="3053919" cy="463119"/>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Base-Case Return Values</a:t>
            </a:r>
          </a:p>
          <a:p>
            <a:pPr algn="ctr"/>
            <a:r>
              <a:rPr lang="en-US" b="1" dirty="0">
                <a:solidFill>
                  <a:schemeClr val="tx1"/>
                </a:solidFill>
              </a:rPr>
              <a:t>(if base-case)</a:t>
            </a:r>
          </a:p>
        </p:txBody>
      </p:sp>
    </p:spTree>
    <p:extLst>
      <p:ext uri="{BB962C8B-B14F-4D97-AF65-F5344CB8AC3E}">
        <p14:creationId xmlns:p14="http://schemas.microsoft.com/office/powerpoint/2010/main" val="4170530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t>Recursive Functions</a:t>
            </a:r>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838200" y="1526959"/>
            <a:ext cx="10515600" cy="4650004"/>
          </a:xfrm>
        </p:spPr>
        <p:txBody>
          <a:bodyPr>
            <a:normAutofit/>
          </a:bodyPr>
          <a:lstStyle/>
          <a:p>
            <a:r>
              <a:rPr lang="en-US" dirty="0"/>
              <a:t>C Function Declarations</a:t>
            </a:r>
          </a:p>
        </p:txBody>
      </p:sp>
      <p:pic>
        <p:nvPicPr>
          <p:cNvPr id="5" name="Picture 4">
            <a:extLst>
              <a:ext uri="{FF2B5EF4-FFF2-40B4-BE49-F238E27FC236}">
                <a16:creationId xmlns:a16="http://schemas.microsoft.com/office/drawing/2014/main" id="{19275747-C40F-4BC7-A3D9-726C8E3DFE8A}"/>
              </a:ext>
            </a:extLst>
          </p:cNvPr>
          <p:cNvPicPr>
            <a:picLocks noChangeAspect="1"/>
          </p:cNvPicPr>
          <p:nvPr/>
        </p:nvPicPr>
        <p:blipFill>
          <a:blip r:embed="rId2"/>
          <a:stretch>
            <a:fillRect/>
          </a:stretch>
        </p:blipFill>
        <p:spPr>
          <a:xfrm>
            <a:off x="2188819" y="2476299"/>
            <a:ext cx="7814362" cy="6109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7" name="Straight Arrow Connector 6">
            <a:extLst>
              <a:ext uri="{FF2B5EF4-FFF2-40B4-BE49-F238E27FC236}">
                <a16:creationId xmlns:a16="http://schemas.microsoft.com/office/drawing/2014/main" id="{3DEA779B-13E6-495C-839A-0B9CF3784AD9}"/>
              </a:ext>
            </a:extLst>
          </p:cNvPr>
          <p:cNvCxnSpPr>
            <a:cxnSpLocks/>
          </p:cNvCxnSpPr>
          <p:nvPr/>
        </p:nvCxnSpPr>
        <p:spPr>
          <a:xfrm flipV="1">
            <a:off x="2592280" y="2965143"/>
            <a:ext cx="435005" cy="100317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20BAD3D-8CF5-40A7-8087-895E1A0DC543}"/>
              </a:ext>
            </a:extLst>
          </p:cNvPr>
          <p:cNvSpPr txBox="1"/>
          <p:nvPr/>
        </p:nvSpPr>
        <p:spPr>
          <a:xfrm>
            <a:off x="1735393" y="3958886"/>
            <a:ext cx="1291892" cy="369332"/>
          </a:xfrm>
          <a:prstGeom prst="rect">
            <a:avLst/>
          </a:prstGeom>
          <a:noFill/>
        </p:spPr>
        <p:txBody>
          <a:bodyPr wrap="none" rtlCol="0">
            <a:spAutoFit/>
          </a:bodyPr>
          <a:lstStyle/>
          <a:p>
            <a:r>
              <a:rPr lang="en-US" dirty="0">
                <a:solidFill>
                  <a:srgbClr val="FF0000"/>
                </a:solidFill>
              </a:rPr>
              <a:t>Return type</a:t>
            </a:r>
          </a:p>
        </p:txBody>
      </p:sp>
      <p:cxnSp>
        <p:nvCxnSpPr>
          <p:cNvPr id="10" name="Straight Arrow Connector 9">
            <a:extLst>
              <a:ext uri="{FF2B5EF4-FFF2-40B4-BE49-F238E27FC236}">
                <a16:creationId xmlns:a16="http://schemas.microsoft.com/office/drawing/2014/main" id="{362F28F3-86BB-437B-9015-6D6C9F75A238}"/>
              </a:ext>
            </a:extLst>
          </p:cNvPr>
          <p:cNvCxnSpPr>
            <a:cxnSpLocks/>
          </p:cNvCxnSpPr>
          <p:nvPr/>
        </p:nvCxnSpPr>
        <p:spPr>
          <a:xfrm flipV="1">
            <a:off x="4377904" y="2955712"/>
            <a:ext cx="0" cy="11748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97A2606-F2C1-4C60-830C-B10BECDC0A5E}"/>
              </a:ext>
            </a:extLst>
          </p:cNvPr>
          <p:cNvSpPr txBox="1"/>
          <p:nvPr/>
        </p:nvSpPr>
        <p:spPr>
          <a:xfrm>
            <a:off x="3582654" y="4099735"/>
            <a:ext cx="1590500" cy="369332"/>
          </a:xfrm>
          <a:prstGeom prst="rect">
            <a:avLst/>
          </a:prstGeom>
          <a:noFill/>
        </p:spPr>
        <p:txBody>
          <a:bodyPr wrap="none" rtlCol="0">
            <a:spAutoFit/>
          </a:bodyPr>
          <a:lstStyle/>
          <a:p>
            <a:r>
              <a:rPr lang="en-US" dirty="0">
                <a:solidFill>
                  <a:srgbClr val="FF0000"/>
                </a:solidFill>
              </a:rPr>
              <a:t>Function name</a:t>
            </a:r>
          </a:p>
        </p:txBody>
      </p:sp>
      <p:cxnSp>
        <p:nvCxnSpPr>
          <p:cNvPr id="13" name="Straight Arrow Connector 12">
            <a:extLst>
              <a:ext uri="{FF2B5EF4-FFF2-40B4-BE49-F238E27FC236}">
                <a16:creationId xmlns:a16="http://schemas.microsoft.com/office/drawing/2014/main" id="{91473892-E8C0-4AFE-A07A-51B6CF432E1E}"/>
              </a:ext>
            </a:extLst>
          </p:cNvPr>
          <p:cNvCxnSpPr>
            <a:cxnSpLocks/>
          </p:cNvCxnSpPr>
          <p:nvPr/>
        </p:nvCxnSpPr>
        <p:spPr>
          <a:xfrm flipH="1" flipV="1">
            <a:off x="5946026" y="3001680"/>
            <a:ext cx="277221" cy="96663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7012AAE-FF31-4CA7-A180-DD8407FE1B23}"/>
              </a:ext>
            </a:extLst>
          </p:cNvPr>
          <p:cNvSpPr txBox="1"/>
          <p:nvPr/>
        </p:nvSpPr>
        <p:spPr>
          <a:xfrm>
            <a:off x="8315246" y="3338397"/>
            <a:ext cx="1486369" cy="369332"/>
          </a:xfrm>
          <a:prstGeom prst="rect">
            <a:avLst/>
          </a:prstGeom>
          <a:noFill/>
        </p:spPr>
        <p:txBody>
          <a:bodyPr wrap="none" rtlCol="0">
            <a:spAutoFit/>
          </a:bodyPr>
          <a:lstStyle/>
          <a:p>
            <a:r>
              <a:rPr lang="en-US" dirty="0">
                <a:solidFill>
                  <a:srgbClr val="FF0000"/>
                </a:solidFill>
              </a:rPr>
              <a:t>Parameter list</a:t>
            </a:r>
          </a:p>
        </p:txBody>
      </p:sp>
      <p:sp>
        <p:nvSpPr>
          <p:cNvPr id="16" name="TextBox 15">
            <a:extLst>
              <a:ext uri="{FF2B5EF4-FFF2-40B4-BE49-F238E27FC236}">
                <a16:creationId xmlns:a16="http://schemas.microsoft.com/office/drawing/2014/main" id="{6515E732-F085-4B9D-8836-D0FB905E69F7}"/>
              </a:ext>
            </a:extLst>
          </p:cNvPr>
          <p:cNvSpPr txBox="1"/>
          <p:nvPr/>
        </p:nvSpPr>
        <p:spPr>
          <a:xfrm>
            <a:off x="5598659" y="4006896"/>
            <a:ext cx="2094869" cy="369332"/>
          </a:xfrm>
          <a:prstGeom prst="rect">
            <a:avLst/>
          </a:prstGeom>
          <a:noFill/>
        </p:spPr>
        <p:txBody>
          <a:bodyPr wrap="none" rtlCol="0">
            <a:spAutoFit/>
          </a:bodyPr>
          <a:lstStyle/>
          <a:p>
            <a:r>
              <a:rPr lang="en-US" dirty="0">
                <a:solidFill>
                  <a:srgbClr val="FF0000"/>
                </a:solidFill>
              </a:rPr>
              <a:t>First parameter type</a:t>
            </a:r>
          </a:p>
        </p:txBody>
      </p:sp>
      <p:cxnSp>
        <p:nvCxnSpPr>
          <p:cNvPr id="17" name="Straight Arrow Connector 16">
            <a:extLst>
              <a:ext uri="{FF2B5EF4-FFF2-40B4-BE49-F238E27FC236}">
                <a16:creationId xmlns:a16="http://schemas.microsoft.com/office/drawing/2014/main" id="{F6F24F66-608D-45BF-BE5E-6C7C055A22E1}"/>
              </a:ext>
            </a:extLst>
          </p:cNvPr>
          <p:cNvCxnSpPr>
            <a:cxnSpLocks/>
          </p:cNvCxnSpPr>
          <p:nvPr/>
        </p:nvCxnSpPr>
        <p:spPr>
          <a:xfrm flipH="1" flipV="1">
            <a:off x="6646093" y="3001680"/>
            <a:ext cx="2071779" cy="132653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E2324C7-9F4A-4E5F-9D3B-DB9F73E60B4F}"/>
              </a:ext>
            </a:extLst>
          </p:cNvPr>
          <p:cNvCxnSpPr>
            <a:cxnSpLocks/>
          </p:cNvCxnSpPr>
          <p:nvPr/>
        </p:nvCxnSpPr>
        <p:spPr>
          <a:xfrm flipH="1" flipV="1">
            <a:off x="7051932" y="2851104"/>
            <a:ext cx="1263314" cy="57789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B5077CD-6F16-4FD6-8A34-CF1977BA092B}"/>
              </a:ext>
            </a:extLst>
          </p:cNvPr>
          <p:cNvSpPr txBox="1"/>
          <p:nvPr/>
        </p:nvSpPr>
        <p:spPr>
          <a:xfrm>
            <a:off x="8315246" y="4394709"/>
            <a:ext cx="2208682" cy="369332"/>
          </a:xfrm>
          <a:prstGeom prst="rect">
            <a:avLst/>
          </a:prstGeom>
          <a:noFill/>
        </p:spPr>
        <p:txBody>
          <a:bodyPr wrap="none" rtlCol="0">
            <a:spAutoFit/>
          </a:bodyPr>
          <a:lstStyle/>
          <a:p>
            <a:r>
              <a:rPr lang="en-US" dirty="0">
                <a:solidFill>
                  <a:srgbClr val="FF0000"/>
                </a:solidFill>
              </a:rPr>
              <a:t>First parameter name</a:t>
            </a:r>
          </a:p>
        </p:txBody>
      </p:sp>
    </p:spTree>
    <p:extLst>
      <p:ext uri="{BB962C8B-B14F-4D97-AF65-F5344CB8AC3E}">
        <p14:creationId xmlns:p14="http://schemas.microsoft.com/office/powerpoint/2010/main" val="1494296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t>Recursive Functions</a:t>
            </a:r>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838200" y="1526959"/>
            <a:ext cx="10515600" cy="4650004"/>
          </a:xfrm>
        </p:spPr>
        <p:txBody>
          <a:bodyPr>
            <a:normAutofit/>
          </a:bodyPr>
          <a:lstStyle/>
          <a:p>
            <a:r>
              <a:rPr lang="en-US" dirty="0"/>
              <a:t>C Function Definitions</a:t>
            </a:r>
          </a:p>
        </p:txBody>
      </p:sp>
      <p:pic>
        <p:nvPicPr>
          <p:cNvPr id="4" name="Picture 3">
            <a:extLst>
              <a:ext uri="{FF2B5EF4-FFF2-40B4-BE49-F238E27FC236}">
                <a16:creationId xmlns:a16="http://schemas.microsoft.com/office/drawing/2014/main" id="{62004FA9-2A93-44D8-B200-BAA94F265E8B}"/>
              </a:ext>
            </a:extLst>
          </p:cNvPr>
          <p:cNvPicPr>
            <a:picLocks noChangeAspect="1"/>
          </p:cNvPicPr>
          <p:nvPr/>
        </p:nvPicPr>
        <p:blipFill>
          <a:blip r:embed="rId2"/>
          <a:stretch>
            <a:fillRect/>
          </a:stretch>
        </p:blipFill>
        <p:spPr>
          <a:xfrm>
            <a:off x="536357" y="2182151"/>
            <a:ext cx="9322931" cy="4065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5" name="Straight Arrow Connector 4">
            <a:extLst>
              <a:ext uri="{FF2B5EF4-FFF2-40B4-BE49-F238E27FC236}">
                <a16:creationId xmlns:a16="http://schemas.microsoft.com/office/drawing/2014/main" id="{ED08899A-7D34-4318-9EE2-A9EF6B6AA845}"/>
              </a:ext>
            </a:extLst>
          </p:cNvPr>
          <p:cNvCxnSpPr>
            <a:cxnSpLocks/>
          </p:cNvCxnSpPr>
          <p:nvPr/>
        </p:nvCxnSpPr>
        <p:spPr>
          <a:xfrm flipH="1">
            <a:off x="4332303" y="2899114"/>
            <a:ext cx="2618913" cy="9266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7DCA87D-8390-446F-8681-31DA5DE29E59}"/>
              </a:ext>
            </a:extLst>
          </p:cNvPr>
          <p:cNvSpPr txBox="1"/>
          <p:nvPr/>
        </p:nvSpPr>
        <p:spPr>
          <a:xfrm>
            <a:off x="6951216" y="2714448"/>
            <a:ext cx="1551515" cy="369332"/>
          </a:xfrm>
          <a:prstGeom prst="rect">
            <a:avLst/>
          </a:prstGeom>
          <a:noFill/>
        </p:spPr>
        <p:txBody>
          <a:bodyPr wrap="none" rtlCol="0">
            <a:spAutoFit/>
          </a:bodyPr>
          <a:lstStyle/>
          <a:p>
            <a:r>
              <a:rPr lang="en-US" dirty="0">
                <a:solidFill>
                  <a:srgbClr val="FF0000"/>
                </a:solidFill>
              </a:rPr>
              <a:t>Local variables</a:t>
            </a:r>
          </a:p>
        </p:txBody>
      </p:sp>
      <p:cxnSp>
        <p:nvCxnSpPr>
          <p:cNvPr id="9" name="Straight Arrow Connector 8">
            <a:extLst>
              <a:ext uri="{FF2B5EF4-FFF2-40B4-BE49-F238E27FC236}">
                <a16:creationId xmlns:a16="http://schemas.microsoft.com/office/drawing/2014/main" id="{DE328B1E-3E10-4DB3-AC42-A7FD976B4586}"/>
              </a:ext>
            </a:extLst>
          </p:cNvPr>
          <p:cNvCxnSpPr>
            <a:cxnSpLocks/>
          </p:cNvCxnSpPr>
          <p:nvPr/>
        </p:nvCxnSpPr>
        <p:spPr>
          <a:xfrm flipH="1" flipV="1">
            <a:off x="4474345" y="5406221"/>
            <a:ext cx="3524436" cy="39788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15F1234-CD52-4D3D-B90F-F382ED9B2026}"/>
              </a:ext>
            </a:extLst>
          </p:cNvPr>
          <p:cNvCxnSpPr>
            <a:cxnSpLocks/>
          </p:cNvCxnSpPr>
          <p:nvPr/>
        </p:nvCxnSpPr>
        <p:spPr>
          <a:xfrm flipH="1" flipV="1">
            <a:off x="6391922" y="5406221"/>
            <a:ext cx="1606859" cy="39788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BAFAC62-BA02-4AFB-9C70-DFFE67C17D09}"/>
              </a:ext>
            </a:extLst>
          </p:cNvPr>
          <p:cNvSpPr txBox="1"/>
          <p:nvPr/>
        </p:nvSpPr>
        <p:spPr>
          <a:xfrm>
            <a:off x="7194479" y="5781128"/>
            <a:ext cx="2370201" cy="369332"/>
          </a:xfrm>
          <a:prstGeom prst="rect">
            <a:avLst/>
          </a:prstGeom>
          <a:noFill/>
        </p:spPr>
        <p:txBody>
          <a:bodyPr wrap="none" rtlCol="0">
            <a:spAutoFit/>
          </a:bodyPr>
          <a:lstStyle/>
          <a:p>
            <a:r>
              <a:rPr lang="en-US" dirty="0">
                <a:solidFill>
                  <a:srgbClr val="FF0000"/>
                </a:solidFill>
              </a:rPr>
              <a:t>Recursive function calls</a:t>
            </a:r>
          </a:p>
        </p:txBody>
      </p:sp>
      <p:cxnSp>
        <p:nvCxnSpPr>
          <p:cNvPr id="19" name="Straight Arrow Connector 18">
            <a:extLst>
              <a:ext uri="{FF2B5EF4-FFF2-40B4-BE49-F238E27FC236}">
                <a16:creationId xmlns:a16="http://schemas.microsoft.com/office/drawing/2014/main" id="{1196317E-2DB6-4DC5-8B87-D332F27FA065}"/>
              </a:ext>
            </a:extLst>
          </p:cNvPr>
          <p:cNvCxnSpPr>
            <a:cxnSpLocks/>
          </p:cNvCxnSpPr>
          <p:nvPr/>
        </p:nvCxnSpPr>
        <p:spPr>
          <a:xfrm flipH="1" flipV="1">
            <a:off x="3124940" y="5868140"/>
            <a:ext cx="1056580" cy="9765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EAFB278-9D14-4FE0-9C63-819E26ABA90E}"/>
              </a:ext>
            </a:extLst>
          </p:cNvPr>
          <p:cNvSpPr txBox="1"/>
          <p:nvPr/>
        </p:nvSpPr>
        <p:spPr>
          <a:xfrm>
            <a:off x="4181520" y="5804102"/>
            <a:ext cx="1829603" cy="369332"/>
          </a:xfrm>
          <a:prstGeom prst="rect">
            <a:avLst/>
          </a:prstGeom>
          <a:noFill/>
        </p:spPr>
        <p:txBody>
          <a:bodyPr wrap="none" rtlCol="0">
            <a:spAutoFit/>
          </a:bodyPr>
          <a:lstStyle/>
          <a:p>
            <a:r>
              <a:rPr lang="en-US" dirty="0">
                <a:solidFill>
                  <a:srgbClr val="FF0000"/>
                </a:solidFill>
              </a:rPr>
              <a:t>Return statement</a:t>
            </a:r>
          </a:p>
        </p:txBody>
      </p:sp>
      <p:cxnSp>
        <p:nvCxnSpPr>
          <p:cNvPr id="25" name="Straight Arrow Connector 24">
            <a:extLst>
              <a:ext uri="{FF2B5EF4-FFF2-40B4-BE49-F238E27FC236}">
                <a16:creationId xmlns:a16="http://schemas.microsoft.com/office/drawing/2014/main" id="{F02C68E2-AA7F-4772-B482-3E62A1837561}"/>
              </a:ext>
            </a:extLst>
          </p:cNvPr>
          <p:cNvCxnSpPr>
            <a:cxnSpLocks/>
          </p:cNvCxnSpPr>
          <p:nvPr/>
        </p:nvCxnSpPr>
        <p:spPr>
          <a:xfrm flipH="1" flipV="1">
            <a:off x="3222594" y="3835153"/>
            <a:ext cx="1615736" cy="12373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C6A694B-041B-4175-AB35-F6F0810E8BE0}"/>
              </a:ext>
            </a:extLst>
          </p:cNvPr>
          <p:cNvSpPr txBox="1"/>
          <p:nvPr/>
        </p:nvSpPr>
        <p:spPr>
          <a:xfrm>
            <a:off x="4838330" y="3774220"/>
            <a:ext cx="2639505" cy="369332"/>
          </a:xfrm>
          <a:prstGeom prst="rect">
            <a:avLst/>
          </a:prstGeom>
          <a:noFill/>
        </p:spPr>
        <p:txBody>
          <a:bodyPr wrap="none" rtlCol="0">
            <a:spAutoFit/>
          </a:bodyPr>
          <a:lstStyle/>
          <a:p>
            <a:r>
              <a:rPr lang="en-US" dirty="0">
                <a:solidFill>
                  <a:srgbClr val="FF0000"/>
                </a:solidFill>
              </a:rPr>
              <a:t>Recursive base-case check</a:t>
            </a:r>
          </a:p>
        </p:txBody>
      </p:sp>
    </p:spTree>
    <p:extLst>
      <p:ext uri="{BB962C8B-B14F-4D97-AF65-F5344CB8AC3E}">
        <p14:creationId xmlns:p14="http://schemas.microsoft.com/office/powerpoint/2010/main" val="63432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4602A-7BC2-476E-85AD-30D85BDACD7D}"/>
              </a:ext>
            </a:extLst>
          </p:cNvPr>
          <p:cNvSpPr>
            <a:spLocks noGrp="1"/>
          </p:cNvSpPr>
          <p:nvPr>
            <p:ph type="title"/>
          </p:nvPr>
        </p:nvSpPr>
        <p:spPr/>
        <p:txBody>
          <a:bodyPr/>
          <a:lstStyle/>
          <a:p>
            <a:r>
              <a:rPr lang="en-US" dirty="0"/>
              <a:t>Assembly Functions</a:t>
            </a:r>
          </a:p>
        </p:txBody>
      </p:sp>
      <p:sp>
        <p:nvSpPr>
          <p:cNvPr id="3" name="Content Placeholder 2">
            <a:extLst>
              <a:ext uri="{FF2B5EF4-FFF2-40B4-BE49-F238E27FC236}">
                <a16:creationId xmlns:a16="http://schemas.microsoft.com/office/drawing/2014/main" id="{EAA8B009-6221-42FB-BB4B-29E966AE56E9}"/>
              </a:ext>
            </a:extLst>
          </p:cNvPr>
          <p:cNvSpPr>
            <a:spLocks noGrp="1"/>
          </p:cNvSpPr>
          <p:nvPr>
            <p:ph idx="1"/>
          </p:nvPr>
        </p:nvSpPr>
        <p:spPr/>
        <p:txBody>
          <a:bodyPr/>
          <a:lstStyle/>
          <a:p>
            <a:r>
              <a:rPr lang="en-US" dirty="0"/>
              <a:t>Global label for </a:t>
            </a:r>
          </a:p>
          <a:p>
            <a:pPr marL="0" indent="0">
              <a:buNone/>
            </a:pPr>
            <a:r>
              <a:rPr lang="en-US" dirty="0"/>
              <a:t>   function name</a:t>
            </a:r>
          </a:p>
          <a:p>
            <a:r>
              <a:rPr lang="en-US" dirty="0"/>
              <a:t>“call”</a:t>
            </a:r>
          </a:p>
          <a:p>
            <a:r>
              <a:rPr lang="en-US" dirty="0"/>
              <a:t>“ret”</a:t>
            </a:r>
          </a:p>
          <a:p>
            <a:endParaRPr lang="en-US" dirty="0"/>
          </a:p>
        </p:txBody>
      </p:sp>
      <p:pic>
        <p:nvPicPr>
          <p:cNvPr id="4" name="Picture 3">
            <a:extLst>
              <a:ext uri="{FF2B5EF4-FFF2-40B4-BE49-F238E27FC236}">
                <a16:creationId xmlns:a16="http://schemas.microsoft.com/office/drawing/2014/main" id="{8308B825-9F26-4AC1-B382-694E933E6151}"/>
              </a:ext>
            </a:extLst>
          </p:cNvPr>
          <p:cNvPicPr>
            <a:picLocks noChangeAspect="1"/>
          </p:cNvPicPr>
          <p:nvPr/>
        </p:nvPicPr>
        <p:blipFill rotWithShape="1">
          <a:blip r:embed="rId2"/>
          <a:srcRect r="1219"/>
          <a:stretch/>
        </p:blipFill>
        <p:spPr>
          <a:xfrm>
            <a:off x="3675707" y="1488808"/>
            <a:ext cx="8293729" cy="52004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00151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t>NIOS Function Registers</a:t>
            </a:r>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579422" y="1526959"/>
            <a:ext cx="10774378" cy="4650004"/>
          </a:xfrm>
        </p:spPr>
        <p:txBody>
          <a:bodyPr>
            <a:normAutofit/>
          </a:bodyPr>
          <a:lstStyle/>
          <a:p>
            <a:r>
              <a:rPr lang="en-US" dirty="0"/>
              <a:t>Standard register usage “agreement”</a:t>
            </a:r>
          </a:p>
          <a:p>
            <a:endParaRPr lang="en-US" dirty="0"/>
          </a:p>
          <a:p>
            <a:r>
              <a:rPr lang="en-US" dirty="0"/>
              <a:t>R2, R3 – return value</a:t>
            </a:r>
          </a:p>
          <a:p>
            <a:r>
              <a:rPr lang="en-US" dirty="0"/>
              <a:t>R4, R5, R6, R7 – parameters</a:t>
            </a:r>
          </a:p>
          <a:p>
            <a:r>
              <a:rPr lang="en-US" dirty="0"/>
              <a:t>RA (R31) – return address</a:t>
            </a:r>
          </a:p>
          <a:p>
            <a:endParaRPr lang="en-US" dirty="0"/>
          </a:p>
          <a:p>
            <a:r>
              <a:rPr lang="en-US" dirty="0" err="1"/>
              <a:t>Callee</a:t>
            </a:r>
            <a:r>
              <a:rPr lang="en-US" dirty="0"/>
              <a:t>-saved vs Caller-saved</a:t>
            </a:r>
          </a:p>
        </p:txBody>
      </p:sp>
      <p:pic>
        <p:nvPicPr>
          <p:cNvPr id="4" name="Picture 3">
            <a:extLst>
              <a:ext uri="{FF2B5EF4-FFF2-40B4-BE49-F238E27FC236}">
                <a16:creationId xmlns:a16="http://schemas.microsoft.com/office/drawing/2014/main" id="{06C6A3E5-BACB-4E15-948B-147E7CC104FF}"/>
              </a:ext>
            </a:extLst>
          </p:cNvPr>
          <p:cNvPicPr>
            <a:picLocks noChangeAspect="1"/>
          </p:cNvPicPr>
          <p:nvPr/>
        </p:nvPicPr>
        <p:blipFill>
          <a:blip r:embed="rId2"/>
          <a:stretch>
            <a:fillRect/>
          </a:stretch>
        </p:blipFill>
        <p:spPr>
          <a:xfrm>
            <a:off x="6445188" y="522587"/>
            <a:ext cx="5529679" cy="5812825"/>
          </a:xfrm>
          <a:prstGeom prst="rect">
            <a:avLst/>
          </a:prstGeom>
        </p:spPr>
      </p:pic>
    </p:spTree>
    <p:extLst>
      <p:ext uri="{BB962C8B-B14F-4D97-AF65-F5344CB8AC3E}">
        <p14:creationId xmlns:p14="http://schemas.microsoft.com/office/powerpoint/2010/main" val="1320917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t>The Stack</a:t>
            </a:r>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838200" y="1526959"/>
            <a:ext cx="10515600" cy="4650004"/>
          </a:xfrm>
        </p:spPr>
        <p:txBody>
          <a:bodyPr>
            <a:normAutofit/>
          </a:bodyPr>
          <a:lstStyle/>
          <a:p>
            <a:r>
              <a:rPr lang="en-US" dirty="0"/>
              <a:t>Stacks &amp; Queues</a:t>
            </a:r>
          </a:p>
          <a:p>
            <a:r>
              <a:rPr lang="en-US" dirty="0"/>
              <a:t>Ex: buffet dishes &amp; amusement park lines</a:t>
            </a:r>
          </a:p>
        </p:txBody>
      </p:sp>
      <p:pic>
        <p:nvPicPr>
          <p:cNvPr id="2050" name="Picture 2" descr="Image result for stack vs queue">
            <a:extLst>
              <a:ext uri="{FF2B5EF4-FFF2-40B4-BE49-F238E27FC236}">
                <a16:creationId xmlns:a16="http://schemas.microsoft.com/office/drawing/2014/main" id="{5B525C63-CAC6-4D94-94E5-D7AA130417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9160" y="2974019"/>
            <a:ext cx="6933987" cy="30228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2CF421C-9338-4929-8757-44FB0FFA1AB7}"/>
              </a:ext>
            </a:extLst>
          </p:cNvPr>
          <p:cNvSpPr/>
          <p:nvPr/>
        </p:nvSpPr>
        <p:spPr>
          <a:xfrm>
            <a:off x="6989686" y="6176963"/>
            <a:ext cx="6096000" cy="276999"/>
          </a:xfrm>
          <a:prstGeom prst="rect">
            <a:avLst/>
          </a:prstGeom>
        </p:spPr>
        <p:txBody>
          <a:bodyPr>
            <a:spAutoFit/>
          </a:bodyPr>
          <a:lstStyle/>
          <a:p>
            <a:r>
              <a:rPr lang="en-US" sz="1200" i="1" dirty="0"/>
              <a:t>https://cdn-images-1.medium.com/max/523/1*asgh4mx9ez5Ji8PmBayS8g.png</a:t>
            </a:r>
          </a:p>
        </p:txBody>
      </p:sp>
    </p:spTree>
    <p:extLst>
      <p:ext uri="{BB962C8B-B14F-4D97-AF65-F5344CB8AC3E}">
        <p14:creationId xmlns:p14="http://schemas.microsoft.com/office/powerpoint/2010/main" val="1812019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t>The Stack</a:t>
            </a:r>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838200" y="1526959"/>
            <a:ext cx="10515600" cy="4650004"/>
          </a:xfrm>
        </p:spPr>
        <p:txBody>
          <a:bodyPr>
            <a:normAutofit/>
          </a:bodyPr>
          <a:lstStyle/>
          <a:p>
            <a:r>
              <a:rPr lang="en-US" dirty="0"/>
              <a:t>Stacks &amp; Queues</a:t>
            </a:r>
          </a:p>
          <a:p>
            <a:r>
              <a:rPr lang="en-US" dirty="0"/>
              <a:t>Ex: buffet dishes &amp; amusement park lines</a:t>
            </a:r>
          </a:p>
          <a:p>
            <a:endParaRPr lang="en-US" dirty="0"/>
          </a:p>
          <a:p>
            <a:r>
              <a:rPr lang="en-US" dirty="0">
                <a:solidFill>
                  <a:srgbClr val="FF0000"/>
                </a:solidFill>
              </a:rPr>
              <a:t>Stack Push &amp; Pop</a:t>
            </a:r>
          </a:p>
          <a:p>
            <a:endParaRPr lang="en-US" dirty="0"/>
          </a:p>
        </p:txBody>
      </p:sp>
      <p:pic>
        <p:nvPicPr>
          <p:cNvPr id="2050" name="Picture 2" descr="Image result for stack vs queue">
            <a:extLst>
              <a:ext uri="{FF2B5EF4-FFF2-40B4-BE49-F238E27FC236}">
                <a16:creationId xmlns:a16="http://schemas.microsoft.com/office/drawing/2014/main" id="{5B525C63-CAC6-4D94-94E5-D7AA130417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9160" y="2974019"/>
            <a:ext cx="6933987" cy="30228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2CF421C-9338-4929-8757-44FB0FFA1AB7}"/>
              </a:ext>
            </a:extLst>
          </p:cNvPr>
          <p:cNvSpPr/>
          <p:nvPr/>
        </p:nvSpPr>
        <p:spPr>
          <a:xfrm>
            <a:off x="6989686" y="6176963"/>
            <a:ext cx="6096000" cy="276999"/>
          </a:xfrm>
          <a:prstGeom prst="rect">
            <a:avLst/>
          </a:prstGeom>
        </p:spPr>
        <p:txBody>
          <a:bodyPr>
            <a:spAutoFit/>
          </a:bodyPr>
          <a:lstStyle/>
          <a:p>
            <a:r>
              <a:rPr lang="en-US" sz="1200" i="1" dirty="0"/>
              <a:t>https://cdn-images-1.medium.com/max/523/1*asgh4mx9ez5Ji8PmBayS8g.png</a:t>
            </a:r>
          </a:p>
        </p:txBody>
      </p:sp>
      <p:sp>
        <p:nvSpPr>
          <p:cNvPr id="5" name="Rectangle 4">
            <a:extLst>
              <a:ext uri="{FF2B5EF4-FFF2-40B4-BE49-F238E27FC236}">
                <a16:creationId xmlns:a16="http://schemas.microsoft.com/office/drawing/2014/main" id="{9B7D35D3-E9D8-4B84-ACA2-8149B4DC24DB}"/>
              </a:ext>
            </a:extLst>
          </p:cNvPr>
          <p:cNvSpPr/>
          <p:nvPr/>
        </p:nvSpPr>
        <p:spPr>
          <a:xfrm>
            <a:off x="5382322" y="3749159"/>
            <a:ext cx="636713" cy="369332"/>
          </a:xfrm>
          <a:prstGeom prst="rect">
            <a:avLst/>
          </a:prstGeom>
        </p:spPr>
        <p:txBody>
          <a:bodyPr wrap="none">
            <a:spAutoFit/>
          </a:bodyPr>
          <a:lstStyle/>
          <a:p>
            <a:r>
              <a:rPr lang="en-US" dirty="0">
                <a:solidFill>
                  <a:srgbClr val="FF0000"/>
                </a:solidFill>
              </a:rPr>
              <a:t>Push</a:t>
            </a:r>
          </a:p>
        </p:txBody>
      </p:sp>
      <p:sp>
        <p:nvSpPr>
          <p:cNvPr id="7" name="Rectangle 6">
            <a:extLst>
              <a:ext uri="{FF2B5EF4-FFF2-40B4-BE49-F238E27FC236}">
                <a16:creationId xmlns:a16="http://schemas.microsoft.com/office/drawing/2014/main" id="{6EBEAB72-8578-4BF2-BD0C-2CEDB49E4233}"/>
              </a:ext>
            </a:extLst>
          </p:cNvPr>
          <p:cNvSpPr/>
          <p:nvPr/>
        </p:nvSpPr>
        <p:spPr>
          <a:xfrm>
            <a:off x="7123824" y="3851961"/>
            <a:ext cx="542328" cy="369332"/>
          </a:xfrm>
          <a:prstGeom prst="rect">
            <a:avLst/>
          </a:prstGeom>
        </p:spPr>
        <p:txBody>
          <a:bodyPr wrap="none">
            <a:spAutoFit/>
          </a:bodyPr>
          <a:lstStyle/>
          <a:p>
            <a:r>
              <a:rPr lang="en-US" dirty="0">
                <a:solidFill>
                  <a:srgbClr val="FF0000"/>
                </a:solidFill>
              </a:rPr>
              <a:t>Pop</a:t>
            </a:r>
          </a:p>
        </p:txBody>
      </p:sp>
    </p:spTree>
    <p:extLst>
      <p:ext uri="{BB962C8B-B14F-4D97-AF65-F5344CB8AC3E}">
        <p14:creationId xmlns:p14="http://schemas.microsoft.com/office/powerpoint/2010/main" val="1225929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t>The Stack</a:t>
            </a:r>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838200" y="1526959"/>
            <a:ext cx="10515600" cy="4650004"/>
          </a:xfrm>
        </p:spPr>
        <p:txBody>
          <a:bodyPr>
            <a:normAutofit/>
          </a:bodyPr>
          <a:lstStyle/>
          <a:p>
            <a:r>
              <a:rPr lang="en-US" dirty="0"/>
              <a:t>Stack is useful for nested function calls (ex: recursion)</a:t>
            </a:r>
          </a:p>
        </p:txBody>
      </p:sp>
      <p:pic>
        <p:nvPicPr>
          <p:cNvPr id="2050" name="Picture 2" descr="Image result for stack vs queue">
            <a:extLst>
              <a:ext uri="{FF2B5EF4-FFF2-40B4-BE49-F238E27FC236}">
                <a16:creationId xmlns:a16="http://schemas.microsoft.com/office/drawing/2014/main" id="{5B525C63-CAC6-4D94-94E5-D7AA130417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60" t="9692" r="54467" b="14537"/>
          <a:stretch/>
        </p:blipFill>
        <p:spPr bwMode="auto">
          <a:xfrm>
            <a:off x="452761" y="2432483"/>
            <a:ext cx="4437321" cy="36575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2CF421C-9338-4929-8757-44FB0FFA1AB7}"/>
              </a:ext>
            </a:extLst>
          </p:cNvPr>
          <p:cNvSpPr/>
          <p:nvPr/>
        </p:nvSpPr>
        <p:spPr>
          <a:xfrm>
            <a:off x="6989686" y="6492875"/>
            <a:ext cx="6096000" cy="276999"/>
          </a:xfrm>
          <a:prstGeom prst="rect">
            <a:avLst/>
          </a:prstGeom>
        </p:spPr>
        <p:txBody>
          <a:bodyPr>
            <a:spAutoFit/>
          </a:bodyPr>
          <a:lstStyle/>
          <a:p>
            <a:r>
              <a:rPr lang="en-US" sz="1200" i="1" dirty="0"/>
              <a:t>https://cdn-images-1.medium.com/max/523/1*asgh4mx9ez5Ji8PmBayS8g.png</a:t>
            </a:r>
          </a:p>
        </p:txBody>
      </p:sp>
      <p:sp>
        <p:nvSpPr>
          <p:cNvPr id="6" name="TextBox 5">
            <a:extLst>
              <a:ext uri="{FF2B5EF4-FFF2-40B4-BE49-F238E27FC236}">
                <a16:creationId xmlns:a16="http://schemas.microsoft.com/office/drawing/2014/main" id="{EE6CF221-0DF1-4AD6-A7D1-431A02814591}"/>
              </a:ext>
            </a:extLst>
          </p:cNvPr>
          <p:cNvSpPr txBox="1"/>
          <p:nvPr/>
        </p:nvSpPr>
        <p:spPr>
          <a:xfrm>
            <a:off x="6096000" y="4328248"/>
            <a:ext cx="2640210" cy="369332"/>
          </a:xfrm>
          <a:prstGeom prst="rect">
            <a:avLst/>
          </a:prstGeom>
          <a:noFill/>
        </p:spPr>
        <p:txBody>
          <a:bodyPr wrap="none" rtlCol="0">
            <a:spAutoFit/>
          </a:bodyPr>
          <a:lstStyle/>
          <a:p>
            <a:r>
              <a:rPr lang="en-US" dirty="0">
                <a:solidFill>
                  <a:srgbClr val="FF0000"/>
                </a:solidFill>
              </a:rPr>
              <a:t>Info about 1</a:t>
            </a:r>
            <a:r>
              <a:rPr lang="en-US" baseline="30000" dirty="0">
                <a:solidFill>
                  <a:srgbClr val="FF0000"/>
                </a:solidFill>
              </a:rPr>
              <a:t>st</a:t>
            </a:r>
            <a:r>
              <a:rPr lang="en-US" dirty="0">
                <a:solidFill>
                  <a:srgbClr val="FF0000"/>
                </a:solidFill>
              </a:rPr>
              <a:t> function call</a:t>
            </a:r>
          </a:p>
        </p:txBody>
      </p:sp>
      <p:cxnSp>
        <p:nvCxnSpPr>
          <p:cNvPr id="7" name="Straight Arrow Connector 6">
            <a:extLst>
              <a:ext uri="{FF2B5EF4-FFF2-40B4-BE49-F238E27FC236}">
                <a16:creationId xmlns:a16="http://schemas.microsoft.com/office/drawing/2014/main" id="{EA8EA8B9-EA3A-420D-B047-02FE64B06438}"/>
              </a:ext>
            </a:extLst>
          </p:cNvPr>
          <p:cNvCxnSpPr>
            <a:cxnSpLocks/>
            <a:stCxn id="6" idx="1"/>
          </p:cNvCxnSpPr>
          <p:nvPr/>
        </p:nvCxnSpPr>
        <p:spPr>
          <a:xfrm flipH="1">
            <a:off x="3663240" y="4512914"/>
            <a:ext cx="243276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1C0ED1D5-880A-43C2-8FBF-10D2D6A8D448}"/>
              </a:ext>
            </a:extLst>
          </p:cNvPr>
          <p:cNvSpPr/>
          <p:nvPr/>
        </p:nvSpPr>
        <p:spPr>
          <a:xfrm>
            <a:off x="1553592" y="4697580"/>
            <a:ext cx="2272684" cy="12504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52FA983-1267-4226-A259-D871EA433E4F}"/>
              </a:ext>
            </a:extLst>
          </p:cNvPr>
          <p:cNvSpPr/>
          <p:nvPr/>
        </p:nvSpPr>
        <p:spPr>
          <a:xfrm>
            <a:off x="1138796" y="3244334"/>
            <a:ext cx="636713" cy="369332"/>
          </a:xfrm>
          <a:prstGeom prst="rect">
            <a:avLst/>
          </a:prstGeom>
        </p:spPr>
        <p:txBody>
          <a:bodyPr wrap="none">
            <a:spAutoFit/>
          </a:bodyPr>
          <a:lstStyle/>
          <a:p>
            <a:r>
              <a:rPr lang="en-US" dirty="0">
                <a:solidFill>
                  <a:srgbClr val="FF0000"/>
                </a:solidFill>
              </a:rPr>
              <a:t>Push</a:t>
            </a:r>
          </a:p>
        </p:txBody>
      </p:sp>
    </p:spTree>
    <p:extLst>
      <p:ext uri="{BB962C8B-B14F-4D97-AF65-F5344CB8AC3E}">
        <p14:creationId xmlns:p14="http://schemas.microsoft.com/office/powerpoint/2010/main" val="3635875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t>The Stack</a:t>
            </a:r>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838200" y="1526959"/>
            <a:ext cx="10515600" cy="4650004"/>
          </a:xfrm>
        </p:spPr>
        <p:txBody>
          <a:bodyPr>
            <a:normAutofit/>
          </a:bodyPr>
          <a:lstStyle/>
          <a:p>
            <a:r>
              <a:rPr lang="en-US" dirty="0"/>
              <a:t>Stack is useful for nested function calls (ex: recursion)</a:t>
            </a:r>
          </a:p>
        </p:txBody>
      </p:sp>
      <p:pic>
        <p:nvPicPr>
          <p:cNvPr id="2050" name="Picture 2" descr="Image result for stack vs queue">
            <a:extLst>
              <a:ext uri="{FF2B5EF4-FFF2-40B4-BE49-F238E27FC236}">
                <a16:creationId xmlns:a16="http://schemas.microsoft.com/office/drawing/2014/main" id="{5B525C63-CAC6-4D94-94E5-D7AA130417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60" t="9692" r="54467" b="14537"/>
          <a:stretch/>
        </p:blipFill>
        <p:spPr bwMode="auto">
          <a:xfrm>
            <a:off x="452761" y="2432483"/>
            <a:ext cx="4437321" cy="36575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2CF421C-9338-4929-8757-44FB0FFA1AB7}"/>
              </a:ext>
            </a:extLst>
          </p:cNvPr>
          <p:cNvSpPr/>
          <p:nvPr/>
        </p:nvSpPr>
        <p:spPr>
          <a:xfrm>
            <a:off x="6989686" y="6492875"/>
            <a:ext cx="6096000" cy="276999"/>
          </a:xfrm>
          <a:prstGeom prst="rect">
            <a:avLst/>
          </a:prstGeom>
        </p:spPr>
        <p:txBody>
          <a:bodyPr>
            <a:spAutoFit/>
          </a:bodyPr>
          <a:lstStyle/>
          <a:p>
            <a:r>
              <a:rPr lang="en-US" sz="1200" i="1" dirty="0"/>
              <a:t>https://cdn-images-1.medium.com/max/523/1*asgh4mx9ez5Ji8PmBayS8g.png</a:t>
            </a:r>
          </a:p>
        </p:txBody>
      </p:sp>
      <p:sp>
        <p:nvSpPr>
          <p:cNvPr id="6" name="TextBox 5">
            <a:extLst>
              <a:ext uri="{FF2B5EF4-FFF2-40B4-BE49-F238E27FC236}">
                <a16:creationId xmlns:a16="http://schemas.microsoft.com/office/drawing/2014/main" id="{EE6CF221-0DF1-4AD6-A7D1-431A02814591}"/>
              </a:ext>
            </a:extLst>
          </p:cNvPr>
          <p:cNvSpPr txBox="1"/>
          <p:nvPr/>
        </p:nvSpPr>
        <p:spPr>
          <a:xfrm>
            <a:off x="6106485" y="4647845"/>
            <a:ext cx="2640210" cy="369332"/>
          </a:xfrm>
          <a:prstGeom prst="rect">
            <a:avLst/>
          </a:prstGeom>
          <a:noFill/>
        </p:spPr>
        <p:txBody>
          <a:bodyPr wrap="none" rtlCol="0">
            <a:spAutoFit/>
          </a:bodyPr>
          <a:lstStyle/>
          <a:p>
            <a:r>
              <a:rPr lang="en-US" dirty="0">
                <a:solidFill>
                  <a:srgbClr val="FF0000"/>
                </a:solidFill>
              </a:rPr>
              <a:t>Info about 1</a:t>
            </a:r>
            <a:r>
              <a:rPr lang="en-US" baseline="30000" dirty="0">
                <a:solidFill>
                  <a:srgbClr val="FF0000"/>
                </a:solidFill>
              </a:rPr>
              <a:t>st</a:t>
            </a:r>
            <a:r>
              <a:rPr lang="en-US" dirty="0">
                <a:solidFill>
                  <a:srgbClr val="FF0000"/>
                </a:solidFill>
              </a:rPr>
              <a:t> function call</a:t>
            </a:r>
          </a:p>
        </p:txBody>
      </p:sp>
      <p:cxnSp>
        <p:nvCxnSpPr>
          <p:cNvPr id="7" name="Straight Arrow Connector 6">
            <a:extLst>
              <a:ext uri="{FF2B5EF4-FFF2-40B4-BE49-F238E27FC236}">
                <a16:creationId xmlns:a16="http://schemas.microsoft.com/office/drawing/2014/main" id="{EA8EA8B9-EA3A-420D-B047-02FE64B06438}"/>
              </a:ext>
            </a:extLst>
          </p:cNvPr>
          <p:cNvCxnSpPr>
            <a:cxnSpLocks/>
            <a:stCxn id="6" idx="1"/>
          </p:cNvCxnSpPr>
          <p:nvPr/>
        </p:nvCxnSpPr>
        <p:spPr>
          <a:xfrm flipH="1">
            <a:off x="3673725" y="4832511"/>
            <a:ext cx="243276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4DF3AFE-A7F2-40E2-9A76-30F8DB3CC1FA}"/>
              </a:ext>
            </a:extLst>
          </p:cNvPr>
          <p:cNvSpPr txBox="1"/>
          <p:nvPr/>
        </p:nvSpPr>
        <p:spPr>
          <a:xfrm>
            <a:off x="6096000" y="4331933"/>
            <a:ext cx="2742930" cy="369332"/>
          </a:xfrm>
          <a:prstGeom prst="rect">
            <a:avLst/>
          </a:prstGeom>
          <a:noFill/>
        </p:spPr>
        <p:txBody>
          <a:bodyPr wrap="none" rtlCol="0">
            <a:spAutoFit/>
          </a:bodyPr>
          <a:lstStyle/>
          <a:p>
            <a:r>
              <a:rPr lang="en-US" dirty="0">
                <a:solidFill>
                  <a:srgbClr val="FF0000"/>
                </a:solidFill>
              </a:rPr>
              <a:t>Info about 2</a:t>
            </a:r>
            <a:r>
              <a:rPr lang="en-US" baseline="30000" dirty="0">
                <a:solidFill>
                  <a:srgbClr val="FF0000"/>
                </a:solidFill>
              </a:rPr>
              <a:t>nd</a:t>
            </a:r>
            <a:r>
              <a:rPr lang="en-US" dirty="0">
                <a:solidFill>
                  <a:srgbClr val="FF0000"/>
                </a:solidFill>
              </a:rPr>
              <a:t> function call</a:t>
            </a:r>
          </a:p>
        </p:txBody>
      </p:sp>
      <p:cxnSp>
        <p:nvCxnSpPr>
          <p:cNvPr id="9" name="Straight Arrow Connector 8">
            <a:extLst>
              <a:ext uri="{FF2B5EF4-FFF2-40B4-BE49-F238E27FC236}">
                <a16:creationId xmlns:a16="http://schemas.microsoft.com/office/drawing/2014/main" id="{3F1904D7-4D56-45C0-BF22-1C3EEA3F0176}"/>
              </a:ext>
            </a:extLst>
          </p:cNvPr>
          <p:cNvCxnSpPr>
            <a:cxnSpLocks/>
            <a:stCxn id="8" idx="1"/>
          </p:cNvCxnSpPr>
          <p:nvPr/>
        </p:nvCxnSpPr>
        <p:spPr>
          <a:xfrm flipH="1">
            <a:off x="3663240" y="4516599"/>
            <a:ext cx="243276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37F135D-54C9-4B91-A085-26C2C1B331B4}"/>
              </a:ext>
            </a:extLst>
          </p:cNvPr>
          <p:cNvSpPr/>
          <p:nvPr/>
        </p:nvSpPr>
        <p:spPr>
          <a:xfrm>
            <a:off x="1553592" y="4963758"/>
            <a:ext cx="2272684" cy="984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01FFF5C-301E-4A52-B6BD-88C166066AEC}"/>
              </a:ext>
            </a:extLst>
          </p:cNvPr>
          <p:cNvSpPr/>
          <p:nvPr/>
        </p:nvSpPr>
        <p:spPr>
          <a:xfrm>
            <a:off x="1138796" y="3244334"/>
            <a:ext cx="636713" cy="369332"/>
          </a:xfrm>
          <a:prstGeom prst="rect">
            <a:avLst/>
          </a:prstGeom>
        </p:spPr>
        <p:txBody>
          <a:bodyPr wrap="none">
            <a:spAutoFit/>
          </a:bodyPr>
          <a:lstStyle/>
          <a:p>
            <a:r>
              <a:rPr lang="en-US" dirty="0">
                <a:solidFill>
                  <a:srgbClr val="FF0000"/>
                </a:solidFill>
              </a:rPr>
              <a:t>Push</a:t>
            </a:r>
          </a:p>
        </p:txBody>
      </p:sp>
    </p:spTree>
    <p:extLst>
      <p:ext uri="{BB962C8B-B14F-4D97-AF65-F5344CB8AC3E}">
        <p14:creationId xmlns:p14="http://schemas.microsoft.com/office/powerpoint/2010/main" val="2770958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t>The Stack</a:t>
            </a:r>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838200" y="1526959"/>
            <a:ext cx="10515600" cy="4650004"/>
          </a:xfrm>
        </p:spPr>
        <p:txBody>
          <a:bodyPr>
            <a:normAutofit/>
          </a:bodyPr>
          <a:lstStyle/>
          <a:p>
            <a:r>
              <a:rPr lang="en-US" dirty="0"/>
              <a:t>Stack is useful for nested function calls (ex: recursion)</a:t>
            </a:r>
          </a:p>
        </p:txBody>
      </p:sp>
      <p:pic>
        <p:nvPicPr>
          <p:cNvPr id="2050" name="Picture 2" descr="Image result for stack vs queue">
            <a:extLst>
              <a:ext uri="{FF2B5EF4-FFF2-40B4-BE49-F238E27FC236}">
                <a16:creationId xmlns:a16="http://schemas.microsoft.com/office/drawing/2014/main" id="{5B525C63-CAC6-4D94-94E5-D7AA130417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60" t="9692" r="54467" b="14537"/>
          <a:stretch/>
        </p:blipFill>
        <p:spPr bwMode="auto">
          <a:xfrm>
            <a:off x="452761" y="2432483"/>
            <a:ext cx="4437321" cy="36575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2CF421C-9338-4929-8757-44FB0FFA1AB7}"/>
              </a:ext>
            </a:extLst>
          </p:cNvPr>
          <p:cNvSpPr/>
          <p:nvPr/>
        </p:nvSpPr>
        <p:spPr>
          <a:xfrm>
            <a:off x="6989686" y="6492875"/>
            <a:ext cx="6096000" cy="276999"/>
          </a:xfrm>
          <a:prstGeom prst="rect">
            <a:avLst/>
          </a:prstGeom>
        </p:spPr>
        <p:txBody>
          <a:bodyPr>
            <a:spAutoFit/>
          </a:bodyPr>
          <a:lstStyle/>
          <a:p>
            <a:r>
              <a:rPr lang="en-US" sz="1200" i="1" dirty="0"/>
              <a:t>https://cdn-images-1.medium.com/max/523/1*asgh4mx9ez5Ji8PmBayS8g.png</a:t>
            </a:r>
          </a:p>
        </p:txBody>
      </p:sp>
      <p:sp>
        <p:nvSpPr>
          <p:cNvPr id="6" name="TextBox 5">
            <a:extLst>
              <a:ext uri="{FF2B5EF4-FFF2-40B4-BE49-F238E27FC236}">
                <a16:creationId xmlns:a16="http://schemas.microsoft.com/office/drawing/2014/main" id="{EE6CF221-0DF1-4AD6-A7D1-431A02814591}"/>
              </a:ext>
            </a:extLst>
          </p:cNvPr>
          <p:cNvSpPr txBox="1"/>
          <p:nvPr/>
        </p:nvSpPr>
        <p:spPr>
          <a:xfrm>
            <a:off x="6129163" y="5562245"/>
            <a:ext cx="2640210" cy="369332"/>
          </a:xfrm>
          <a:prstGeom prst="rect">
            <a:avLst/>
          </a:prstGeom>
          <a:noFill/>
        </p:spPr>
        <p:txBody>
          <a:bodyPr wrap="none" rtlCol="0">
            <a:spAutoFit/>
          </a:bodyPr>
          <a:lstStyle/>
          <a:p>
            <a:r>
              <a:rPr lang="en-US" dirty="0">
                <a:solidFill>
                  <a:srgbClr val="FF0000"/>
                </a:solidFill>
              </a:rPr>
              <a:t>Info about 1</a:t>
            </a:r>
            <a:r>
              <a:rPr lang="en-US" baseline="30000" dirty="0">
                <a:solidFill>
                  <a:srgbClr val="FF0000"/>
                </a:solidFill>
              </a:rPr>
              <a:t>st</a:t>
            </a:r>
            <a:r>
              <a:rPr lang="en-US" dirty="0">
                <a:solidFill>
                  <a:srgbClr val="FF0000"/>
                </a:solidFill>
              </a:rPr>
              <a:t> function call</a:t>
            </a:r>
          </a:p>
        </p:txBody>
      </p:sp>
      <p:cxnSp>
        <p:nvCxnSpPr>
          <p:cNvPr id="7" name="Straight Arrow Connector 6">
            <a:extLst>
              <a:ext uri="{FF2B5EF4-FFF2-40B4-BE49-F238E27FC236}">
                <a16:creationId xmlns:a16="http://schemas.microsoft.com/office/drawing/2014/main" id="{EA8EA8B9-EA3A-420D-B047-02FE64B06438}"/>
              </a:ext>
            </a:extLst>
          </p:cNvPr>
          <p:cNvCxnSpPr>
            <a:cxnSpLocks/>
            <a:stCxn id="6" idx="1"/>
          </p:cNvCxnSpPr>
          <p:nvPr/>
        </p:nvCxnSpPr>
        <p:spPr>
          <a:xfrm flipH="1">
            <a:off x="3696403" y="5746911"/>
            <a:ext cx="243276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4DF3AFE-A7F2-40E2-9A76-30F8DB3CC1FA}"/>
              </a:ext>
            </a:extLst>
          </p:cNvPr>
          <p:cNvSpPr txBox="1"/>
          <p:nvPr/>
        </p:nvSpPr>
        <p:spPr>
          <a:xfrm>
            <a:off x="6118678" y="5246333"/>
            <a:ext cx="2742930" cy="369332"/>
          </a:xfrm>
          <a:prstGeom prst="rect">
            <a:avLst/>
          </a:prstGeom>
          <a:noFill/>
        </p:spPr>
        <p:txBody>
          <a:bodyPr wrap="none" rtlCol="0">
            <a:spAutoFit/>
          </a:bodyPr>
          <a:lstStyle/>
          <a:p>
            <a:r>
              <a:rPr lang="en-US" dirty="0">
                <a:solidFill>
                  <a:srgbClr val="FF0000"/>
                </a:solidFill>
              </a:rPr>
              <a:t>Info about 2</a:t>
            </a:r>
            <a:r>
              <a:rPr lang="en-US" baseline="30000" dirty="0">
                <a:solidFill>
                  <a:srgbClr val="FF0000"/>
                </a:solidFill>
              </a:rPr>
              <a:t>nd</a:t>
            </a:r>
            <a:r>
              <a:rPr lang="en-US" dirty="0">
                <a:solidFill>
                  <a:srgbClr val="FF0000"/>
                </a:solidFill>
              </a:rPr>
              <a:t> function call</a:t>
            </a:r>
          </a:p>
        </p:txBody>
      </p:sp>
      <p:cxnSp>
        <p:nvCxnSpPr>
          <p:cNvPr id="9" name="Straight Arrow Connector 8">
            <a:extLst>
              <a:ext uri="{FF2B5EF4-FFF2-40B4-BE49-F238E27FC236}">
                <a16:creationId xmlns:a16="http://schemas.microsoft.com/office/drawing/2014/main" id="{3F1904D7-4D56-45C0-BF22-1C3EEA3F0176}"/>
              </a:ext>
            </a:extLst>
          </p:cNvPr>
          <p:cNvCxnSpPr>
            <a:cxnSpLocks/>
            <a:stCxn id="8" idx="1"/>
          </p:cNvCxnSpPr>
          <p:nvPr/>
        </p:nvCxnSpPr>
        <p:spPr>
          <a:xfrm flipH="1">
            <a:off x="3685918" y="5430999"/>
            <a:ext cx="243276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A3A2BF9-7B7E-4A87-A669-5352802BFAE5}"/>
              </a:ext>
            </a:extLst>
          </p:cNvPr>
          <p:cNvSpPr txBox="1"/>
          <p:nvPr/>
        </p:nvSpPr>
        <p:spPr>
          <a:xfrm>
            <a:off x="6129163" y="4952831"/>
            <a:ext cx="2660665" cy="369332"/>
          </a:xfrm>
          <a:prstGeom prst="rect">
            <a:avLst/>
          </a:prstGeom>
          <a:noFill/>
        </p:spPr>
        <p:txBody>
          <a:bodyPr wrap="none" rtlCol="0">
            <a:spAutoFit/>
          </a:bodyPr>
          <a:lstStyle/>
          <a:p>
            <a:r>
              <a:rPr lang="en-US" dirty="0">
                <a:solidFill>
                  <a:srgbClr val="FF0000"/>
                </a:solidFill>
              </a:rPr>
              <a:t>Info about 3</a:t>
            </a:r>
            <a:r>
              <a:rPr lang="en-US" baseline="30000" dirty="0">
                <a:solidFill>
                  <a:srgbClr val="FF0000"/>
                </a:solidFill>
              </a:rPr>
              <a:t>rd</a:t>
            </a:r>
            <a:r>
              <a:rPr lang="en-US" dirty="0">
                <a:solidFill>
                  <a:srgbClr val="FF0000"/>
                </a:solidFill>
              </a:rPr>
              <a:t> function call</a:t>
            </a:r>
          </a:p>
        </p:txBody>
      </p:sp>
      <p:cxnSp>
        <p:nvCxnSpPr>
          <p:cNvPr id="11" name="Straight Arrow Connector 10">
            <a:extLst>
              <a:ext uri="{FF2B5EF4-FFF2-40B4-BE49-F238E27FC236}">
                <a16:creationId xmlns:a16="http://schemas.microsoft.com/office/drawing/2014/main" id="{EF526E3C-D282-431F-8F73-FCCB335C15E6}"/>
              </a:ext>
            </a:extLst>
          </p:cNvPr>
          <p:cNvCxnSpPr>
            <a:cxnSpLocks/>
            <a:stCxn id="10" idx="1"/>
          </p:cNvCxnSpPr>
          <p:nvPr/>
        </p:nvCxnSpPr>
        <p:spPr>
          <a:xfrm flipH="1">
            <a:off x="3696403" y="5137497"/>
            <a:ext cx="243276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350136A-2867-4C3A-8013-CC93779B96D2}"/>
              </a:ext>
            </a:extLst>
          </p:cNvPr>
          <p:cNvSpPr txBox="1"/>
          <p:nvPr/>
        </p:nvSpPr>
        <p:spPr>
          <a:xfrm>
            <a:off x="6118678" y="4621414"/>
            <a:ext cx="2661178" cy="369332"/>
          </a:xfrm>
          <a:prstGeom prst="rect">
            <a:avLst/>
          </a:prstGeom>
          <a:noFill/>
        </p:spPr>
        <p:txBody>
          <a:bodyPr wrap="none" rtlCol="0">
            <a:spAutoFit/>
          </a:bodyPr>
          <a:lstStyle/>
          <a:p>
            <a:r>
              <a:rPr lang="en-US" dirty="0">
                <a:solidFill>
                  <a:srgbClr val="FF0000"/>
                </a:solidFill>
              </a:rPr>
              <a:t>Info about 4</a:t>
            </a:r>
            <a:r>
              <a:rPr lang="en-US" baseline="30000" dirty="0">
                <a:solidFill>
                  <a:srgbClr val="FF0000"/>
                </a:solidFill>
              </a:rPr>
              <a:t>th</a:t>
            </a:r>
            <a:r>
              <a:rPr lang="en-US" dirty="0">
                <a:solidFill>
                  <a:srgbClr val="FF0000"/>
                </a:solidFill>
              </a:rPr>
              <a:t> function call</a:t>
            </a:r>
          </a:p>
        </p:txBody>
      </p:sp>
      <p:cxnSp>
        <p:nvCxnSpPr>
          <p:cNvPr id="13" name="Straight Arrow Connector 12">
            <a:extLst>
              <a:ext uri="{FF2B5EF4-FFF2-40B4-BE49-F238E27FC236}">
                <a16:creationId xmlns:a16="http://schemas.microsoft.com/office/drawing/2014/main" id="{349F9121-B778-45F8-8B94-DF89135E418B}"/>
              </a:ext>
            </a:extLst>
          </p:cNvPr>
          <p:cNvCxnSpPr>
            <a:cxnSpLocks/>
            <a:stCxn id="12" idx="1"/>
          </p:cNvCxnSpPr>
          <p:nvPr/>
        </p:nvCxnSpPr>
        <p:spPr>
          <a:xfrm flipH="1">
            <a:off x="3685918" y="4806080"/>
            <a:ext cx="243276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7684220-ADBF-4BDC-A125-B81AD752A628}"/>
              </a:ext>
            </a:extLst>
          </p:cNvPr>
          <p:cNvSpPr txBox="1"/>
          <p:nvPr/>
        </p:nvSpPr>
        <p:spPr>
          <a:xfrm>
            <a:off x="6129163" y="4289998"/>
            <a:ext cx="2661178" cy="369332"/>
          </a:xfrm>
          <a:prstGeom prst="rect">
            <a:avLst/>
          </a:prstGeom>
          <a:noFill/>
        </p:spPr>
        <p:txBody>
          <a:bodyPr wrap="none" rtlCol="0">
            <a:spAutoFit/>
          </a:bodyPr>
          <a:lstStyle/>
          <a:p>
            <a:r>
              <a:rPr lang="en-US" dirty="0">
                <a:solidFill>
                  <a:srgbClr val="FF0000"/>
                </a:solidFill>
              </a:rPr>
              <a:t>Info about 5</a:t>
            </a:r>
            <a:r>
              <a:rPr lang="en-US" baseline="30000" dirty="0">
                <a:solidFill>
                  <a:srgbClr val="FF0000"/>
                </a:solidFill>
              </a:rPr>
              <a:t>th</a:t>
            </a:r>
            <a:r>
              <a:rPr lang="en-US" dirty="0">
                <a:solidFill>
                  <a:srgbClr val="FF0000"/>
                </a:solidFill>
              </a:rPr>
              <a:t> function call</a:t>
            </a:r>
          </a:p>
        </p:txBody>
      </p:sp>
      <p:cxnSp>
        <p:nvCxnSpPr>
          <p:cNvPr id="15" name="Straight Arrow Connector 14">
            <a:extLst>
              <a:ext uri="{FF2B5EF4-FFF2-40B4-BE49-F238E27FC236}">
                <a16:creationId xmlns:a16="http://schemas.microsoft.com/office/drawing/2014/main" id="{55055B62-7AAA-45F8-BD06-18F69F6D18C2}"/>
              </a:ext>
            </a:extLst>
          </p:cNvPr>
          <p:cNvCxnSpPr>
            <a:cxnSpLocks/>
            <a:stCxn id="14" idx="1"/>
          </p:cNvCxnSpPr>
          <p:nvPr/>
        </p:nvCxnSpPr>
        <p:spPr>
          <a:xfrm flipH="1">
            <a:off x="3696403" y="4474664"/>
            <a:ext cx="243276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9FDFCD3-830A-4338-B007-AFADBA034E0B}"/>
              </a:ext>
            </a:extLst>
          </p:cNvPr>
          <p:cNvSpPr/>
          <p:nvPr/>
        </p:nvSpPr>
        <p:spPr>
          <a:xfrm>
            <a:off x="916854" y="3283844"/>
            <a:ext cx="906017" cy="369332"/>
          </a:xfrm>
          <a:prstGeom prst="rect">
            <a:avLst/>
          </a:prstGeom>
        </p:spPr>
        <p:txBody>
          <a:bodyPr wrap="none">
            <a:spAutoFit/>
          </a:bodyPr>
          <a:lstStyle/>
          <a:p>
            <a:r>
              <a:rPr lang="en-US" dirty="0">
                <a:solidFill>
                  <a:srgbClr val="FF0000"/>
                </a:solidFill>
              </a:rPr>
              <a:t>Push x3</a:t>
            </a:r>
          </a:p>
        </p:txBody>
      </p:sp>
    </p:spTree>
    <p:extLst>
      <p:ext uri="{BB962C8B-B14F-4D97-AF65-F5344CB8AC3E}">
        <p14:creationId xmlns:p14="http://schemas.microsoft.com/office/powerpoint/2010/main" val="3893065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07C67-5B73-4D99-BB7D-18E9A98C645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FF596CB-173A-4E46-A365-21FAA08D17C8}"/>
              </a:ext>
            </a:extLst>
          </p:cNvPr>
          <p:cNvSpPr>
            <a:spLocks noGrp="1"/>
          </p:cNvSpPr>
          <p:nvPr>
            <p:ph idx="1"/>
          </p:nvPr>
        </p:nvSpPr>
        <p:spPr/>
        <p:txBody>
          <a:bodyPr/>
          <a:lstStyle/>
          <a:p>
            <a:pPr marL="514350" indent="-514350">
              <a:buFont typeface="+mj-lt"/>
              <a:buAutoNum type="arabicPeriod"/>
            </a:pPr>
            <a:r>
              <a:rPr lang="en-US" dirty="0"/>
              <a:t>Attendance</a:t>
            </a:r>
          </a:p>
          <a:p>
            <a:pPr marL="514350" indent="-514350">
              <a:buFont typeface="+mj-lt"/>
              <a:buAutoNum type="arabicPeriod"/>
            </a:pPr>
            <a:r>
              <a:rPr lang="en-US" dirty="0"/>
              <a:t>Recap</a:t>
            </a:r>
          </a:p>
          <a:p>
            <a:pPr marL="514350" indent="-514350">
              <a:buFont typeface="+mj-lt"/>
              <a:buAutoNum type="arabicPeriod"/>
            </a:pPr>
            <a:r>
              <a:rPr lang="en-US" dirty="0"/>
              <a:t>Functions &amp; Recursion</a:t>
            </a:r>
          </a:p>
          <a:p>
            <a:pPr marL="514350" indent="-514350">
              <a:buFont typeface="+mj-lt"/>
              <a:buAutoNum type="arabicPeriod"/>
            </a:pPr>
            <a:r>
              <a:rPr lang="en-US" dirty="0"/>
              <a:t>Functions in Assembly</a:t>
            </a:r>
          </a:p>
          <a:p>
            <a:pPr marL="514350" indent="-514350">
              <a:buFont typeface="+mj-lt"/>
              <a:buAutoNum type="arabicPeriod"/>
            </a:pPr>
            <a:r>
              <a:rPr lang="en-US" dirty="0"/>
              <a:t>The Stack</a:t>
            </a:r>
          </a:p>
          <a:p>
            <a:pPr marL="514350" indent="-514350">
              <a:buFont typeface="+mj-lt"/>
              <a:buAutoNum type="arabicPeriod"/>
            </a:pPr>
            <a:r>
              <a:rPr lang="en-US" dirty="0"/>
              <a:t>Getting Started</a:t>
            </a:r>
          </a:p>
        </p:txBody>
      </p:sp>
    </p:spTree>
    <p:extLst>
      <p:ext uri="{BB962C8B-B14F-4D97-AF65-F5344CB8AC3E}">
        <p14:creationId xmlns:p14="http://schemas.microsoft.com/office/powerpoint/2010/main" val="3897590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t>The Stack</a:t>
            </a:r>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838200" y="1526959"/>
            <a:ext cx="10515600" cy="4650004"/>
          </a:xfrm>
        </p:spPr>
        <p:txBody>
          <a:bodyPr>
            <a:normAutofit/>
          </a:bodyPr>
          <a:lstStyle/>
          <a:p>
            <a:r>
              <a:rPr lang="en-US" dirty="0"/>
              <a:t>Stack is useful for nested function calls (ex: recursion)</a:t>
            </a:r>
          </a:p>
        </p:txBody>
      </p:sp>
      <p:pic>
        <p:nvPicPr>
          <p:cNvPr id="2050" name="Picture 2" descr="Image result for stack vs queue">
            <a:extLst>
              <a:ext uri="{FF2B5EF4-FFF2-40B4-BE49-F238E27FC236}">
                <a16:creationId xmlns:a16="http://schemas.microsoft.com/office/drawing/2014/main" id="{5B525C63-CAC6-4D94-94E5-D7AA130417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60" t="9692" r="54467" b="14537"/>
          <a:stretch/>
        </p:blipFill>
        <p:spPr bwMode="auto">
          <a:xfrm>
            <a:off x="452761" y="2432483"/>
            <a:ext cx="4437321" cy="36575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2CF421C-9338-4929-8757-44FB0FFA1AB7}"/>
              </a:ext>
            </a:extLst>
          </p:cNvPr>
          <p:cNvSpPr/>
          <p:nvPr/>
        </p:nvSpPr>
        <p:spPr>
          <a:xfrm>
            <a:off x="6989686" y="6492875"/>
            <a:ext cx="6096000" cy="276999"/>
          </a:xfrm>
          <a:prstGeom prst="rect">
            <a:avLst/>
          </a:prstGeom>
        </p:spPr>
        <p:txBody>
          <a:bodyPr>
            <a:spAutoFit/>
          </a:bodyPr>
          <a:lstStyle/>
          <a:p>
            <a:r>
              <a:rPr lang="en-US" sz="1200" i="1" dirty="0"/>
              <a:t>https://cdn-images-1.medium.com/max/523/1*asgh4mx9ez5Ji8PmBayS8g.png</a:t>
            </a:r>
          </a:p>
        </p:txBody>
      </p:sp>
      <p:sp>
        <p:nvSpPr>
          <p:cNvPr id="6" name="TextBox 5">
            <a:extLst>
              <a:ext uri="{FF2B5EF4-FFF2-40B4-BE49-F238E27FC236}">
                <a16:creationId xmlns:a16="http://schemas.microsoft.com/office/drawing/2014/main" id="{EE6CF221-0DF1-4AD6-A7D1-431A02814591}"/>
              </a:ext>
            </a:extLst>
          </p:cNvPr>
          <p:cNvSpPr txBox="1"/>
          <p:nvPr/>
        </p:nvSpPr>
        <p:spPr>
          <a:xfrm>
            <a:off x="6116947" y="5248361"/>
            <a:ext cx="2640210" cy="369332"/>
          </a:xfrm>
          <a:prstGeom prst="rect">
            <a:avLst/>
          </a:prstGeom>
          <a:noFill/>
        </p:spPr>
        <p:txBody>
          <a:bodyPr wrap="none" rtlCol="0">
            <a:spAutoFit/>
          </a:bodyPr>
          <a:lstStyle/>
          <a:p>
            <a:r>
              <a:rPr lang="en-US" dirty="0">
                <a:solidFill>
                  <a:srgbClr val="FF0000"/>
                </a:solidFill>
              </a:rPr>
              <a:t>Info about 1</a:t>
            </a:r>
            <a:r>
              <a:rPr lang="en-US" baseline="30000" dirty="0">
                <a:solidFill>
                  <a:srgbClr val="FF0000"/>
                </a:solidFill>
              </a:rPr>
              <a:t>st</a:t>
            </a:r>
            <a:r>
              <a:rPr lang="en-US" dirty="0">
                <a:solidFill>
                  <a:srgbClr val="FF0000"/>
                </a:solidFill>
              </a:rPr>
              <a:t> function call</a:t>
            </a:r>
          </a:p>
        </p:txBody>
      </p:sp>
      <p:cxnSp>
        <p:nvCxnSpPr>
          <p:cNvPr id="7" name="Straight Arrow Connector 6">
            <a:extLst>
              <a:ext uri="{FF2B5EF4-FFF2-40B4-BE49-F238E27FC236}">
                <a16:creationId xmlns:a16="http://schemas.microsoft.com/office/drawing/2014/main" id="{EA8EA8B9-EA3A-420D-B047-02FE64B06438}"/>
              </a:ext>
            </a:extLst>
          </p:cNvPr>
          <p:cNvCxnSpPr>
            <a:cxnSpLocks/>
            <a:stCxn id="6" idx="1"/>
          </p:cNvCxnSpPr>
          <p:nvPr/>
        </p:nvCxnSpPr>
        <p:spPr>
          <a:xfrm flipH="1">
            <a:off x="3684187" y="5433027"/>
            <a:ext cx="243276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4DF3AFE-A7F2-40E2-9A76-30F8DB3CC1FA}"/>
              </a:ext>
            </a:extLst>
          </p:cNvPr>
          <p:cNvSpPr txBox="1"/>
          <p:nvPr/>
        </p:nvSpPr>
        <p:spPr>
          <a:xfrm>
            <a:off x="6106462" y="4932449"/>
            <a:ext cx="2742930" cy="369332"/>
          </a:xfrm>
          <a:prstGeom prst="rect">
            <a:avLst/>
          </a:prstGeom>
          <a:noFill/>
        </p:spPr>
        <p:txBody>
          <a:bodyPr wrap="none" rtlCol="0">
            <a:spAutoFit/>
          </a:bodyPr>
          <a:lstStyle/>
          <a:p>
            <a:r>
              <a:rPr lang="en-US" dirty="0">
                <a:solidFill>
                  <a:srgbClr val="FF0000"/>
                </a:solidFill>
              </a:rPr>
              <a:t>Info about 2</a:t>
            </a:r>
            <a:r>
              <a:rPr lang="en-US" baseline="30000" dirty="0">
                <a:solidFill>
                  <a:srgbClr val="FF0000"/>
                </a:solidFill>
              </a:rPr>
              <a:t>nd</a:t>
            </a:r>
            <a:r>
              <a:rPr lang="en-US" dirty="0">
                <a:solidFill>
                  <a:srgbClr val="FF0000"/>
                </a:solidFill>
              </a:rPr>
              <a:t> function call</a:t>
            </a:r>
          </a:p>
        </p:txBody>
      </p:sp>
      <p:cxnSp>
        <p:nvCxnSpPr>
          <p:cNvPr id="9" name="Straight Arrow Connector 8">
            <a:extLst>
              <a:ext uri="{FF2B5EF4-FFF2-40B4-BE49-F238E27FC236}">
                <a16:creationId xmlns:a16="http://schemas.microsoft.com/office/drawing/2014/main" id="{3F1904D7-4D56-45C0-BF22-1C3EEA3F0176}"/>
              </a:ext>
            </a:extLst>
          </p:cNvPr>
          <p:cNvCxnSpPr>
            <a:cxnSpLocks/>
            <a:stCxn id="8" idx="1"/>
          </p:cNvCxnSpPr>
          <p:nvPr/>
        </p:nvCxnSpPr>
        <p:spPr>
          <a:xfrm flipH="1">
            <a:off x="3673702" y="5117115"/>
            <a:ext cx="243276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A3A2BF9-7B7E-4A87-A669-5352802BFAE5}"/>
              </a:ext>
            </a:extLst>
          </p:cNvPr>
          <p:cNvSpPr txBox="1"/>
          <p:nvPr/>
        </p:nvSpPr>
        <p:spPr>
          <a:xfrm>
            <a:off x="6116947" y="4638947"/>
            <a:ext cx="2660665" cy="369332"/>
          </a:xfrm>
          <a:prstGeom prst="rect">
            <a:avLst/>
          </a:prstGeom>
          <a:noFill/>
        </p:spPr>
        <p:txBody>
          <a:bodyPr wrap="none" rtlCol="0">
            <a:spAutoFit/>
          </a:bodyPr>
          <a:lstStyle/>
          <a:p>
            <a:r>
              <a:rPr lang="en-US" dirty="0">
                <a:solidFill>
                  <a:srgbClr val="FF0000"/>
                </a:solidFill>
              </a:rPr>
              <a:t>Info about 3</a:t>
            </a:r>
            <a:r>
              <a:rPr lang="en-US" baseline="30000" dirty="0">
                <a:solidFill>
                  <a:srgbClr val="FF0000"/>
                </a:solidFill>
              </a:rPr>
              <a:t>rd</a:t>
            </a:r>
            <a:r>
              <a:rPr lang="en-US" dirty="0">
                <a:solidFill>
                  <a:srgbClr val="FF0000"/>
                </a:solidFill>
              </a:rPr>
              <a:t> function call</a:t>
            </a:r>
          </a:p>
        </p:txBody>
      </p:sp>
      <p:cxnSp>
        <p:nvCxnSpPr>
          <p:cNvPr id="11" name="Straight Arrow Connector 10">
            <a:extLst>
              <a:ext uri="{FF2B5EF4-FFF2-40B4-BE49-F238E27FC236}">
                <a16:creationId xmlns:a16="http://schemas.microsoft.com/office/drawing/2014/main" id="{EF526E3C-D282-431F-8F73-FCCB335C15E6}"/>
              </a:ext>
            </a:extLst>
          </p:cNvPr>
          <p:cNvCxnSpPr>
            <a:cxnSpLocks/>
            <a:stCxn id="10" idx="1"/>
          </p:cNvCxnSpPr>
          <p:nvPr/>
        </p:nvCxnSpPr>
        <p:spPr>
          <a:xfrm flipH="1">
            <a:off x="3684187" y="4823613"/>
            <a:ext cx="243276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350136A-2867-4C3A-8013-CC93779B96D2}"/>
              </a:ext>
            </a:extLst>
          </p:cNvPr>
          <p:cNvSpPr txBox="1"/>
          <p:nvPr/>
        </p:nvSpPr>
        <p:spPr>
          <a:xfrm>
            <a:off x="6106462" y="4307530"/>
            <a:ext cx="2661178" cy="369332"/>
          </a:xfrm>
          <a:prstGeom prst="rect">
            <a:avLst/>
          </a:prstGeom>
          <a:noFill/>
        </p:spPr>
        <p:txBody>
          <a:bodyPr wrap="none" rtlCol="0">
            <a:spAutoFit/>
          </a:bodyPr>
          <a:lstStyle/>
          <a:p>
            <a:r>
              <a:rPr lang="en-US" dirty="0">
                <a:solidFill>
                  <a:srgbClr val="FF0000"/>
                </a:solidFill>
              </a:rPr>
              <a:t>Info about 4</a:t>
            </a:r>
            <a:r>
              <a:rPr lang="en-US" baseline="30000" dirty="0">
                <a:solidFill>
                  <a:srgbClr val="FF0000"/>
                </a:solidFill>
              </a:rPr>
              <a:t>th</a:t>
            </a:r>
            <a:r>
              <a:rPr lang="en-US" dirty="0">
                <a:solidFill>
                  <a:srgbClr val="FF0000"/>
                </a:solidFill>
              </a:rPr>
              <a:t> function call</a:t>
            </a:r>
          </a:p>
        </p:txBody>
      </p:sp>
      <p:cxnSp>
        <p:nvCxnSpPr>
          <p:cNvPr id="13" name="Straight Arrow Connector 12">
            <a:extLst>
              <a:ext uri="{FF2B5EF4-FFF2-40B4-BE49-F238E27FC236}">
                <a16:creationId xmlns:a16="http://schemas.microsoft.com/office/drawing/2014/main" id="{349F9121-B778-45F8-8B94-DF89135E418B}"/>
              </a:ext>
            </a:extLst>
          </p:cNvPr>
          <p:cNvCxnSpPr>
            <a:cxnSpLocks/>
            <a:stCxn id="12" idx="1"/>
          </p:cNvCxnSpPr>
          <p:nvPr/>
        </p:nvCxnSpPr>
        <p:spPr>
          <a:xfrm flipH="1">
            <a:off x="3673702" y="4492196"/>
            <a:ext cx="243276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9FDFCD3-830A-4338-B007-AFADBA034E0B}"/>
              </a:ext>
            </a:extLst>
          </p:cNvPr>
          <p:cNvSpPr/>
          <p:nvPr/>
        </p:nvSpPr>
        <p:spPr>
          <a:xfrm>
            <a:off x="3367561" y="3363537"/>
            <a:ext cx="542328" cy="369332"/>
          </a:xfrm>
          <a:prstGeom prst="rect">
            <a:avLst/>
          </a:prstGeom>
        </p:spPr>
        <p:txBody>
          <a:bodyPr wrap="none">
            <a:spAutoFit/>
          </a:bodyPr>
          <a:lstStyle/>
          <a:p>
            <a:r>
              <a:rPr lang="en-US" dirty="0">
                <a:solidFill>
                  <a:srgbClr val="FF0000"/>
                </a:solidFill>
              </a:rPr>
              <a:t>Pop</a:t>
            </a:r>
          </a:p>
        </p:txBody>
      </p:sp>
      <p:sp>
        <p:nvSpPr>
          <p:cNvPr id="17" name="Rectangle 16">
            <a:extLst>
              <a:ext uri="{FF2B5EF4-FFF2-40B4-BE49-F238E27FC236}">
                <a16:creationId xmlns:a16="http://schemas.microsoft.com/office/drawing/2014/main" id="{7D752E96-D35C-4418-A2B3-614A3EC8AF7A}"/>
              </a:ext>
            </a:extLst>
          </p:cNvPr>
          <p:cNvSpPr/>
          <p:nvPr/>
        </p:nvSpPr>
        <p:spPr>
          <a:xfrm>
            <a:off x="1553592" y="5617692"/>
            <a:ext cx="2272684" cy="33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3354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t>The Stack</a:t>
            </a:r>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838200" y="1526959"/>
            <a:ext cx="10515600" cy="4650004"/>
          </a:xfrm>
        </p:spPr>
        <p:txBody>
          <a:bodyPr>
            <a:normAutofit/>
          </a:bodyPr>
          <a:lstStyle/>
          <a:p>
            <a:r>
              <a:rPr lang="en-US" dirty="0"/>
              <a:t>Stack is useful for nested function calls (ex: recursion)</a:t>
            </a:r>
          </a:p>
        </p:txBody>
      </p:sp>
      <p:pic>
        <p:nvPicPr>
          <p:cNvPr id="2050" name="Picture 2" descr="Image result for stack vs queue">
            <a:extLst>
              <a:ext uri="{FF2B5EF4-FFF2-40B4-BE49-F238E27FC236}">
                <a16:creationId xmlns:a16="http://schemas.microsoft.com/office/drawing/2014/main" id="{5B525C63-CAC6-4D94-94E5-D7AA130417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60" t="9692" r="54467" b="14537"/>
          <a:stretch/>
        </p:blipFill>
        <p:spPr bwMode="auto">
          <a:xfrm>
            <a:off x="452761" y="2432483"/>
            <a:ext cx="4437321" cy="36575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2CF421C-9338-4929-8757-44FB0FFA1AB7}"/>
              </a:ext>
            </a:extLst>
          </p:cNvPr>
          <p:cNvSpPr/>
          <p:nvPr/>
        </p:nvSpPr>
        <p:spPr>
          <a:xfrm>
            <a:off x="6989686" y="6492875"/>
            <a:ext cx="6096000" cy="276999"/>
          </a:xfrm>
          <a:prstGeom prst="rect">
            <a:avLst/>
          </a:prstGeom>
        </p:spPr>
        <p:txBody>
          <a:bodyPr>
            <a:spAutoFit/>
          </a:bodyPr>
          <a:lstStyle/>
          <a:p>
            <a:r>
              <a:rPr lang="en-US" sz="1200" i="1" dirty="0"/>
              <a:t>https://cdn-images-1.medium.com/max/523/1*asgh4mx9ez5Ji8PmBayS8g.png</a:t>
            </a:r>
          </a:p>
        </p:txBody>
      </p:sp>
      <p:sp>
        <p:nvSpPr>
          <p:cNvPr id="6" name="TextBox 5">
            <a:extLst>
              <a:ext uri="{FF2B5EF4-FFF2-40B4-BE49-F238E27FC236}">
                <a16:creationId xmlns:a16="http://schemas.microsoft.com/office/drawing/2014/main" id="{EE6CF221-0DF1-4AD6-A7D1-431A02814591}"/>
              </a:ext>
            </a:extLst>
          </p:cNvPr>
          <p:cNvSpPr txBox="1"/>
          <p:nvPr/>
        </p:nvSpPr>
        <p:spPr>
          <a:xfrm>
            <a:off x="6116947" y="4946524"/>
            <a:ext cx="2640210" cy="369332"/>
          </a:xfrm>
          <a:prstGeom prst="rect">
            <a:avLst/>
          </a:prstGeom>
          <a:noFill/>
        </p:spPr>
        <p:txBody>
          <a:bodyPr wrap="none" rtlCol="0">
            <a:spAutoFit/>
          </a:bodyPr>
          <a:lstStyle/>
          <a:p>
            <a:r>
              <a:rPr lang="en-US" dirty="0">
                <a:solidFill>
                  <a:srgbClr val="FF0000"/>
                </a:solidFill>
              </a:rPr>
              <a:t>Info about 1</a:t>
            </a:r>
            <a:r>
              <a:rPr lang="en-US" baseline="30000" dirty="0">
                <a:solidFill>
                  <a:srgbClr val="FF0000"/>
                </a:solidFill>
              </a:rPr>
              <a:t>st</a:t>
            </a:r>
            <a:r>
              <a:rPr lang="en-US" dirty="0">
                <a:solidFill>
                  <a:srgbClr val="FF0000"/>
                </a:solidFill>
              </a:rPr>
              <a:t> function call</a:t>
            </a:r>
          </a:p>
        </p:txBody>
      </p:sp>
      <p:cxnSp>
        <p:nvCxnSpPr>
          <p:cNvPr id="7" name="Straight Arrow Connector 6">
            <a:extLst>
              <a:ext uri="{FF2B5EF4-FFF2-40B4-BE49-F238E27FC236}">
                <a16:creationId xmlns:a16="http://schemas.microsoft.com/office/drawing/2014/main" id="{EA8EA8B9-EA3A-420D-B047-02FE64B06438}"/>
              </a:ext>
            </a:extLst>
          </p:cNvPr>
          <p:cNvCxnSpPr>
            <a:cxnSpLocks/>
            <a:stCxn id="6" idx="1"/>
          </p:cNvCxnSpPr>
          <p:nvPr/>
        </p:nvCxnSpPr>
        <p:spPr>
          <a:xfrm flipH="1">
            <a:off x="3684187" y="5131190"/>
            <a:ext cx="243276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4DF3AFE-A7F2-40E2-9A76-30F8DB3CC1FA}"/>
              </a:ext>
            </a:extLst>
          </p:cNvPr>
          <p:cNvSpPr txBox="1"/>
          <p:nvPr/>
        </p:nvSpPr>
        <p:spPr>
          <a:xfrm>
            <a:off x="6106462" y="4630612"/>
            <a:ext cx="2742930" cy="369332"/>
          </a:xfrm>
          <a:prstGeom prst="rect">
            <a:avLst/>
          </a:prstGeom>
          <a:noFill/>
        </p:spPr>
        <p:txBody>
          <a:bodyPr wrap="none" rtlCol="0">
            <a:spAutoFit/>
          </a:bodyPr>
          <a:lstStyle/>
          <a:p>
            <a:r>
              <a:rPr lang="en-US" dirty="0">
                <a:solidFill>
                  <a:srgbClr val="FF0000"/>
                </a:solidFill>
              </a:rPr>
              <a:t>Info about 2</a:t>
            </a:r>
            <a:r>
              <a:rPr lang="en-US" baseline="30000" dirty="0">
                <a:solidFill>
                  <a:srgbClr val="FF0000"/>
                </a:solidFill>
              </a:rPr>
              <a:t>nd</a:t>
            </a:r>
            <a:r>
              <a:rPr lang="en-US" dirty="0">
                <a:solidFill>
                  <a:srgbClr val="FF0000"/>
                </a:solidFill>
              </a:rPr>
              <a:t> function call</a:t>
            </a:r>
          </a:p>
        </p:txBody>
      </p:sp>
      <p:cxnSp>
        <p:nvCxnSpPr>
          <p:cNvPr id="9" name="Straight Arrow Connector 8">
            <a:extLst>
              <a:ext uri="{FF2B5EF4-FFF2-40B4-BE49-F238E27FC236}">
                <a16:creationId xmlns:a16="http://schemas.microsoft.com/office/drawing/2014/main" id="{3F1904D7-4D56-45C0-BF22-1C3EEA3F0176}"/>
              </a:ext>
            </a:extLst>
          </p:cNvPr>
          <p:cNvCxnSpPr>
            <a:cxnSpLocks/>
            <a:stCxn id="8" idx="1"/>
          </p:cNvCxnSpPr>
          <p:nvPr/>
        </p:nvCxnSpPr>
        <p:spPr>
          <a:xfrm flipH="1">
            <a:off x="3673702" y="4815278"/>
            <a:ext cx="243276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A3A2BF9-7B7E-4A87-A669-5352802BFAE5}"/>
              </a:ext>
            </a:extLst>
          </p:cNvPr>
          <p:cNvSpPr txBox="1"/>
          <p:nvPr/>
        </p:nvSpPr>
        <p:spPr>
          <a:xfrm>
            <a:off x="6116947" y="4337110"/>
            <a:ext cx="2660665" cy="369332"/>
          </a:xfrm>
          <a:prstGeom prst="rect">
            <a:avLst/>
          </a:prstGeom>
          <a:noFill/>
        </p:spPr>
        <p:txBody>
          <a:bodyPr wrap="none" rtlCol="0">
            <a:spAutoFit/>
          </a:bodyPr>
          <a:lstStyle/>
          <a:p>
            <a:r>
              <a:rPr lang="en-US" dirty="0">
                <a:solidFill>
                  <a:srgbClr val="FF0000"/>
                </a:solidFill>
              </a:rPr>
              <a:t>Info about 3</a:t>
            </a:r>
            <a:r>
              <a:rPr lang="en-US" baseline="30000" dirty="0">
                <a:solidFill>
                  <a:srgbClr val="FF0000"/>
                </a:solidFill>
              </a:rPr>
              <a:t>rd</a:t>
            </a:r>
            <a:r>
              <a:rPr lang="en-US" dirty="0">
                <a:solidFill>
                  <a:srgbClr val="FF0000"/>
                </a:solidFill>
              </a:rPr>
              <a:t> function call</a:t>
            </a:r>
          </a:p>
        </p:txBody>
      </p:sp>
      <p:cxnSp>
        <p:nvCxnSpPr>
          <p:cNvPr id="11" name="Straight Arrow Connector 10">
            <a:extLst>
              <a:ext uri="{FF2B5EF4-FFF2-40B4-BE49-F238E27FC236}">
                <a16:creationId xmlns:a16="http://schemas.microsoft.com/office/drawing/2014/main" id="{EF526E3C-D282-431F-8F73-FCCB335C15E6}"/>
              </a:ext>
            </a:extLst>
          </p:cNvPr>
          <p:cNvCxnSpPr>
            <a:cxnSpLocks/>
            <a:stCxn id="10" idx="1"/>
          </p:cNvCxnSpPr>
          <p:nvPr/>
        </p:nvCxnSpPr>
        <p:spPr>
          <a:xfrm flipH="1">
            <a:off x="3684187" y="4521776"/>
            <a:ext cx="243276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9FDFCD3-830A-4338-B007-AFADBA034E0B}"/>
              </a:ext>
            </a:extLst>
          </p:cNvPr>
          <p:cNvSpPr/>
          <p:nvPr/>
        </p:nvSpPr>
        <p:spPr>
          <a:xfrm>
            <a:off x="3367561" y="3363537"/>
            <a:ext cx="542328" cy="369332"/>
          </a:xfrm>
          <a:prstGeom prst="rect">
            <a:avLst/>
          </a:prstGeom>
        </p:spPr>
        <p:txBody>
          <a:bodyPr wrap="none">
            <a:spAutoFit/>
          </a:bodyPr>
          <a:lstStyle/>
          <a:p>
            <a:r>
              <a:rPr lang="en-US" dirty="0">
                <a:solidFill>
                  <a:srgbClr val="FF0000"/>
                </a:solidFill>
              </a:rPr>
              <a:t>Pop</a:t>
            </a:r>
          </a:p>
        </p:txBody>
      </p:sp>
      <p:sp>
        <p:nvSpPr>
          <p:cNvPr id="17" name="Rectangle 16">
            <a:extLst>
              <a:ext uri="{FF2B5EF4-FFF2-40B4-BE49-F238E27FC236}">
                <a16:creationId xmlns:a16="http://schemas.microsoft.com/office/drawing/2014/main" id="{7D752E96-D35C-4418-A2B3-614A3EC8AF7A}"/>
              </a:ext>
            </a:extLst>
          </p:cNvPr>
          <p:cNvSpPr/>
          <p:nvPr/>
        </p:nvSpPr>
        <p:spPr>
          <a:xfrm>
            <a:off x="1553592" y="5310684"/>
            <a:ext cx="2272684" cy="6373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8218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t>The Stack</a:t>
            </a:r>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838200" y="1526959"/>
            <a:ext cx="10515600" cy="4650004"/>
          </a:xfrm>
        </p:spPr>
        <p:txBody>
          <a:bodyPr>
            <a:normAutofit/>
          </a:bodyPr>
          <a:lstStyle/>
          <a:p>
            <a:r>
              <a:rPr lang="en-US" dirty="0"/>
              <a:t>Stack is useful for nested function calls (ex: recursion)</a:t>
            </a:r>
          </a:p>
        </p:txBody>
      </p:sp>
      <p:pic>
        <p:nvPicPr>
          <p:cNvPr id="2050" name="Picture 2" descr="Image result for stack vs queue">
            <a:extLst>
              <a:ext uri="{FF2B5EF4-FFF2-40B4-BE49-F238E27FC236}">
                <a16:creationId xmlns:a16="http://schemas.microsoft.com/office/drawing/2014/main" id="{5B525C63-CAC6-4D94-94E5-D7AA130417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60" t="9692" r="54467" b="14537"/>
          <a:stretch/>
        </p:blipFill>
        <p:spPr bwMode="auto">
          <a:xfrm>
            <a:off x="452761" y="2432483"/>
            <a:ext cx="4437321" cy="36575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2CF421C-9338-4929-8757-44FB0FFA1AB7}"/>
              </a:ext>
            </a:extLst>
          </p:cNvPr>
          <p:cNvSpPr/>
          <p:nvPr/>
        </p:nvSpPr>
        <p:spPr>
          <a:xfrm>
            <a:off x="6989686" y="6492875"/>
            <a:ext cx="6096000" cy="276999"/>
          </a:xfrm>
          <a:prstGeom prst="rect">
            <a:avLst/>
          </a:prstGeom>
        </p:spPr>
        <p:txBody>
          <a:bodyPr>
            <a:spAutoFit/>
          </a:bodyPr>
          <a:lstStyle/>
          <a:p>
            <a:r>
              <a:rPr lang="en-US" sz="1200" i="1" dirty="0"/>
              <a:t>https://cdn-images-1.medium.com/max/523/1*asgh4mx9ez5Ji8PmBayS8g.png</a:t>
            </a:r>
          </a:p>
        </p:txBody>
      </p:sp>
      <p:sp>
        <p:nvSpPr>
          <p:cNvPr id="16" name="Rectangle 15">
            <a:extLst>
              <a:ext uri="{FF2B5EF4-FFF2-40B4-BE49-F238E27FC236}">
                <a16:creationId xmlns:a16="http://schemas.microsoft.com/office/drawing/2014/main" id="{69FDFCD3-830A-4338-B007-AFADBA034E0B}"/>
              </a:ext>
            </a:extLst>
          </p:cNvPr>
          <p:cNvSpPr/>
          <p:nvPr/>
        </p:nvSpPr>
        <p:spPr>
          <a:xfrm>
            <a:off x="3367561" y="3363537"/>
            <a:ext cx="811632" cy="369332"/>
          </a:xfrm>
          <a:prstGeom prst="rect">
            <a:avLst/>
          </a:prstGeom>
        </p:spPr>
        <p:txBody>
          <a:bodyPr wrap="none">
            <a:spAutoFit/>
          </a:bodyPr>
          <a:lstStyle/>
          <a:p>
            <a:r>
              <a:rPr lang="en-US" dirty="0">
                <a:solidFill>
                  <a:srgbClr val="FF0000"/>
                </a:solidFill>
              </a:rPr>
              <a:t>Pop x3</a:t>
            </a:r>
          </a:p>
        </p:txBody>
      </p:sp>
      <p:sp>
        <p:nvSpPr>
          <p:cNvPr id="17" name="Rectangle 16">
            <a:extLst>
              <a:ext uri="{FF2B5EF4-FFF2-40B4-BE49-F238E27FC236}">
                <a16:creationId xmlns:a16="http://schemas.microsoft.com/office/drawing/2014/main" id="{7D752E96-D35C-4418-A2B3-614A3EC8AF7A}"/>
              </a:ext>
            </a:extLst>
          </p:cNvPr>
          <p:cNvSpPr/>
          <p:nvPr/>
        </p:nvSpPr>
        <p:spPr>
          <a:xfrm>
            <a:off x="1553592" y="4394448"/>
            <a:ext cx="2272684" cy="1553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rgbClr val="FF0000"/>
                </a:solidFill>
              </a:rPr>
              <a:t>&lt;empty&gt;</a:t>
            </a:r>
          </a:p>
        </p:txBody>
      </p:sp>
    </p:spTree>
    <p:extLst>
      <p:ext uri="{BB962C8B-B14F-4D97-AF65-F5344CB8AC3E}">
        <p14:creationId xmlns:p14="http://schemas.microsoft.com/office/powerpoint/2010/main" val="148665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t>The Stack</a:t>
            </a:r>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838200" y="1526959"/>
            <a:ext cx="10515600" cy="4650004"/>
          </a:xfrm>
        </p:spPr>
        <p:txBody>
          <a:bodyPr>
            <a:normAutofit/>
          </a:bodyPr>
          <a:lstStyle/>
          <a:p>
            <a:r>
              <a:rPr lang="en-US" dirty="0"/>
              <a:t>“Info about </a:t>
            </a:r>
            <a:r>
              <a:rPr lang="en-US" dirty="0" err="1"/>
              <a:t>Xth</a:t>
            </a:r>
            <a:r>
              <a:rPr lang="en-US" dirty="0"/>
              <a:t> function call” </a:t>
            </a:r>
            <a:r>
              <a:rPr lang="en-US" dirty="0">
                <a:sym typeface="Wingdings" panose="05000000000000000000" pitchFamily="2" charset="2"/>
              </a:rPr>
              <a:t> </a:t>
            </a:r>
            <a:r>
              <a:rPr lang="en-US" dirty="0"/>
              <a:t>preserve state </a:t>
            </a:r>
          </a:p>
        </p:txBody>
      </p:sp>
      <p:pic>
        <p:nvPicPr>
          <p:cNvPr id="4" name="Picture 3">
            <a:extLst>
              <a:ext uri="{FF2B5EF4-FFF2-40B4-BE49-F238E27FC236}">
                <a16:creationId xmlns:a16="http://schemas.microsoft.com/office/drawing/2014/main" id="{62004FA9-2A93-44D8-B200-BAA94F265E8B}"/>
              </a:ext>
            </a:extLst>
          </p:cNvPr>
          <p:cNvPicPr>
            <a:picLocks noChangeAspect="1"/>
          </p:cNvPicPr>
          <p:nvPr/>
        </p:nvPicPr>
        <p:blipFill>
          <a:blip r:embed="rId2"/>
          <a:stretch>
            <a:fillRect/>
          </a:stretch>
        </p:blipFill>
        <p:spPr>
          <a:xfrm>
            <a:off x="536357" y="2182151"/>
            <a:ext cx="9322931" cy="4065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9" name="Straight Arrow Connector 8">
            <a:extLst>
              <a:ext uri="{FF2B5EF4-FFF2-40B4-BE49-F238E27FC236}">
                <a16:creationId xmlns:a16="http://schemas.microsoft.com/office/drawing/2014/main" id="{DE328B1E-3E10-4DB3-AC42-A7FD976B4586}"/>
              </a:ext>
            </a:extLst>
          </p:cNvPr>
          <p:cNvCxnSpPr>
            <a:cxnSpLocks/>
          </p:cNvCxnSpPr>
          <p:nvPr/>
        </p:nvCxnSpPr>
        <p:spPr>
          <a:xfrm flipH="1">
            <a:off x="4092607" y="3116062"/>
            <a:ext cx="3400146" cy="199747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15F1234-CD52-4D3D-B90F-F382ED9B2026}"/>
              </a:ext>
            </a:extLst>
          </p:cNvPr>
          <p:cNvCxnSpPr>
            <a:cxnSpLocks/>
          </p:cNvCxnSpPr>
          <p:nvPr/>
        </p:nvCxnSpPr>
        <p:spPr>
          <a:xfrm flipH="1">
            <a:off x="6096001" y="3116062"/>
            <a:ext cx="1396752" cy="199747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BAFAC62-BA02-4AFB-9C70-DFFE67C17D09}"/>
              </a:ext>
            </a:extLst>
          </p:cNvPr>
          <p:cNvSpPr txBox="1"/>
          <p:nvPr/>
        </p:nvSpPr>
        <p:spPr>
          <a:xfrm>
            <a:off x="7490920" y="2841889"/>
            <a:ext cx="4018280" cy="1477328"/>
          </a:xfrm>
          <a:prstGeom prst="rect">
            <a:avLst/>
          </a:prstGeom>
          <a:solidFill>
            <a:schemeClr val="bg1"/>
          </a:solidFill>
        </p:spPr>
        <p:txBody>
          <a:bodyPr wrap="none" rtlCol="0">
            <a:spAutoFit/>
          </a:bodyPr>
          <a:lstStyle/>
          <a:p>
            <a:r>
              <a:rPr lang="en-US" dirty="0">
                <a:solidFill>
                  <a:srgbClr val="FF0000"/>
                </a:solidFill>
              </a:rPr>
              <a:t>Even though recursive calls use the </a:t>
            </a:r>
          </a:p>
          <a:p>
            <a:r>
              <a:rPr lang="en-US" dirty="0">
                <a:solidFill>
                  <a:srgbClr val="FF0000"/>
                </a:solidFill>
              </a:rPr>
              <a:t>same n parameter and return statement,</a:t>
            </a:r>
          </a:p>
          <a:p>
            <a:r>
              <a:rPr lang="en-US" dirty="0">
                <a:solidFill>
                  <a:srgbClr val="FF0000"/>
                </a:solidFill>
              </a:rPr>
              <a:t>the former call should not have its n </a:t>
            </a:r>
          </a:p>
          <a:p>
            <a:r>
              <a:rPr lang="en-US" dirty="0">
                <a:solidFill>
                  <a:srgbClr val="FF0000"/>
                </a:solidFill>
              </a:rPr>
              <a:t>changed by the sub-call. We need to </a:t>
            </a:r>
          </a:p>
          <a:p>
            <a:r>
              <a:rPr lang="en-US" dirty="0">
                <a:solidFill>
                  <a:srgbClr val="FF0000"/>
                </a:solidFill>
              </a:rPr>
              <a:t>preserve state.  </a:t>
            </a:r>
          </a:p>
        </p:txBody>
      </p:sp>
    </p:spTree>
    <p:extLst>
      <p:ext uri="{BB962C8B-B14F-4D97-AF65-F5344CB8AC3E}">
        <p14:creationId xmlns:p14="http://schemas.microsoft.com/office/powerpoint/2010/main" val="4284485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t>The Stack</a:t>
            </a:r>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838200" y="1526959"/>
            <a:ext cx="10515600" cy="4650004"/>
          </a:xfrm>
        </p:spPr>
        <p:txBody>
          <a:bodyPr>
            <a:normAutofit/>
          </a:bodyPr>
          <a:lstStyle/>
          <a:p>
            <a:r>
              <a:rPr lang="en-US" dirty="0"/>
              <a:t>“Info about </a:t>
            </a:r>
            <a:r>
              <a:rPr lang="en-US" dirty="0" err="1"/>
              <a:t>Xth</a:t>
            </a:r>
            <a:r>
              <a:rPr lang="en-US" dirty="0"/>
              <a:t> function call” </a:t>
            </a:r>
            <a:r>
              <a:rPr lang="en-US" dirty="0">
                <a:sym typeface="Wingdings" panose="05000000000000000000" pitchFamily="2" charset="2"/>
              </a:rPr>
              <a:t> </a:t>
            </a:r>
            <a:r>
              <a:rPr lang="en-US" dirty="0"/>
              <a:t>preserve state </a:t>
            </a:r>
          </a:p>
        </p:txBody>
      </p:sp>
      <p:pic>
        <p:nvPicPr>
          <p:cNvPr id="2050" name="Picture 2" descr="Image result for stack vs queue">
            <a:extLst>
              <a:ext uri="{FF2B5EF4-FFF2-40B4-BE49-F238E27FC236}">
                <a16:creationId xmlns:a16="http://schemas.microsoft.com/office/drawing/2014/main" id="{5B525C63-CAC6-4D94-94E5-D7AA130417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60" t="9692" r="54467" b="14537"/>
          <a:stretch/>
        </p:blipFill>
        <p:spPr bwMode="auto">
          <a:xfrm>
            <a:off x="452761" y="2432483"/>
            <a:ext cx="4437321" cy="36575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2CF421C-9338-4929-8757-44FB0FFA1AB7}"/>
              </a:ext>
            </a:extLst>
          </p:cNvPr>
          <p:cNvSpPr/>
          <p:nvPr/>
        </p:nvSpPr>
        <p:spPr>
          <a:xfrm>
            <a:off x="6989686" y="6492875"/>
            <a:ext cx="6096000" cy="276999"/>
          </a:xfrm>
          <a:prstGeom prst="rect">
            <a:avLst/>
          </a:prstGeom>
        </p:spPr>
        <p:txBody>
          <a:bodyPr>
            <a:spAutoFit/>
          </a:bodyPr>
          <a:lstStyle/>
          <a:p>
            <a:r>
              <a:rPr lang="en-US" sz="1200" i="1" dirty="0"/>
              <a:t>https://cdn-images-1.medium.com/max/523/1*asgh4mx9ez5Ji8PmBayS8g.png</a:t>
            </a:r>
          </a:p>
        </p:txBody>
      </p:sp>
      <p:sp>
        <p:nvSpPr>
          <p:cNvPr id="17" name="Rectangle 16">
            <a:extLst>
              <a:ext uri="{FF2B5EF4-FFF2-40B4-BE49-F238E27FC236}">
                <a16:creationId xmlns:a16="http://schemas.microsoft.com/office/drawing/2014/main" id="{7D752E96-D35C-4418-A2B3-614A3EC8AF7A}"/>
              </a:ext>
            </a:extLst>
          </p:cNvPr>
          <p:cNvSpPr/>
          <p:nvPr/>
        </p:nvSpPr>
        <p:spPr>
          <a:xfrm>
            <a:off x="1553592" y="5310684"/>
            <a:ext cx="2272684" cy="6373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0B98CFB-F96B-4CE5-B800-10D2D221E386}"/>
              </a:ext>
            </a:extLst>
          </p:cNvPr>
          <p:cNvSpPr txBox="1"/>
          <p:nvPr/>
        </p:nvSpPr>
        <p:spPr>
          <a:xfrm>
            <a:off x="6116947" y="4946524"/>
            <a:ext cx="4275273" cy="369332"/>
          </a:xfrm>
          <a:prstGeom prst="rect">
            <a:avLst/>
          </a:prstGeom>
          <a:noFill/>
        </p:spPr>
        <p:txBody>
          <a:bodyPr wrap="none" rtlCol="0">
            <a:spAutoFit/>
          </a:bodyPr>
          <a:lstStyle/>
          <a:p>
            <a:r>
              <a:rPr lang="en-US" dirty="0">
                <a:solidFill>
                  <a:schemeClr val="accent1"/>
                </a:solidFill>
              </a:rPr>
              <a:t>State of registers as used by 1</a:t>
            </a:r>
            <a:r>
              <a:rPr lang="en-US" baseline="30000" dirty="0">
                <a:solidFill>
                  <a:schemeClr val="accent1"/>
                </a:solidFill>
              </a:rPr>
              <a:t>st</a:t>
            </a:r>
            <a:r>
              <a:rPr lang="en-US" dirty="0">
                <a:solidFill>
                  <a:schemeClr val="accent1"/>
                </a:solidFill>
              </a:rPr>
              <a:t> function call</a:t>
            </a:r>
          </a:p>
        </p:txBody>
      </p:sp>
      <p:cxnSp>
        <p:nvCxnSpPr>
          <p:cNvPr id="15" name="Straight Arrow Connector 14">
            <a:extLst>
              <a:ext uri="{FF2B5EF4-FFF2-40B4-BE49-F238E27FC236}">
                <a16:creationId xmlns:a16="http://schemas.microsoft.com/office/drawing/2014/main" id="{BD0184A4-ADF9-46D8-AA1D-23E55A9999E5}"/>
              </a:ext>
            </a:extLst>
          </p:cNvPr>
          <p:cNvCxnSpPr>
            <a:cxnSpLocks/>
            <a:stCxn id="14" idx="1"/>
          </p:cNvCxnSpPr>
          <p:nvPr/>
        </p:nvCxnSpPr>
        <p:spPr>
          <a:xfrm flipH="1">
            <a:off x="3684187" y="5131190"/>
            <a:ext cx="2432760" cy="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EDBAD45-59CC-434C-822C-9FDCFB6CBD9F}"/>
              </a:ext>
            </a:extLst>
          </p:cNvPr>
          <p:cNvSpPr txBox="1"/>
          <p:nvPr/>
        </p:nvSpPr>
        <p:spPr>
          <a:xfrm>
            <a:off x="6106462" y="4630612"/>
            <a:ext cx="4325095" cy="369332"/>
          </a:xfrm>
          <a:prstGeom prst="rect">
            <a:avLst/>
          </a:prstGeom>
          <a:noFill/>
        </p:spPr>
        <p:txBody>
          <a:bodyPr wrap="none" rtlCol="0">
            <a:spAutoFit/>
          </a:bodyPr>
          <a:lstStyle/>
          <a:p>
            <a:r>
              <a:rPr lang="en-US" dirty="0">
                <a:solidFill>
                  <a:schemeClr val="accent1"/>
                </a:solidFill>
              </a:rPr>
              <a:t>State of registers as used by 2</a:t>
            </a:r>
            <a:r>
              <a:rPr lang="en-US" baseline="30000" dirty="0">
                <a:solidFill>
                  <a:schemeClr val="accent1"/>
                </a:solidFill>
              </a:rPr>
              <a:t>nd</a:t>
            </a:r>
            <a:r>
              <a:rPr lang="en-US" dirty="0">
                <a:solidFill>
                  <a:schemeClr val="accent1"/>
                </a:solidFill>
              </a:rPr>
              <a:t> function call</a:t>
            </a:r>
          </a:p>
        </p:txBody>
      </p:sp>
      <p:cxnSp>
        <p:nvCxnSpPr>
          <p:cNvPr id="19" name="Straight Arrow Connector 18">
            <a:extLst>
              <a:ext uri="{FF2B5EF4-FFF2-40B4-BE49-F238E27FC236}">
                <a16:creationId xmlns:a16="http://schemas.microsoft.com/office/drawing/2014/main" id="{845118A8-3E37-4A07-8BD0-31C5FF923C65}"/>
              </a:ext>
            </a:extLst>
          </p:cNvPr>
          <p:cNvCxnSpPr>
            <a:cxnSpLocks/>
            <a:stCxn id="18" idx="1"/>
          </p:cNvCxnSpPr>
          <p:nvPr/>
        </p:nvCxnSpPr>
        <p:spPr>
          <a:xfrm flipH="1">
            <a:off x="3673702" y="4815278"/>
            <a:ext cx="2432760" cy="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974F775-5590-4750-B9D9-2C9E6EBE2D60}"/>
              </a:ext>
            </a:extLst>
          </p:cNvPr>
          <p:cNvSpPr txBox="1"/>
          <p:nvPr/>
        </p:nvSpPr>
        <p:spPr>
          <a:xfrm>
            <a:off x="6116947" y="4337110"/>
            <a:ext cx="4295728" cy="369332"/>
          </a:xfrm>
          <a:prstGeom prst="rect">
            <a:avLst/>
          </a:prstGeom>
          <a:noFill/>
        </p:spPr>
        <p:txBody>
          <a:bodyPr wrap="none" rtlCol="0">
            <a:spAutoFit/>
          </a:bodyPr>
          <a:lstStyle/>
          <a:p>
            <a:r>
              <a:rPr lang="en-US" dirty="0">
                <a:solidFill>
                  <a:schemeClr val="accent1"/>
                </a:solidFill>
              </a:rPr>
              <a:t>State of registers as used by 3</a:t>
            </a:r>
            <a:r>
              <a:rPr lang="en-US" baseline="30000" dirty="0">
                <a:solidFill>
                  <a:schemeClr val="accent1"/>
                </a:solidFill>
              </a:rPr>
              <a:t>rd</a:t>
            </a:r>
            <a:r>
              <a:rPr lang="en-US" dirty="0">
                <a:solidFill>
                  <a:schemeClr val="accent1"/>
                </a:solidFill>
              </a:rPr>
              <a:t> function call</a:t>
            </a:r>
          </a:p>
        </p:txBody>
      </p:sp>
      <p:cxnSp>
        <p:nvCxnSpPr>
          <p:cNvPr id="21" name="Straight Arrow Connector 20">
            <a:extLst>
              <a:ext uri="{FF2B5EF4-FFF2-40B4-BE49-F238E27FC236}">
                <a16:creationId xmlns:a16="http://schemas.microsoft.com/office/drawing/2014/main" id="{14744723-D595-4516-A4B8-D86FADCA0D86}"/>
              </a:ext>
            </a:extLst>
          </p:cNvPr>
          <p:cNvCxnSpPr>
            <a:cxnSpLocks/>
            <a:stCxn id="20" idx="1"/>
          </p:cNvCxnSpPr>
          <p:nvPr/>
        </p:nvCxnSpPr>
        <p:spPr>
          <a:xfrm flipH="1">
            <a:off x="3684187" y="4521776"/>
            <a:ext cx="2432760" cy="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815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t>The Stack</a:t>
            </a:r>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838200" y="1526959"/>
            <a:ext cx="10515600" cy="4650004"/>
          </a:xfrm>
        </p:spPr>
        <p:txBody>
          <a:bodyPr>
            <a:normAutofit/>
          </a:bodyPr>
          <a:lstStyle/>
          <a:p>
            <a:r>
              <a:rPr lang="en-US" dirty="0"/>
              <a:t>“Info about </a:t>
            </a:r>
            <a:r>
              <a:rPr lang="en-US" dirty="0" err="1"/>
              <a:t>Xth</a:t>
            </a:r>
            <a:r>
              <a:rPr lang="en-US" dirty="0"/>
              <a:t> function call” </a:t>
            </a:r>
            <a:r>
              <a:rPr lang="en-US" dirty="0">
                <a:sym typeface="Wingdings" panose="05000000000000000000" pitchFamily="2" charset="2"/>
              </a:rPr>
              <a:t> </a:t>
            </a:r>
            <a:r>
              <a:rPr lang="en-US" dirty="0"/>
              <a:t>preserve state </a:t>
            </a:r>
          </a:p>
        </p:txBody>
      </p:sp>
      <p:pic>
        <p:nvPicPr>
          <p:cNvPr id="2050" name="Picture 2" descr="Image result for stack vs queue">
            <a:extLst>
              <a:ext uri="{FF2B5EF4-FFF2-40B4-BE49-F238E27FC236}">
                <a16:creationId xmlns:a16="http://schemas.microsoft.com/office/drawing/2014/main" id="{5B525C63-CAC6-4D94-94E5-D7AA130417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60" t="9692" r="54467" b="14537"/>
          <a:stretch/>
        </p:blipFill>
        <p:spPr bwMode="auto">
          <a:xfrm>
            <a:off x="452761" y="2432483"/>
            <a:ext cx="4437321" cy="36575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2CF421C-9338-4929-8757-44FB0FFA1AB7}"/>
              </a:ext>
            </a:extLst>
          </p:cNvPr>
          <p:cNvSpPr/>
          <p:nvPr/>
        </p:nvSpPr>
        <p:spPr>
          <a:xfrm>
            <a:off x="6989686" y="6492875"/>
            <a:ext cx="6096000" cy="276999"/>
          </a:xfrm>
          <a:prstGeom prst="rect">
            <a:avLst/>
          </a:prstGeom>
        </p:spPr>
        <p:txBody>
          <a:bodyPr>
            <a:spAutoFit/>
          </a:bodyPr>
          <a:lstStyle/>
          <a:p>
            <a:r>
              <a:rPr lang="en-US" sz="1200" i="1" dirty="0"/>
              <a:t>https://cdn-images-1.medium.com/max/523/1*asgh4mx9ez5Ji8PmBayS8g.png</a:t>
            </a:r>
          </a:p>
        </p:txBody>
      </p:sp>
      <p:sp>
        <p:nvSpPr>
          <p:cNvPr id="6" name="TextBox 5">
            <a:extLst>
              <a:ext uri="{FF2B5EF4-FFF2-40B4-BE49-F238E27FC236}">
                <a16:creationId xmlns:a16="http://schemas.microsoft.com/office/drawing/2014/main" id="{EE6CF221-0DF1-4AD6-A7D1-431A02814591}"/>
              </a:ext>
            </a:extLst>
          </p:cNvPr>
          <p:cNvSpPr txBox="1"/>
          <p:nvPr/>
        </p:nvSpPr>
        <p:spPr>
          <a:xfrm>
            <a:off x="6116947" y="4946524"/>
            <a:ext cx="4275273" cy="369332"/>
          </a:xfrm>
          <a:prstGeom prst="rect">
            <a:avLst/>
          </a:prstGeom>
          <a:noFill/>
        </p:spPr>
        <p:txBody>
          <a:bodyPr wrap="none" rtlCol="0">
            <a:spAutoFit/>
          </a:bodyPr>
          <a:lstStyle/>
          <a:p>
            <a:r>
              <a:rPr lang="en-US" dirty="0">
                <a:solidFill>
                  <a:schemeClr val="accent1"/>
                </a:solidFill>
              </a:rPr>
              <a:t>State of registers as used by 1</a:t>
            </a:r>
            <a:r>
              <a:rPr lang="en-US" baseline="30000" dirty="0">
                <a:solidFill>
                  <a:schemeClr val="accent1"/>
                </a:solidFill>
              </a:rPr>
              <a:t>st</a:t>
            </a:r>
            <a:r>
              <a:rPr lang="en-US" dirty="0">
                <a:solidFill>
                  <a:schemeClr val="accent1"/>
                </a:solidFill>
              </a:rPr>
              <a:t> function call</a:t>
            </a:r>
          </a:p>
        </p:txBody>
      </p:sp>
      <p:cxnSp>
        <p:nvCxnSpPr>
          <p:cNvPr id="7" name="Straight Arrow Connector 6">
            <a:extLst>
              <a:ext uri="{FF2B5EF4-FFF2-40B4-BE49-F238E27FC236}">
                <a16:creationId xmlns:a16="http://schemas.microsoft.com/office/drawing/2014/main" id="{EA8EA8B9-EA3A-420D-B047-02FE64B06438}"/>
              </a:ext>
            </a:extLst>
          </p:cNvPr>
          <p:cNvCxnSpPr>
            <a:cxnSpLocks/>
            <a:stCxn id="6" idx="1"/>
          </p:cNvCxnSpPr>
          <p:nvPr/>
        </p:nvCxnSpPr>
        <p:spPr>
          <a:xfrm flipH="1">
            <a:off x="3684187" y="5131190"/>
            <a:ext cx="2432760" cy="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4DF3AFE-A7F2-40E2-9A76-30F8DB3CC1FA}"/>
              </a:ext>
            </a:extLst>
          </p:cNvPr>
          <p:cNvSpPr txBox="1"/>
          <p:nvPr/>
        </p:nvSpPr>
        <p:spPr>
          <a:xfrm>
            <a:off x="6106462" y="4630612"/>
            <a:ext cx="4325095" cy="369332"/>
          </a:xfrm>
          <a:prstGeom prst="rect">
            <a:avLst/>
          </a:prstGeom>
          <a:noFill/>
        </p:spPr>
        <p:txBody>
          <a:bodyPr wrap="none" rtlCol="0">
            <a:spAutoFit/>
          </a:bodyPr>
          <a:lstStyle/>
          <a:p>
            <a:r>
              <a:rPr lang="en-US" dirty="0">
                <a:solidFill>
                  <a:schemeClr val="accent1"/>
                </a:solidFill>
              </a:rPr>
              <a:t>State of registers as used by 2</a:t>
            </a:r>
            <a:r>
              <a:rPr lang="en-US" baseline="30000" dirty="0">
                <a:solidFill>
                  <a:schemeClr val="accent1"/>
                </a:solidFill>
              </a:rPr>
              <a:t>nd</a:t>
            </a:r>
            <a:r>
              <a:rPr lang="en-US" dirty="0">
                <a:solidFill>
                  <a:schemeClr val="accent1"/>
                </a:solidFill>
              </a:rPr>
              <a:t> function call</a:t>
            </a:r>
          </a:p>
        </p:txBody>
      </p:sp>
      <p:cxnSp>
        <p:nvCxnSpPr>
          <p:cNvPr id="9" name="Straight Arrow Connector 8">
            <a:extLst>
              <a:ext uri="{FF2B5EF4-FFF2-40B4-BE49-F238E27FC236}">
                <a16:creationId xmlns:a16="http://schemas.microsoft.com/office/drawing/2014/main" id="{3F1904D7-4D56-45C0-BF22-1C3EEA3F0176}"/>
              </a:ext>
            </a:extLst>
          </p:cNvPr>
          <p:cNvCxnSpPr>
            <a:cxnSpLocks/>
            <a:stCxn id="8" idx="1"/>
          </p:cNvCxnSpPr>
          <p:nvPr/>
        </p:nvCxnSpPr>
        <p:spPr>
          <a:xfrm flipH="1">
            <a:off x="3673702" y="4815278"/>
            <a:ext cx="2432760" cy="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A3A2BF9-7B7E-4A87-A669-5352802BFAE5}"/>
              </a:ext>
            </a:extLst>
          </p:cNvPr>
          <p:cNvSpPr txBox="1"/>
          <p:nvPr/>
        </p:nvSpPr>
        <p:spPr>
          <a:xfrm>
            <a:off x="6116947" y="4337110"/>
            <a:ext cx="4295728" cy="369332"/>
          </a:xfrm>
          <a:prstGeom prst="rect">
            <a:avLst/>
          </a:prstGeom>
          <a:noFill/>
        </p:spPr>
        <p:txBody>
          <a:bodyPr wrap="none" rtlCol="0">
            <a:spAutoFit/>
          </a:bodyPr>
          <a:lstStyle/>
          <a:p>
            <a:r>
              <a:rPr lang="en-US" dirty="0">
                <a:solidFill>
                  <a:schemeClr val="accent1"/>
                </a:solidFill>
              </a:rPr>
              <a:t>State of registers as used by 3</a:t>
            </a:r>
            <a:r>
              <a:rPr lang="en-US" baseline="30000" dirty="0">
                <a:solidFill>
                  <a:schemeClr val="accent1"/>
                </a:solidFill>
              </a:rPr>
              <a:t>rd</a:t>
            </a:r>
            <a:r>
              <a:rPr lang="en-US" dirty="0">
                <a:solidFill>
                  <a:schemeClr val="accent1"/>
                </a:solidFill>
              </a:rPr>
              <a:t> function call</a:t>
            </a:r>
          </a:p>
        </p:txBody>
      </p:sp>
      <p:cxnSp>
        <p:nvCxnSpPr>
          <p:cNvPr id="11" name="Straight Arrow Connector 10">
            <a:extLst>
              <a:ext uri="{FF2B5EF4-FFF2-40B4-BE49-F238E27FC236}">
                <a16:creationId xmlns:a16="http://schemas.microsoft.com/office/drawing/2014/main" id="{EF526E3C-D282-431F-8F73-FCCB335C15E6}"/>
              </a:ext>
            </a:extLst>
          </p:cNvPr>
          <p:cNvCxnSpPr>
            <a:cxnSpLocks/>
            <a:stCxn id="10" idx="1"/>
          </p:cNvCxnSpPr>
          <p:nvPr/>
        </p:nvCxnSpPr>
        <p:spPr>
          <a:xfrm flipH="1">
            <a:off x="3684187" y="4521776"/>
            <a:ext cx="2432760" cy="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D752E96-D35C-4418-A2B3-614A3EC8AF7A}"/>
              </a:ext>
            </a:extLst>
          </p:cNvPr>
          <p:cNvSpPr/>
          <p:nvPr/>
        </p:nvSpPr>
        <p:spPr>
          <a:xfrm>
            <a:off x="1553592" y="5310684"/>
            <a:ext cx="2272684" cy="6373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7898A95-5CE4-49D0-92CB-8EE8D200D0DB}"/>
              </a:ext>
            </a:extLst>
          </p:cNvPr>
          <p:cNvSpPr txBox="1"/>
          <p:nvPr/>
        </p:nvSpPr>
        <p:spPr>
          <a:xfrm>
            <a:off x="6096000" y="2268432"/>
            <a:ext cx="5461110" cy="923330"/>
          </a:xfrm>
          <a:prstGeom prst="rect">
            <a:avLst/>
          </a:prstGeom>
          <a:noFill/>
        </p:spPr>
        <p:txBody>
          <a:bodyPr wrap="none" rtlCol="0">
            <a:spAutoFit/>
          </a:bodyPr>
          <a:lstStyle/>
          <a:p>
            <a:r>
              <a:rPr lang="en-US" dirty="0">
                <a:solidFill>
                  <a:srgbClr val="FF0000"/>
                </a:solidFill>
              </a:rPr>
              <a:t>Since the stack is in memory, </a:t>
            </a:r>
          </a:p>
          <a:p>
            <a:r>
              <a:rPr lang="en-US" dirty="0">
                <a:solidFill>
                  <a:srgbClr val="FF0000"/>
                </a:solidFill>
              </a:rPr>
              <a:t>Push is done by “</a:t>
            </a:r>
            <a:r>
              <a:rPr lang="en-US" dirty="0" err="1">
                <a:solidFill>
                  <a:srgbClr val="FF0000"/>
                </a:solidFill>
              </a:rPr>
              <a:t>stw</a:t>
            </a:r>
            <a:r>
              <a:rPr lang="en-US" dirty="0">
                <a:solidFill>
                  <a:srgbClr val="FF0000"/>
                </a:solidFill>
              </a:rPr>
              <a:t>” = add to the top of the stack</a:t>
            </a:r>
          </a:p>
          <a:p>
            <a:r>
              <a:rPr lang="en-US" dirty="0">
                <a:solidFill>
                  <a:srgbClr val="FF0000"/>
                </a:solidFill>
              </a:rPr>
              <a:t>Pop is done by “</a:t>
            </a:r>
            <a:r>
              <a:rPr lang="en-US" dirty="0" err="1">
                <a:solidFill>
                  <a:srgbClr val="FF0000"/>
                </a:solidFill>
              </a:rPr>
              <a:t>ldw</a:t>
            </a:r>
            <a:r>
              <a:rPr lang="en-US" dirty="0">
                <a:solidFill>
                  <a:srgbClr val="FF0000"/>
                </a:solidFill>
              </a:rPr>
              <a:t>” = remove from the top of the stack</a:t>
            </a:r>
          </a:p>
        </p:txBody>
      </p:sp>
    </p:spTree>
    <p:extLst>
      <p:ext uri="{BB962C8B-B14F-4D97-AF65-F5344CB8AC3E}">
        <p14:creationId xmlns:p14="http://schemas.microsoft.com/office/powerpoint/2010/main" val="2629414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t>The Stack</a:t>
            </a:r>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838200" y="1526959"/>
            <a:ext cx="10515600" cy="4650004"/>
          </a:xfrm>
        </p:spPr>
        <p:txBody>
          <a:bodyPr>
            <a:normAutofit/>
          </a:bodyPr>
          <a:lstStyle/>
          <a:p>
            <a:r>
              <a:rPr lang="en-US" dirty="0"/>
              <a:t>“Info about </a:t>
            </a:r>
            <a:r>
              <a:rPr lang="en-US" dirty="0" err="1"/>
              <a:t>Xth</a:t>
            </a:r>
            <a:r>
              <a:rPr lang="en-US" dirty="0"/>
              <a:t> function call” </a:t>
            </a:r>
            <a:r>
              <a:rPr lang="en-US" dirty="0">
                <a:sym typeface="Wingdings" panose="05000000000000000000" pitchFamily="2" charset="2"/>
              </a:rPr>
              <a:t> </a:t>
            </a:r>
            <a:r>
              <a:rPr lang="en-US" dirty="0"/>
              <a:t>preserve state </a:t>
            </a:r>
          </a:p>
        </p:txBody>
      </p:sp>
      <p:pic>
        <p:nvPicPr>
          <p:cNvPr id="2050" name="Picture 2" descr="Image result for stack vs queue">
            <a:extLst>
              <a:ext uri="{FF2B5EF4-FFF2-40B4-BE49-F238E27FC236}">
                <a16:creationId xmlns:a16="http://schemas.microsoft.com/office/drawing/2014/main" id="{5B525C63-CAC6-4D94-94E5-D7AA130417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60" t="9692" r="54467" b="14537"/>
          <a:stretch/>
        </p:blipFill>
        <p:spPr bwMode="auto">
          <a:xfrm>
            <a:off x="452761" y="2432483"/>
            <a:ext cx="4437321" cy="36575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2CF421C-9338-4929-8757-44FB0FFA1AB7}"/>
              </a:ext>
            </a:extLst>
          </p:cNvPr>
          <p:cNvSpPr/>
          <p:nvPr/>
        </p:nvSpPr>
        <p:spPr>
          <a:xfrm>
            <a:off x="6989686" y="6492875"/>
            <a:ext cx="6096000" cy="276999"/>
          </a:xfrm>
          <a:prstGeom prst="rect">
            <a:avLst/>
          </a:prstGeom>
        </p:spPr>
        <p:txBody>
          <a:bodyPr>
            <a:spAutoFit/>
          </a:bodyPr>
          <a:lstStyle/>
          <a:p>
            <a:r>
              <a:rPr lang="en-US" sz="1200" i="1" dirty="0"/>
              <a:t>https://cdn-images-1.medium.com/max/523/1*asgh4mx9ez5Ji8PmBayS8g.png</a:t>
            </a:r>
          </a:p>
        </p:txBody>
      </p:sp>
      <p:sp>
        <p:nvSpPr>
          <p:cNvPr id="6" name="TextBox 5">
            <a:extLst>
              <a:ext uri="{FF2B5EF4-FFF2-40B4-BE49-F238E27FC236}">
                <a16:creationId xmlns:a16="http://schemas.microsoft.com/office/drawing/2014/main" id="{EE6CF221-0DF1-4AD6-A7D1-431A02814591}"/>
              </a:ext>
            </a:extLst>
          </p:cNvPr>
          <p:cNvSpPr txBox="1"/>
          <p:nvPr/>
        </p:nvSpPr>
        <p:spPr>
          <a:xfrm>
            <a:off x="6116947" y="4946524"/>
            <a:ext cx="2941831" cy="369332"/>
          </a:xfrm>
          <a:prstGeom prst="rect">
            <a:avLst/>
          </a:prstGeom>
          <a:noFill/>
        </p:spPr>
        <p:txBody>
          <a:bodyPr wrap="none" rtlCol="0">
            <a:spAutoFit/>
          </a:bodyPr>
          <a:lstStyle/>
          <a:p>
            <a:r>
              <a:rPr lang="en-US" dirty="0">
                <a:solidFill>
                  <a:schemeClr val="accent1"/>
                </a:solidFill>
              </a:rPr>
              <a:t>R# as used by 1</a:t>
            </a:r>
            <a:r>
              <a:rPr lang="en-US" baseline="30000" dirty="0">
                <a:solidFill>
                  <a:schemeClr val="accent1"/>
                </a:solidFill>
              </a:rPr>
              <a:t>st</a:t>
            </a:r>
            <a:r>
              <a:rPr lang="en-US" dirty="0">
                <a:solidFill>
                  <a:schemeClr val="accent1"/>
                </a:solidFill>
              </a:rPr>
              <a:t> function call</a:t>
            </a:r>
          </a:p>
        </p:txBody>
      </p:sp>
      <p:cxnSp>
        <p:nvCxnSpPr>
          <p:cNvPr id="7" name="Straight Arrow Connector 6">
            <a:extLst>
              <a:ext uri="{FF2B5EF4-FFF2-40B4-BE49-F238E27FC236}">
                <a16:creationId xmlns:a16="http://schemas.microsoft.com/office/drawing/2014/main" id="{EA8EA8B9-EA3A-420D-B047-02FE64B06438}"/>
              </a:ext>
            </a:extLst>
          </p:cNvPr>
          <p:cNvCxnSpPr>
            <a:cxnSpLocks/>
            <a:stCxn id="6" idx="1"/>
          </p:cNvCxnSpPr>
          <p:nvPr/>
        </p:nvCxnSpPr>
        <p:spPr>
          <a:xfrm flipH="1">
            <a:off x="3684187" y="5131190"/>
            <a:ext cx="2432760" cy="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4DF3AFE-A7F2-40E2-9A76-30F8DB3CC1FA}"/>
              </a:ext>
            </a:extLst>
          </p:cNvPr>
          <p:cNvSpPr txBox="1"/>
          <p:nvPr/>
        </p:nvSpPr>
        <p:spPr>
          <a:xfrm>
            <a:off x="6106462" y="4630612"/>
            <a:ext cx="2941831" cy="369332"/>
          </a:xfrm>
          <a:prstGeom prst="rect">
            <a:avLst/>
          </a:prstGeom>
          <a:noFill/>
        </p:spPr>
        <p:txBody>
          <a:bodyPr wrap="none" rtlCol="0">
            <a:spAutoFit/>
          </a:bodyPr>
          <a:lstStyle/>
          <a:p>
            <a:r>
              <a:rPr lang="en-US" dirty="0">
                <a:solidFill>
                  <a:schemeClr val="accent1"/>
                </a:solidFill>
              </a:rPr>
              <a:t>R# as used by 1</a:t>
            </a:r>
            <a:r>
              <a:rPr lang="en-US" baseline="30000" dirty="0">
                <a:solidFill>
                  <a:schemeClr val="accent1"/>
                </a:solidFill>
              </a:rPr>
              <a:t>st</a:t>
            </a:r>
            <a:r>
              <a:rPr lang="en-US" dirty="0">
                <a:solidFill>
                  <a:schemeClr val="accent1"/>
                </a:solidFill>
              </a:rPr>
              <a:t> function call</a:t>
            </a:r>
          </a:p>
        </p:txBody>
      </p:sp>
      <p:cxnSp>
        <p:nvCxnSpPr>
          <p:cNvPr id="9" name="Straight Arrow Connector 8">
            <a:extLst>
              <a:ext uri="{FF2B5EF4-FFF2-40B4-BE49-F238E27FC236}">
                <a16:creationId xmlns:a16="http://schemas.microsoft.com/office/drawing/2014/main" id="{3F1904D7-4D56-45C0-BF22-1C3EEA3F0176}"/>
              </a:ext>
            </a:extLst>
          </p:cNvPr>
          <p:cNvCxnSpPr>
            <a:cxnSpLocks/>
            <a:stCxn id="8" idx="1"/>
          </p:cNvCxnSpPr>
          <p:nvPr/>
        </p:nvCxnSpPr>
        <p:spPr>
          <a:xfrm flipH="1">
            <a:off x="3673702" y="4815278"/>
            <a:ext cx="2432760" cy="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A3A2BF9-7B7E-4A87-A669-5352802BFAE5}"/>
              </a:ext>
            </a:extLst>
          </p:cNvPr>
          <p:cNvSpPr txBox="1"/>
          <p:nvPr/>
        </p:nvSpPr>
        <p:spPr>
          <a:xfrm>
            <a:off x="6116947" y="4337110"/>
            <a:ext cx="2921121" cy="369332"/>
          </a:xfrm>
          <a:prstGeom prst="rect">
            <a:avLst/>
          </a:prstGeom>
          <a:noFill/>
        </p:spPr>
        <p:txBody>
          <a:bodyPr wrap="none" rtlCol="0">
            <a:spAutoFit/>
          </a:bodyPr>
          <a:lstStyle/>
          <a:p>
            <a:r>
              <a:rPr lang="en-US" dirty="0">
                <a:solidFill>
                  <a:schemeClr val="accent1"/>
                </a:solidFill>
              </a:rPr>
              <a:t>R# as used by 2</a:t>
            </a:r>
            <a:r>
              <a:rPr lang="en-US" baseline="30000" dirty="0">
                <a:solidFill>
                  <a:schemeClr val="accent1"/>
                </a:solidFill>
              </a:rPr>
              <a:t>nd</a:t>
            </a:r>
            <a:r>
              <a:rPr lang="en-US" dirty="0">
                <a:solidFill>
                  <a:schemeClr val="accent1"/>
                </a:solidFill>
              </a:rPr>
              <a:t> unction call</a:t>
            </a:r>
          </a:p>
        </p:txBody>
      </p:sp>
      <p:cxnSp>
        <p:nvCxnSpPr>
          <p:cNvPr id="11" name="Straight Arrow Connector 10">
            <a:extLst>
              <a:ext uri="{FF2B5EF4-FFF2-40B4-BE49-F238E27FC236}">
                <a16:creationId xmlns:a16="http://schemas.microsoft.com/office/drawing/2014/main" id="{EF526E3C-D282-431F-8F73-FCCB335C15E6}"/>
              </a:ext>
            </a:extLst>
          </p:cNvPr>
          <p:cNvCxnSpPr>
            <a:cxnSpLocks/>
            <a:stCxn id="10" idx="1"/>
          </p:cNvCxnSpPr>
          <p:nvPr/>
        </p:nvCxnSpPr>
        <p:spPr>
          <a:xfrm flipH="1">
            <a:off x="3684187" y="4521776"/>
            <a:ext cx="2432760" cy="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D752E96-D35C-4418-A2B3-614A3EC8AF7A}"/>
              </a:ext>
            </a:extLst>
          </p:cNvPr>
          <p:cNvSpPr/>
          <p:nvPr/>
        </p:nvSpPr>
        <p:spPr>
          <a:xfrm>
            <a:off x="1553592" y="5310684"/>
            <a:ext cx="2272684" cy="6373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7898A95-5CE4-49D0-92CB-8EE8D200D0DB}"/>
              </a:ext>
            </a:extLst>
          </p:cNvPr>
          <p:cNvSpPr txBox="1"/>
          <p:nvPr/>
        </p:nvSpPr>
        <p:spPr>
          <a:xfrm>
            <a:off x="6096000" y="2268432"/>
            <a:ext cx="5461110" cy="923330"/>
          </a:xfrm>
          <a:prstGeom prst="rect">
            <a:avLst/>
          </a:prstGeom>
          <a:noFill/>
        </p:spPr>
        <p:txBody>
          <a:bodyPr wrap="none" rtlCol="0">
            <a:spAutoFit/>
          </a:bodyPr>
          <a:lstStyle/>
          <a:p>
            <a:r>
              <a:rPr lang="en-US" dirty="0">
                <a:solidFill>
                  <a:srgbClr val="FF0000"/>
                </a:solidFill>
              </a:rPr>
              <a:t>Since the stack is in memory, </a:t>
            </a:r>
          </a:p>
          <a:p>
            <a:r>
              <a:rPr lang="en-US" dirty="0">
                <a:solidFill>
                  <a:srgbClr val="FF0000"/>
                </a:solidFill>
              </a:rPr>
              <a:t>Push is done by “</a:t>
            </a:r>
            <a:r>
              <a:rPr lang="en-US" dirty="0" err="1">
                <a:solidFill>
                  <a:srgbClr val="FF0000"/>
                </a:solidFill>
              </a:rPr>
              <a:t>stw</a:t>
            </a:r>
            <a:r>
              <a:rPr lang="en-US" dirty="0">
                <a:solidFill>
                  <a:srgbClr val="FF0000"/>
                </a:solidFill>
              </a:rPr>
              <a:t>” = add to the top of the stack</a:t>
            </a:r>
          </a:p>
          <a:p>
            <a:r>
              <a:rPr lang="en-US" dirty="0">
                <a:solidFill>
                  <a:srgbClr val="FF0000"/>
                </a:solidFill>
              </a:rPr>
              <a:t>Pop is done by “</a:t>
            </a:r>
            <a:r>
              <a:rPr lang="en-US" dirty="0" err="1">
                <a:solidFill>
                  <a:srgbClr val="FF0000"/>
                </a:solidFill>
              </a:rPr>
              <a:t>ldw</a:t>
            </a:r>
            <a:r>
              <a:rPr lang="en-US" dirty="0">
                <a:solidFill>
                  <a:srgbClr val="FF0000"/>
                </a:solidFill>
              </a:rPr>
              <a:t>” = remove from the top of the stack</a:t>
            </a:r>
          </a:p>
        </p:txBody>
      </p:sp>
      <p:sp>
        <p:nvSpPr>
          <p:cNvPr id="14" name="TextBox 13">
            <a:extLst>
              <a:ext uri="{FF2B5EF4-FFF2-40B4-BE49-F238E27FC236}">
                <a16:creationId xmlns:a16="http://schemas.microsoft.com/office/drawing/2014/main" id="{948F419F-9026-4356-84E3-DBA458532F86}"/>
              </a:ext>
            </a:extLst>
          </p:cNvPr>
          <p:cNvSpPr txBox="1"/>
          <p:nvPr/>
        </p:nvSpPr>
        <p:spPr>
          <a:xfrm>
            <a:off x="6116947" y="5310684"/>
            <a:ext cx="5550622" cy="646331"/>
          </a:xfrm>
          <a:prstGeom prst="rect">
            <a:avLst/>
          </a:prstGeom>
          <a:noFill/>
        </p:spPr>
        <p:txBody>
          <a:bodyPr wrap="none" rtlCol="0">
            <a:spAutoFit/>
          </a:bodyPr>
          <a:lstStyle/>
          <a:p>
            <a:r>
              <a:rPr lang="en-US" dirty="0">
                <a:solidFill>
                  <a:srgbClr val="FF0000"/>
                </a:solidFill>
              </a:rPr>
              <a:t>The registers all share the same stack, may be several for </a:t>
            </a:r>
          </a:p>
          <a:p>
            <a:r>
              <a:rPr lang="en-US" dirty="0">
                <a:solidFill>
                  <a:srgbClr val="FF0000"/>
                </a:solidFill>
              </a:rPr>
              <a:t>each function call </a:t>
            </a:r>
            <a:r>
              <a:rPr lang="en-US" sz="1400" i="1" dirty="0">
                <a:solidFill>
                  <a:srgbClr val="FF0000"/>
                </a:solidFill>
              </a:rPr>
              <a:t>(arbitrarily showing 2 for 1</a:t>
            </a:r>
            <a:r>
              <a:rPr lang="en-US" sz="1400" i="1" baseline="30000" dirty="0">
                <a:solidFill>
                  <a:srgbClr val="FF0000"/>
                </a:solidFill>
              </a:rPr>
              <a:t>st</a:t>
            </a:r>
            <a:r>
              <a:rPr lang="en-US" sz="1400" i="1" dirty="0">
                <a:solidFill>
                  <a:srgbClr val="FF0000"/>
                </a:solidFill>
              </a:rPr>
              <a:t> and 1 for 2</a:t>
            </a:r>
            <a:r>
              <a:rPr lang="en-US" sz="1400" i="1" baseline="30000" dirty="0">
                <a:solidFill>
                  <a:srgbClr val="FF0000"/>
                </a:solidFill>
              </a:rPr>
              <a:t>nd</a:t>
            </a:r>
            <a:r>
              <a:rPr lang="en-US" sz="1400" i="1" dirty="0">
                <a:solidFill>
                  <a:srgbClr val="FF0000"/>
                </a:solidFill>
              </a:rPr>
              <a:t>)</a:t>
            </a:r>
            <a:endParaRPr lang="en-US" i="1" dirty="0">
              <a:solidFill>
                <a:srgbClr val="FF0000"/>
              </a:solidFill>
            </a:endParaRPr>
          </a:p>
        </p:txBody>
      </p:sp>
    </p:spTree>
    <p:extLst>
      <p:ext uri="{BB962C8B-B14F-4D97-AF65-F5344CB8AC3E}">
        <p14:creationId xmlns:p14="http://schemas.microsoft.com/office/powerpoint/2010/main" val="4069621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t>The Stack</a:t>
            </a:r>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838200" y="1526959"/>
            <a:ext cx="10515600" cy="4650004"/>
          </a:xfrm>
        </p:spPr>
        <p:txBody>
          <a:bodyPr>
            <a:normAutofit/>
          </a:bodyPr>
          <a:lstStyle/>
          <a:p>
            <a:r>
              <a:rPr lang="en-US" dirty="0"/>
              <a:t>“Info about </a:t>
            </a:r>
            <a:r>
              <a:rPr lang="en-US" dirty="0" err="1"/>
              <a:t>Xth</a:t>
            </a:r>
            <a:r>
              <a:rPr lang="en-US" dirty="0"/>
              <a:t> function call” </a:t>
            </a:r>
            <a:r>
              <a:rPr lang="en-US" dirty="0">
                <a:sym typeface="Wingdings" panose="05000000000000000000" pitchFamily="2" charset="2"/>
              </a:rPr>
              <a:t> </a:t>
            </a:r>
            <a:r>
              <a:rPr lang="en-US" dirty="0"/>
              <a:t>preserve state </a:t>
            </a:r>
          </a:p>
        </p:txBody>
      </p:sp>
      <p:pic>
        <p:nvPicPr>
          <p:cNvPr id="2050" name="Picture 2" descr="Image result for stack vs queue">
            <a:extLst>
              <a:ext uri="{FF2B5EF4-FFF2-40B4-BE49-F238E27FC236}">
                <a16:creationId xmlns:a16="http://schemas.microsoft.com/office/drawing/2014/main" id="{5B525C63-CAC6-4D94-94E5-D7AA130417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60" t="9692" r="54467" b="14537"/>
          <a:stretch/>
        </p:blipFill>
        <p:spPr bwMode="auto">
          <a:xfrm>
            <a:off x="452761" y="2432483"/>
            <a:ext cx="4437321" cy="36575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2CF421C-9338-4929-8757-44FB0FFA1AB7}"/>
              </a:ext>
            </a:extLst>
          </p:cNvPr>
          <p:cNvSpPr/>
          <p:nvPr/>
        </p:nvSpPr>
        <p:spPr>
          <a:xfrm>
            <a:off x="6989686" y="6492875"/>
            <a:ext cx="6096000" cy="276999"/>
          </a:xfrm>
          <a:prstGeom prst="rect">
            <a:avLst/>
          </a:prstGeom>
        </p:spPr>
        <p:txBody>
          <a:bodyPr>
            <a:spAutoFit/>
          </a:bodyPr>
          <a:lstStyle/>
          <a:p>
            <a:r>
              <a:rPr lang="en-US" sz="1200" i="1" dirty="0"/>
              <a:t>https://cdn-images-1.medium.com/max/523/1*asgh4mx9ez5Ji8PmBayS8g.png</a:t>
            </a:r>
          </a:p>
        </p:txBody>
      </p:sp>
      <p:sp>
        <p:nvSpPr>
          <p:cNvPr id="6" name="TextBox 5">
            <a:extLst>
              <a:ext uri="{FF2B5EF4-FFF2-40B4-BE49-F238E27FC236}">
                <a16:creationId xmlns:a16="http://schemas.microsoft.com/office/drawing/2014/main" id="{EE6CF221-0DF1-4AD6-A7D1-431A02814591}"/>
              </a:ext>
            </a:extLst>
          </p:cNvPr>
          <p:cNvSpPr txBox="1"/>
          <p:nvPr/>
        </p:nvSpPr>
        <p:spPr>
          <a:xfrm>
            <a:off x="6116947" y="4946524"/>
            <a:ext cx="2659639" cy="369332"/>
          </a:xfrm>
          <a:prstGeom prst="rect">
            <a:avLst/>
          </a:prstGeom>
          <a:noFill/>
        </p:spPr>
        <p:txBody>
          <a:bodyPr wrap="none" rtlCol="0">
            <a:spAutoFit/>
          </a:bodyPr>
          <a:lstStyle/>
          <a:p>
            <a:r>
              <a:rPr lang="en-US" dirty="0">
                <a:solidFill>
                  <a:schemeClr val="accent1"/>
                </a:solidFill>
              </a:rPr>
              <a:t>State of a register on stack</a:t>
            </a:r>
          </a:p>
        </p:txBody>
      </p:sp>
      <p:cxnSp>
        <p:nvCxnSpPr>
          <p:cNvPr id="7" name="Straight Arrow Connector 6">
            <a:extLst>
              <a:ext uri="{FF2B5EF4-FFF2-40B4-BE49-F238E27FC236}">
                <a16:creationId xmlns:a16="http://schemas.microsoft.com/office/drawing/2014/main" id="{EA8EA8B9-EA3A-420D-B047-02FE64B06438}"/>
              </a:ext>
            </a:extLst>
          </p:cNvPr>
          <p:cNvCxnSpPr>
            <a:cxnSpLocks/>
            <a:stCxn id="6" idx="1"/>
          </p:cNvCxnSpPr>
          <p:nvPr/>
        </p:nvCxnSpPr>
        <p:spPr>
          <a:xfrm flipH="1">
            <a:off x="3684187" y="5131190"/>
            <a:ext cx="2432760" cy="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4DF3AFE-A7F2-40E2-9A76-30F8DB3CC1FA}"/>
              </a:ext>
            </a:extLst>
          </p:cNvPr>
          <p:cNvSpPr txBox="1"/>
          <p:nvPr/>
        </p:nvSpPr>
        <p:spPr>
          <a:xfrm>
            <a:off x="6106462" y="4630612"/>
            <a:ext cx="2659639" cy="369332"/>
          </a:xfrm>
          <a:prstGeom prst="rect">
            <a:avLst/>
          </a:prstGeom>
          <a:noFill/>
        </p:spPr>
        <p:txBody>
          <a:bodyPr wrap="none" rtlCol="0">
            <a:spAutoFit/>
          </a:bodyPr>
          <a:lstStyle/>
          <a:p>
            <a:r>
              <a:rPr lang="en-US" dirty="0">
                <a:solidFill>
                  <a:schemeClr val="accent1"/>
                </a:solidFill>
              </a:rPr>
              <a:t>State of a register on stack</a:t>
            </a:r>
          </a:p>
        </p:txBody>
      </p:sp>
      <p:cxnSp>
        <p:nvCxnSpPr>
          <p:cNvPr id="9" name="Straight Arrow Connector 8">
            <a:extLst>
              <a:ext uri="{FF2B5EF4-FFF2-40B4-BE49-F238E27FC236}">
                <a16:creationId xmlns:a16="http://schemas.microsoft.com/office/drawing/2014/main" id="{3F1904D7-4D56-45C0-BF22-1C3EEA3F0176}"/>
              </a:ext>
            </a:extLst>
          </p:cNvPr>
          <p:cNvCxnSpPr>
            <a:cxnSpLocks/>
            <a:stCxn id="8" idx="1"/>
          </p:cNvCxnSpPr>
          <p:nvPr/>
        </p:nvCxnSpPr>
        <p:spPr>
          <a:xfrm flipH="1">
            <a:off x="3673702" y="4815278"/>
            <a:ext cx="2432760" cy="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A3A2BF9-7B7E-4A87-A669-5352802BFAE5}"/>
              </a:ext>
            </a:extLst>
          </p:cNvPr>
          <p:cNvSpPr txBox="1"/>
          <p:nvPr/>
        </p:nvSpPr>
        <p:spPr>
          <a:xfrm>
            <a:off x="6116947" y="4337110"/>
            <a:ext cx="2659639" cy="369332"/>
          </a:xfrm>
          <a:prstGeom prst="rect">
            <a:avLst/>
          </a:prstGeom>
          <a:noFill/>
        </p:spPr>
        <p:txBody>
          <a:bodyPr wrap="none" rtlCol="0">
            <a:spAutoFit/>
          </a:bodyPr>
          <a:lstStyle/>
          <a:p>
            <a:r>
              <a:rPr lang="en-US" dirty="0">
                <a:solidFill>
                  <a:schemeClr val="accent1"/>
                </a:solidFill>
              </a:rPr>
              <a:t>State of a register on stack</a:t>
            </a:r>
          </a:p>
        </p:txBody>
      </p:sp>
      <p:cxnSp>
        <p:nvCxnSpPr>
          <p:cNvPr id="11" name="Straight Arrow Connector 10">
            <a:extLst>
              <a:ext uri="{FF2B5EF4-FFF2-40B4-BE49-F238E27FC236}">
                <a16:creationId xmlns:a16="http://schemas.microsoft.com/office/drawing/2014/main" id="{EF526E3C-D282-431F-8F73-FCCB335C15E6}"/>
              </a:ext>
            </a:extLst>
          </p:cNvPr>
          <p:cNvCxnSpPr>
            <a:cxnSpLocks/>
            <a:stCxn id="10" idx="1"/>
          </p:cNvCxnSpPr>
          <p:nvPr/>
        </p:nvCxnSpPr>
        <p:spPr>
          <a:xfrm flipH="1">
            <a:off x="3684187" y="4521776"/>
            <a:ext cx="2432760" cy="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D752E96-D35C-4418-A2B3-614A3EC8AF7A}"/>
              </a:ext>
            </a:extLst>
          </p:cNvPr>
          <p:cNvSpPr/>
          <p:nvPr/>
        </p:nvSpPr>
        <p:spPr>
          <a:xfrm>
            <a:off x="1553592" y="5310684"/>
            <a:ext cx="2272684" cy="6373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7898A95-5CE4-49D0-92CB-8EE8D200D0DB}"/>
              </a:ext>
            </a:extLst>
          </p:cNvPr>
          <p:cNvSpPr txBox="1"/>
          <p:nvPr/>
        </p:nvSpPr>
        <p:spPr>
          <a:xfrm>
            <a:off x="6096000" y="2268432"/>
            <a:ext cx="5461110" cy="923330"/>
          </a:xfrm>
          <a:prstGeom prst="rect">
            <a:avLst/>
          </a:prstGeom>
          <a:noFill/>
        </p:spPr>
        <p:txBody>
          <a:bodyPr wrap="none" rtlCol="0">
            <a:spAutoFit/>
          </a:bodyPr>
          <a:lstStyle/>
          <a:p>
            <a:r>
              <a:rPr lang="en-US" dirty="0">
                <a:solidFill>
                  <a:srgbClr val="FF0000"/>
                </a:solidFill>
              </a:rPr>
              <a:t>Since the stack is in memory, </a:t>
            </a:r>
          </a:p>
          <a:p>
            <a:r>
              <a:rPr lang="en-US" dirty="0">
                <a:solidFill>
                  <a:srgbClr val="FF0000"/>
                </a:solidFill>
              </a:rPr>
              <a:t>Push is done by “</a:t>
            </a:r>
            <a:r>
              <a:rPr lang="en-US" dirty="0" err="1">
                <a:solidFill>
                  <a:srgbClr val="FF0000"/>
                </a:solidFill>
              </a:rPr>
              <a:t>stw</a:t>
            </a:r>
            <a:r>
              <a:rPr lang="en-US" dirty="0">
                <a:solidFill>
                  <a:srgbClr val="FF0000"/>
                </a:solidFill>
              </a:rPr>
              <a:t>” = add to the top of the stack</a:t>
            </a:r>
          </a:p>
          <a:p>
            <a:r>
              <a:rPr lang="en-US" dirty="0">
                <a:solidFill>
                  <a:srgbClr val="FF0000"/>
                </a:solidFill>
              </a:rPr>
              <a:t>Pop is done by “</a:t>
            </a:r>
            <a:r>
              <a:rPr lang="en-US" dirty="0" err="1">
                <a:solidFill>
                  <a:srgbClr val="FF0000"/>
                </a:solidFill>
              </a:rPr>
              <a:t>ldw</a:t>
            </a:r>
            <a:r>
              <a:rPr lang="en-US" dirty="0">
                <a:solidFill>
                  <a:srgbClr val="FF0000"/>
                </a:solidFill>
              </a:rPr>
              <a:t>” = remove from the top of the stack</a:t>
            </a:r>
          </a:p>
        </p:txBody>
      </p:sp>
      <p:sp>
        <p:nvSpPr>
          <p:cNvPr id="14" name="TextBox 13">
            <a:extLst>
              <a:ext uri="{FF2B5EF4-FFF2-40B4-BE49-F238E27FC236}">
                <a16:creationId xmlns:a16="http://schemas.microsoft.com/office/drawing/2014/main" id="{22AA30E1-384F-41E9-BA6F-359D366CD800}"/>
              </a:ext>
            </a:extLst>
          </p:cNvPr>
          <p:cNvSpPr txBox="1"/>
          <p:nvPr/>
        </p:nvSpPr>
        <p:spPr>
          <a:xfrm>
            <a:off x="6116947" y="3533489"/>
            <a:ext cx="5761385" cy="646331"/>
          </a:xfrm>
          <a:prstGeom prst="rect">
            <a:avLst/>
          </a:prstGeom>
          <a:noFill/>
        </p:spPr>
        <p:txBody>
          <a:bodyPr wrap="none" rtlCol="0">
            <a:spAutoFit/>
          </a:bodyPr>
          <a:lstStyle/>
          <a:p>
            <a:r>
              <a:rPr lang="en-US" dirty="0">
                <a:solidFill>
                  <a:srgbClr val="FF0000"/>
                </a:solidFill>
              </a:rPr>
              <a:t>R27 (</a:t>
            </a:r>
            <a:r>
              <a:rPr lang="en-US" dirty="0" err="1">
                <a:solidFill>
                  <a:srgbClr val="FF0000"/>
                </a:solidFill>
              </a:rPr>
              <a:t>sp</a:t>
            </a:r>
            <a:r>
              <a:rPr lang="en-US" dirty="0">
                <a:solidFill>
                  <a:srgbClr val="FF0000"/>
                </a:solidFill>
              </a:rPr>
              <a:t>) is the stack pointer, it points to the top of the stack</a:t>
            </a:r>
          </a:p>
          <a:p>
            <a:r>
              <a:rPr lang="en-US" dirty="0">
                <a:solidFill>
                  <a:srgbClr val="FF0000"/>
                </a:solidFill>
              </a:rPr>
              <a:t>(1 byte beyond the last used memory address)</a:t>
            </a:r>
          </a:p>
        </p:txBody>
      </p:sp>
      <p:sp>
        <p:nvSpPr>
          <p:cNvPr id="15" name="TextBox 14">
            <a:extLst>
              <a:ext uri="{FF2B5EF4-FFF2-40B4-BE49-F238E27FC236}">
                <a16:creationId xmlns:a16="http://schemas.microsoft.com/office/drawing/2014/main" id="{672F0EEC-CC8F-4296-97C1-379EC134E695}"/>
              </a:ext>
            </a:extLst>
          </p:cNvPr>
          <p:cNvSpPr txBox="1"/>
          <p:nvPr/>
        </p:nvSpPr>
        <p:spPr>
          <a:xfrm>
            <a:off x="811101" y="4076616"/>
            <a:ext cx="396262" cy="369332"/>
          </a:xfrm>
          <a:prstGeom prst="rect">
            <a:avLst/>
          </a:prstGeom>
          <a:noFill/>
        </p:spPr>
        <p:txBody>
          <a:bodyPr wrap="none" rtlCol="0">
            <a:spAutoFit/>
          </a:bodyPr>
          <a:lstStyle/>
          <a:p>
            <a:r>
              <a:rPr lang="en-US" dirty="0" err="1">
                <a:solidFill>
                  <a:srgbClr val="FF0000"/>
                </a:solidFill>
              </a:rPr>
              <a:t>sp</a:t>
            </a:r>
            <a:endParaRPr lang="en-US" dirty="0">
              <a:solidFill>
                <a:srgbClr val="FF0000"/>
              </a:solidFill>
            </a:endParaRPr>
          </a:p>
        </p:txBody>
      </p:sp>
      <p:cxnSp>
        <p:nvCxnSpPr>
          <p:cNvPr id="16" name="Straight Arrow Connector 15">
            <a:extLst>
              <a:ext uri="{FF2B5EF4-FFF2-40B4-BE49-F238E27FC236}">
                <a16:creationId xmlns:a16="http://schemas.microsoft.com/office/drawing/2014/main" id="{9634574D-679E-4E00-9A2E-FCBBAC78DDAB}"/>
              </a:ext>
            </a:extLst>
          </p:cNvPr>
          <p:cNvCxnSpPr>
            <a:cxnSpLocks/>
          </p:cNvCxnSpPr>
          <p:nvPr/>
        </p:nvCxnSpPr>
        <p:spPr>
          <a:xfrm>
            <a:off x="1207363" y="4337110"/>
            <a:ext cx="58592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E3B407F-E2F0-4297-BF05-E05739DAF2BC}"/>
              </a:ext>
            </a:extLst>
          </p:cNvPr>
          <p:cNvSpPr txBox="1"/>
          <p:nvPr/>
        </p:nvSpPr>
        <p:spPr>
          <a:xfrm>
            <a:off x="406015" y="4356791"/>
            <a:ext cx="1069908" cy="523220"/>
          </a:xfrm>
          <a:prstGeom prst="rect">
            <a:avLst/>
          </a:prstGeom>
          <a:noFill/>
        </p:spPr>
        <p:txBody>
          <a:bodyPr wrap="none" rtlCol="0">
            <a:spAutoFit/>
          </a:bodyPr>
          <a:lstStyle/>
          <a:p>
            <a:r>
              <a:rPr lang="en-US" sz="1400" i="1" dirty="0">
                <a:solidFill>
                  <a:srgbClr val="FF0000"/>
                </a:solidFill>
              </a:rPr>
              <a:t>Start of last </a:t>
            </a:r>
          </a:p>
          <a:p>
            <a:r>
              <a:rPr lang="en-US" sz="1400" i="1" dirty="0">
                <a:solidFill>
                  <a:srgbClr val="FF0000"/>
                </a:solidFill>
              </a:rPr>
              <a:t>used block</a:t>
            </a:r>
          </a:p>
        </p:txBody>
      </p:sp>
      <p:cxnSp>
        <p:nvCxnSpPr>
          <p:cNvPr id="20" name="Straight Arrow Connector 19">
            <a:extLst>
              <a:ext uri="{FF2B5EF4-FFF2-40B4-BE49-F238E27FC236}">
                <a16:creationId xmlns:a16="http://schemas.microsoft.com/office/drawing/2014/main" id="{AEDC0660-87BE-46D7-A8C6-07953F5D281B}"/>
              </a:ext>
            </a:extLst>
          </p:cNvPr>
          <p:cNvCxnSpPr>
            <a:cxnSpLocks/>
          </p:cNvCxnSpPr>
          <p:nvPr/>
        </p:nvCxnSpPr>
        <p:spPr>
          <a:xfrm>
            <a:off x="1217848" y="4618401"/>
            <a:ext cx="58592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22E6C91-CD13-4265-8790-BB8CB5A9F927}"/>
              </a:ext>
            </a:extLst>
          </p:cNvPr>
          <p:cNvSpPr txBox="1"/>
          <p:nvPr/>
        </p:nvSpPr>
        <p:spPr>
          <a:xfrm>
            <a:off x="561691" y="5000706"/>
            <a:ext cx="756938" cy="523220"/>
          </a:xfrm>
          <a:prstGeom prst="rect">
            <a:avLst/>
          </a:prstGeom>
          <a:noFill/>
        </p:spPr>
        <p:txBody>
          <a:bodyPr wrap="none" rtlCol="0">
            <a:spAutoFit/>
          </a:bodyPr>
          <a:lstStyle/>
          <a:p>
            <a:r>
              <a:rPr lang="en-US" sz="1400" i="1" dirty="0">
                <a:solidFill>
                  <a:srgbClr val="FF0000"/>
                </a:solidFill>
              </a:rPr>
              <a:t>Base of </a:t>
            </a:r>
          </a:p>
          <a:p>
            <a:r>
              <a:rPr lang="en-US" sz="1400" i="1" dirty="0">
                <a:solidFill>
                  <a:srgbClr val="FF0000"/>
                </a:solidFill>
              </a:rPr>
              <a:t>stack</a:t>
            </a:r>
          </a:p>
        </p:txBody>
      </p:sp>
      <p:cxnSp>
        <p:nvCxnSpPr>
          <p:cNvPr id="22" name="Straight Arrow Connector 21">
            <a:extLst>
              <a:ext uri="{FF2B5EF4-FFF2-40B4-BE49-F238E27FC236}">
                <a16:creationId xmlns:a16="http://schemas.microsoft.com/office/drawing/2014/main" id="{E311301F-1E58-4ECF-8443-5D3D16A3584A}"/>
              </a:ext>
            </a:extLst>
          </p:cNvPr>
          <p:cNvCxnSpPr>
            <a:cxnSpLocks/>
          </p:cNvCxnSpPr>
          <p:nvPr/>
        </p:nvCxnSpPr>
        <p:spPr>
          <a:xfrm>
            <a:off x="1250283" y="5295510"/>
            <a:ext cx="58592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0507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0D5619-D935-4D21-BF33-2D5F7D31214F}"/>
              </a:ext>
            </a:extLst>
          </p:cNvPr>
          <p:cNvPicPr>
            <a:picLocks noChangeAspect="1"/>
          </p:cNvPicPr>
          <p:nvPr/>
        </p:nvPicPr>
        <p:blipFill>
          <a:blip r:embed="rId3"/>
          <a:stretch>
            <a:fillRect/>
          </a:stretch>
        </p:blipFill>
        <p:spPr>
          <a:xfrm>
            <a:off x="176034" y="1566514"/>
            <a:ext cx="6896100" cy="4914900"/>
          </a:xfrm>
          <a:prstGeom prst="rect">
            <a:avLst/>
          </a:prstGeom>
        </p:spPr>
      </p:pic>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t>The Stack</a:t>
            </a:r>
          </a:p>
        </p:txBody>
      </p:sp>
      <p:cxnSp>
        <p:nvCxnSpPr>
          <p:cNvPr id="10" name="Straight Arrow Connector 9">
            <a:extLst>
              <a:ext uri="{FF2B5EF4-FFF2-40B4-BE49-F238E27FC236}">
                <a16:creationId xmlns:a16="http://schemas.microsoft.com/office/drawing/2014/main" id="{362F28F3-86BB-437B-9015-6D6C9F75A238}"/>
              </a:ext>
            </a:extLst>
          </p:cNvPr>
          <p:cNvCxnSpPr>
            <a:cxnSpLocks/>
          </p:cNvCxnSpPr>
          <p:nvPr/>
        </p:nvCxnSpPr>
        <p:spPr>
          <a:xfrm flipH="1">
            <a:off x="4714043" y="1813948"/>
            <a:ext cx="2485427" cy="46166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97A2606-F2C1-4C60-830C-B10BECDC0A5E}"/>
              </a:ext>
            </a:extLst>
          </p:cNvPr>
          <p:cNvSpPr txBox="1"/>
          <p:nvPr/>
        </p:nvSpPr>
        <p:spPr>
          <a:xfrm>
            <a:off x="7290334" y="1629281"/>
            <a:ext cx="4414093" cy="1200329"/>
          </a:xfrm>
          <a:prstGeom prst="rect">
            <a:avLst/>
          </a:prstGeom>
          <a:noFill/>
        </p:spPr>
        <p:txBody>
          <a:bodyPr wrap="none" rtlCol="0">
            <a:spAutoFit/>
          </a:bodyPr>
          <a:lstStyle/>
          <a:p>
            <a:r>
              <a:rPr lang="en-US" dirty="0">
                <a:solidFill>
                  <a:srgbClr val="FF0000"/>
                </a:solidFill>
              </a:rPr>
              <a:t>Pushing onto stack, note </a:t>
            </a:r>
            <a:r>
              <a:rPr lang="en-US" dirty="0" err="1">
                <a:solidFill>
                  <a:srgbClr val="FF0000"/>
                </a:solidFill>
              </a:rPr>
              <a:t>sp</a:t>
            </a:r>
            <a:r>
              <a:rPr lang="en-US" dirty="0">
                <a:solidFill>
                  <a:srgbClr val="FF0000"/>
                </a:solidFill>
              </a:rPr>
              <a:t> decremented</a:t>
            </a:r>
          </a:p>
          <a:p>
            <a:r>
              <a:rPr lang="en-US" dirty="0">
                <a:solidFill>
                  <a:srgbClr val="FF0000"/>
                </a:solidFill>
              </a:rPr>
              <a:t>because stack memory goes from end to </a:t>
            </a:r>
          </a:p>
          <a:p>
            <a:r>
              <a:rPr lang="en-US" dirty="0">
                <a:solidFill>
                  <a:srgbClr val="FF0000"/>
                </a:solidFill>
              </a:rPr>
              <a:t>start (stack &amp; heap work towards each other)</a:t>
            </a:r>
          </a:p>
          <a:p>
            <a:endParaRPr lang="en-US" dirty="0">
              <a:solidFill>
                <a:srgbClr val="FF0000"/>
              </a:solidFill>
            </a:endParaRPr>
          </a:p>
        </p:txBody>
      </p:sp>
      <p:sp>
        <p:nvSpPr>
          <p:cNvPr id="14" name="TextBox 13">
            <a:extLst>
              <a:ext uri="{FF2B5EF4-FFF2-40B4-BE49-F238E27FC236}">
                <a16:creationId xmlns:a16="http://schemas.microsoft.com/office/drawing/2014/main" id="{23C8CCA9-2662-4831-A144-EC33F25A1414}"/>
              </a:ext>
            </a:extLst>
          </p:cNvPr>
          <p:cNvSpPr txBox="1"/>
          <p:nvPr/>
        </p:nvSpPr>
        <p:spPr>
          <a:xfrm>
            <a:off x="154518" y="6362583"/>
            <a:ext cx="8325100" cy="307777"/>
          </a:xfrm>
          <a:prstGeom prst="rect">
            <a:avLst/>
          </a:prstGeom>
          <a:noFill/>
        </p:spPr>
        <p:txBody>
          <a:bodyPr wrap="none" rtlCol="0">
            <a:spAutoFit/>
          </a:bodyPr>
          <a:lstStyle/>
          <a:p>
            <a:r>
              <a:rPr lang="en-US" sz="1400" i="1" dirty="0"/>
              <a:t>Note: comments removed for slides, always use good comments in assembly, portions of function are redacted</a:t>
            </a:r>
          </a:p>
        </p:txBody>
      </p:sp>
      <p:cxnSp>
        <p:nvCxnSpPr>
          <p:cNvPr id="15" name="Straight Arrow Connector 14">
            <a:extLst>
              <a:ext uri="{FF2B5EF4-FFF2-40B4-BE49-F238E27FC236}">
                <a16:creationId xmlns:a16="http://schemas.microsoft.com/office/drawing/2014/main" id="{A01FB571-399F-4359-B0A8-0FF18F8390AA}"/>
              </a:ext>
            </a:extLst>
          </p:cNvPr>
          <p:cNvCxnSpPr>
            <a:cxnSpLocks/>
          </p:cNvCxnSpPr>
          <p:nvPr/>
        </p:nvCxnSpPr>
        <p:spPr>
          <a:xfrm flipH="1">
            <a:off x="4714043" y="1813948"/>
            <a:ext cx="2485427" cy="68067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7979F02-BD6B-496B-B9FF-18292046DEF3}"/>
              </a:ext>
            </a:extLst>
          </p:cNvPr>
          <p:cNvCxnSpPr>
            <a:cxnSpLocks/>
          </p:cNvCxnSpPr>
          <p:nvPr/>
        </p:nvCxnSpPr>
        <p:spPr>
          <a:xfrm flipH="1">
            <a:off x="4714043" y="1813948"/>
            <a:ext cx="2485427" cy="90261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C3ED259-43AD-4BB4-A5CB-9461646FB27F}"/>
              </a:ext>
            </a:extLst>
          </p:cNvPr>
          <p:cNvCxnSpPr>
            <a:cxnSpLocks/>
          </p:cNvCxnSpPr>
          <p:nvPr/>
        </p:nvCxnSpPr>
        <p:spPr>
          <a:xfrm flipH="1">
            <a:off x="4901667" y="1813948"/>
            <a:ext cx="2297803" cy="18466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8E84FC1-C288-4C8F-9DEE-8AAFC5140E98}"/>
              </a:ext>
            </a:extLst>
          </p:cNvPr>
          <p:cNvCxnSpPr>
            <a:cxnSpLocks/>
          </p:cNvCxnSpPr>
          <p:nvPr/>
        </p:nvCxnSpPr>
        <p:spPr>
          <a:xfrm flipH="1" flipV="1">
            <a:off x="4623179" y="5601741"/>
            <a:ext cx="2485428" cy="11986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CC26A4B-F637-4E2E-B417-E38D65E7714C}"/>
              </a:ext>
            </a:extLst>
          </p:cNvPr>
          <p:cNvSpPr txBox="1"/>
          <p:nvPr/>
        </p:nvSpPr>
        <p:spPr>
          <a:xfrm>
            <a:off x="7199470" y="5536935"/>
            <a:ext cx="4271939" cy="923330"/>
          </a:xfrm>
          <a:prstGeom prst="rect">
            <a:avLst/>
          </a:prstGeom>
          <a:noFill/>
        </p:spPr>
        <p:txBody>
          <a:bodyPr wrap="none" rtlCol="0">
            <a:spAutoFit/>
          </a:bodyPr>
          <a:lstStyle/>
          <a:p>
            <a:r>
              <a:rPr lang="en-US" dirty="0">
                <a:solidFill>
                  <a:srgbClr val="FF0000"/>
                </a:solidFill>
              </a:rPr>
              <a:t>Popping from stack, note </a:t>
            </a:r>
            <a:r>
              <a:rPr lang="en-US" dirty="0" err="1">
                <a:solidFill>
                  <a:srgbClr val="FF0000"/>
                </a:solidFill>
              </a:rPr>
              <a:t>sp</a:t>
            </a:r>
            <a:r>
              <a:rPr lang="en-US" dirty="0">
                <a:solidFill>
                  <a:srgbClr val="FF0000"/>
                </a:solidFill>
              </a:rPr>
              <a:t> has same value</a:t>
            </a:r>
          </a:p>
          <a:p>
            <a:r>
              <a:rPr lang="en-US" dirty="0">
                <a:solidFill>
                  <a:srgbClr val="FF0000"/>
                </a:solidFill>
              </a:rPr>
              <a:t>in the end as it did originally</a:t>
            </a:r>
          </a:p>
          <a:p>
            <a:endParaRPr lang="en-US" dirty="0">
              <a:solidFill>
                <a:srgbClr val="FF0000"/>
              </a:solidFill>
            </a:endParaRPr>
          </a:p>
        </p:txBody>
      </p:sp>
      <p:cxnSp>
        <p:nvCxnSpPr>
          <p:cNvPr id="26" name="Straight Arrow Connector 25">
            <a:extLst>
              <a:ext uri="{FF2B5EF4-FFF2-40B4-BE49-F238E27FC236}">
                <a16:creationId xmlns:a16="http://schemas.microsoft.com/office/drawing/2014/main" id="{BE3A77BF-B3F2-4A99-9972-349E907D45DA}"/>
              </a:ext>
            </a:extLst>
          </p:cNvPr>
          <p:cNvCxnSpPr>
            <a:cxnSpLocks/>
          </p:cNvCxnSpPr>
          <p:nvPr/>
        </p:nvCxnSpPr>
        <p:spPr>
          <a:xfrm flipH="1">
            <a:off x="4623179" y="5721602"/>
            <a:ext cx="2485428" cy="1109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22D7350-09F0-4A7B-BC49-5921C76DCF2E}"/>
              </a:ext>
            </a:extLst>
          </p:cNvPr>
          <p:cNvCxnSpPr>
            <a:cxnSpLocks/>
          </p:cNvCxnSpPr>
          <p:nvPr/>
        </p:nvCxnSpPr>
        <p:spPr>
          <a:xfrm flipH="1">
            <a:off x="4765231" y="5721602"/>
            <a:ext cx="2343376" cy="2929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AF35133-5644-4FB6-862A-214760B23654}"/>
              </a:ext>
            </a:extLst>
          </p:cNvPr>
          <p:cNvCxnSpPr>
            <a:cxnSpLocks/>
          </p:cNvCxnSpPr>
          <p:nvPr/>
        </p:nvCxnSpPr>
        <p:spPr>
          <a:xfrm flipH="1" flipV="1">
            <a:off x="4623179" y="5308779"/>
            <a:ext cx="2485428" cy="41282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15D79DE-71EF-4642-A72E-A4F72A596545}"/>
              </a:ext>
            </a:extLst>
          </p:cNvPr>
          <p:cNvSpPr txBox="1"/>
          <p:nvPr/>
        </p:nvSpPr>
        <p:spPr>
          <a:xfrm>
            <a:off x="7290334" y="3491191"/>
            <a:ext cx="4789003" cy="1200329"/>
          </a:xfrm>
          <a:prstGeom prst="rect">
            <a:avLst/>
          </a:prstGeom>
          <a:noFill/>
        </p:spPr>
        <p:txBody>
          <a:bodyPr wrap="none" rtlCol="0">
            <a:spAutoFit/>
          </a:bodyPr>
          <a:lstStyle/>
          <a:p>
            <a:r>
              <a:rPr lang="en-US" dirty="0">
                <a:solidFill>
                  <a:srgbClr val="FF0000"/>
                </a:solidFill>
              </a:rPr>
              <a:t>These calls continue to use and change the stack,</a:t>
            </a:r>
          </a:p>
          <a:p>
            <a:r>
              <a:rPr lang="en-US" dirty="0">
                <a:solidFill>
                  <a:srgbClr val="FF0000"/>
                </a:solidFill>
              </a:rPr>
              <a:t>but each pops it back to the state it was in </a:t>
            </a:r>
          </a:p>
          <a:p>
            <a:r>
              <a:rPr lang="en-US" dirty="0">
                <a:solidFill>
                  <a:srgbClr val="FF0000"/>
                </a:solidFill>
              </a:rPr>
              <a:t>originally before returning so the caller doesn’t</a:t>
            </a:r>
          </a:p>
          <a:p>
            <a:r>
              <a:rPr lang="en-US" dirty="0">
                <a:solidFill>
                  <a:srgbClr val="FF0000"/>
                </a:solidFill>
              </a:rPr>
              <a:t>notice the changes (state preserved)</a:t>
            </a:r>
          </a:p>
        </p:txBody>
      </p:sp>
      <p:cxnSp>
        <p:nvCxnSpPr>
          <p:cNvPr id="35" name="Straight Arrow Connector 34">
            <a:extLst>
              <a:ext uri="{FF2B5EF4-FFF2-40B4-BE49-F238E27FC236}">
                <a16:creationId xmlns:a16="http://schemas.microsoft.com/office/drawing/2014/main" id="{96A19016-62C6-4C52-9A99-210824C27EB3}"/>
              </a:ext>
            </a:extLst>
          </p:cNvPr>
          <p:cNvCxnSpPr>
            <a:cxnSpLocks/>
          </p:cNvCxnSpPr>
          <p:nvPr/>
        </p:nvCxnSpPr>
        <p:spPr>
          <a:xfrm flipH="1">
            <a:off x="6853562" y="3693160"/>
            <a:ext cx="345908" cy="4482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7E5F5CD-A1C1-4DC8-8DF6-BB8312515532}"/>
              </a:ext>
            </a:extLst>
          </p:cNvPr>
          <p:cNvCxnSpPr>
            <a:cxnSpLocks/>
          </p:cNvCxnSpPr>
          <p:nvPr/>
        </p:nvCxnSpPr>
        <p:spPr>
          <a:xfrm flipH="1">
            <a:off x="6853562" y="3661970"/>
            <a:ext cx="345908" cy="127094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832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t>Lab SW03 Tips</a:t>
            </a:r>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838200" y="1690687"/>
            <a:ext cx="10515600" cy="4923177"/>
          </a:xfrm>
        </p:spPr>
        <p:txBody>
          <a:bodyPr>
            <a:normAutofit/>
          </a:bodyPr>
          <a:lstStyle/>
          <a:p>
            <a:r>
              <a:rPr lang="en-US" dirty="0"/>
              <a:t>Use only the n=0 recursive base case for Factorial program</a:t>
            </a:r>
          </a:p>
          <a:p>
            <a:pPr marL="0" indent="0">
              <a:buNone/>
            </a:pPr>
            <a:endParaRPr lang="en-US" dirty="0"/>
          </a:p>
          <a:p>
            <a:r>
              <a:rPr lang="en-US" dirty="0"/>
              <a:t>Use optimization level –O1</a:t>
            </a:r>
          </a:p>
          <a:p>
            <a:pPr marL="0" indent="0">
              <a:buNone/>
            </a:pPr>
            <a:endParaRPr lang="en-US" dirty="0"/>
          </a:p>
          <a:p>
            <a:r>
              <a:rPr lang="en-US" dirty="0"/>
              <a:t>Refer to the NIOS summary reference “registers table”</a:t>
            </a:r>
          </a:p>
          <a:p>
            <a:pPr marL="0" indent="0">
              <a:buNone/>
            </a:pPr>
            <a:endParaRPr lang="en-US" dirty="0"/>
          </a:p>
          <a:p>
            <a:r>
              <a:rPr lang="en-US" dirty="0"/>
              <a:t>Refer to “NIOS Processor Stack” slide deck for details on assembly functions &amp; stack usage</a:t>
            </a:r>
          </a:p>
        </p:txBody>
      </p:sp>
    </p:spTree>
    <p:extLst>
      <p:ext uri="{BB962C8B-B14F-4D97-AF65-F5344CB8AC3E}">
        <p14:creationId xmlns:p14="http://schemas.microsoft.com/office/powerpoint/2010/main" val="3960783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4602A-7BC2-476E-85AD-30D85BDACD7D}"/>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EAA8B009-6221-42FB-BB4B-29E966AE56E9}"/>
              </a:ext>
            </a:extLst>
          </p:cNvPr>
          <p:cNvSpPr>
            <a:spLocks noGrp="1"/>
          </p:cNvSpPr>
          <p:nvPr>
            <p:ph idx="1"/>
          </p:nvPr>
        </p:nvSpPr>
        <p:spPr/>
        <p:txBody>
          <a:bodyPr/>
          <a:lstStyle/>
          <a:p>
            <a:r>
              <a:rPr lang="en-US" dirty="0"/>
              <a:t>Assembly programming language is closely related to machine code</a:t>
            </a:r>
          </a:p>
          <a:p>
            <a:r>
              <a:rPr lang="en-US" dirty="0"/>
              <a:t>NIOS CPU executes machine code while running program</a:t>
            </a:r>
          </a:p>
          <a:p>
            <a:r>
              <a:rPr lang="en-US" dirty="0"/>
              <a:t>Program results can be found in registers or memory</a:t>
            </a:r>
          </a:p>
          <a:p>
            <a:r>
              <a:rPr lang="en-US" dirty="0"/>
              <a:t>Compiler optimization can be a useful tool</a:t>
            </a:r>
          </a:p>
        </p:txBody>
      </p:sp>
    </p:spTree>
    <p:extLst>
      <p:ext uri="{BB962C8B-B14F-4D97-AF65-F5344CB8AC3E}">
        <p14:creationId xmlns:p14="http://schemas.microsoft.com/office/powerpoint/2010/main" val="3551206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4602A-7BC2-476E-85AD-30D85BDACD7D}"/>
              </a:ext>
            </a:extLst>
          </p:cNvPr>
          <p:cNvSpPr>
            <a:spLocks noGrp="1"/>
          </p:cNvSpPr>
          <p:nvPr>
            <p:ph type="title"/>
          </p:nvPr>
        </p:nvSpPr>
        <p:spPr/>
        <p:txBody>
          <a:bodyPr/>
          <a:lstStyle/>
          <a:p>
            <a:r>
              <a:rPr lang="en-US" dirty="0"/>
              <a:t>Getting Started</a:t>
            </a:r>
          </a:p>
        </p:txBody>
      </p:sp>
      <p:sp>
        <p:nvSpPr>
          <p:cNvPr id="3" name="Content Placeholder 2">
            <a:extLst>
              <a:ext uri="{FF2B5EF4-FFF2-40B4-BE49-F238E27FC236}">
                <a16:creationId xmlns:a16="http://schemas.microsoft.com/office/drawing/2014/main" id="{EAA8B009-6221-42FB-BB4B-29E966AE56E9}"/>
              </a:ext>
            </a:extLst>
          </p:cNvPr>
          <p:cNvSpPr>
            <a:spLocks noGrp="1"/>
          </p:cNvSpPr>
          <p:nvPr>
            <p:ph idx="1"/>
          </p:nvPr>
        </p:nvSpPr>
        <p:spPr/>
        <p:txBody>
          <a:bodyPr/>
          <a:lstStyle/>
          <a:p>
            <a:pPr marL="514350" indent="-514350">
              <a:buFont typeface="+mj-lt"/>
              <a:buAutoNum type="arabicPeriod"/>
            </a:pPr>
            <a:r>
              <a:rPr lang="en-US" dirty="0"/>
              <a:t>Setup project directory for SW03 on the </a:t>
            </a:r>
            <a:r>
              <a:rPr lang="en-US" b="1" u="sng" dirty="0"/>
              <a:t>H: drive</a:t>
            </a:r>
          </a:p>
          <a:p>
            <a:pPr marL="514350" indent="-514350">
              <a:buFont typeface="+mj-lt"/>
              <a:buAutoNum type="arabicPeriod"/>
            </a:pPr>
            <a:r>
              <a:rPr lang="en-US" dirty="0"/>
              <a:t>Download SW03 files from Moodle or S: drive</a:t>
            </a:r>
          </a:p>
          <a:p>
            <a:pPr marL="514350" indent="-514350">
              <a:buFont typeface="+mj-lt"/>
              <a:buAutoNum type="arabicPeriod"/>
            </a:pPr>
            <a:r>
              <a:rPr lang="en-US" dirty="0"/>
              <a:t>Also locate the reference files from SW01 &amp; SW02</a:t>
            </a:r>
          </a:p>
          <a:p>
            <a:pPr marL="514350" indent="-514350">
              <a:buFont typeface="+mj-lt"/>
              <a:buAutoNum type="arabicPeriod"/>
            </a:pPr>
            <a:r>
              <a:rPr lang="en-US" dirty="0"/>
              <a:t>Start following directions in the lab assignment document</a:t>
            </a:r>
          </a:p>
          <a:p>
            <a:pPr marL="514350" indent="-514350">
              <a:buFont typeface="+mj-lt"/>
              <a:buAutoNum type="arabicPeriod"/>
            </a:pPr>
            <a:endParaRPr lang="en-US" dirty="0"/>
          </a:p>
        </p:txBody>
      </p:sp>
    </p:spTree>
    <p:extLst>
      <p:ext uri="{BB962C8B-B14F-4D97-AF65-F5344CB8AC3E}">
        <p14:creationId xmlns:p14="http://schemas.microsoft.com/office/powerpoint/2010/main" val="14738879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4602A-7BC2-476E-85AD-30D85BDACD7D}"/>
              </a:ext>
            </a:extLst>
          </p:cNvPr>
          <p:cNvSpPr>
            <a:spLocks noGrp="1"/>
          </p:cNvSpPr>
          <p:nvPr>
            <p:ph type="title"/>
          </p:nvPr>
        </p:nvSpPr>
        <p:spPr/>
        <p:txBody>
          <a:bodyPr/>
          <a:lstStyle/>
          <a:p>
            <a:r>
              <a:rPr lang="en-US" dirty="0"/>
              <a:t>Reference Diagrams</a:t>
            </a:r>
          </a:p>
        </p:txBody>
      </p:sp>
      <p:sp>
        <p:nvSpPr>
          <p:cNvPr id="3" name="Content Placeholder 2">
            <a:extLst>
              <a:ext uri="{FF2B5EF4-FFF2-40B4-BE49-F238E27FC236}">
                <a16:creationId xmlns:a16="http://schemas.microsoft.com/office/drawing/2014/main" id="{EAA8B009-6221-42FB-BB4B-29E966AE56E9}"/>
              </a:ext>
            </a:extLst>
          </p:cNvPr>
          <p:cNvSpPr>
            <a:spLocks noGrp="1"/>
          </p:cNvSpPr>
          <p:nvPr>
            <p:ph idx="1"/>
          </p:nvPr>
        </p:nvSpPr>
        <p:spPr/>
        <p:txBody>
          <a:bodyPr/>
          <a:lstStyle/>
          <a:p>
            <a:r>
              <a:rPr lang="en-US" dirty="0"/>
              <a:t>The remaining slides explain certain file types and compilation processes that will apply throughout the semester</a:t>
            </a:r>
          </a:p>
          <a:p>
            <a:pPr marL="514350" indent="-514350">
              <a:buFont typeface="+mj-lt"/>
              <a:buAutoNum type="arabicPeriod"/>
            </a:pPr>
            <a:endParaRPr lang="en-US" dirty="0"/>
          </a:p>
        </p:txBody>
      </p:sp>
    </p:spTree>
    <p:extLst>
      <p:ext uri="{BB962C8B-B14F-4D97-AF65-F5344CB8AC3E}">
        <p14:creationId xmlns:p14="http://schemas.microsoft.com/office/powerpoint/2010/main" val="2207227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2E27070D-8CF2-4E45-BA9B-0BA94EDBE80D}"/>
              </a:ext>
            </a:extLst>
          </p:cNvPr>
          <p:cNvSpPr/>
          <p:nvPr/>
        </p:nvSpPr>
        <p:spPr>
          <a:xfrm>
            <a:off x="8545690" y="1106351"/>
            <a:ext cx="2946400" cy="5396047"/>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Windows 10 PC</a:t>
            </a:r>
          </a:p>
        </p:txBody>
      </p:sp>
      <p:sp>
        <p:nvSpPr>
          <p:cNvPr id="72" name="Rectangle: Rounded Corners 71">
            <a:extLst>
              <a:ext uri="{FF2B5EF4-FFF2-40B4-BE49-F238E27FC236}">
                <a16:creationId xmlns:a16="http://schemas.microsoft.com/office/drawing/2014/main" id="{1877D432-81BD-40F0-8B8E-17302184A122}"/>
              </a:ext>
            </a:extLst>
          </p:cNvPr>
          <p:cNvSpPr/>
          <p:nvPr/>
        </p:nvSpPr>
        <p:spPr>
          <a:xfrm>
            <a:off x="8681155" y="3749844"/>
            <a:ext cx="2480932" cy="2575719"/>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Altera DM</a:t>
            </a:r>
          </a:p>
        </p:txBody>
      </p:sp>
      <p:sp>
        <p:nvSpPr>
          <p:cNvPr id="76" name="Rectangle: Rounded Corners 75">
            <a:extLst>
              <a:ext uri="{FF2B5EF4-FFF2-40B4-BE49-F238E27FC236}">
                <a16:creationId xmlns:a16="http://schemas.microsoft.com/office/drawing/2014/main" id="{CD738B94-5D0A-4A10-8F9B-485DB10FAAD3}"/>
              </a:ext>
            </a:extLst>
          </p:cNvPr>
          <p:cNvSpPr/>
          <p:nvPr/>
        </p:nvSpPr>
        <p:spPr>
          <a:xfrm>
            <a:off x="8771308" y="5280559"/>
            <a:ext cx="2300626" cy="803368"/>
          </a:xfrm>
          <a:prstGeom prst="roundRect">
            <a:avLst/>
          </a:prstGeom>
          <a:solidFill>
            <a:schemeClr val="bg1"/>
          </a:solid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Software (Loading/Debugging)</a:t>
            </a:r>
          </a:p>
        </p:txBody>
      </p:sp>
      <p:sp>
        <p:nvSpPr>
          <p:cNvPr id="67" name="Rectangle 66">
            <a:extLst>
              <a:ext uri="{FF2B5EF4-FFF2-40B4-BE49-F238E27FC236}">
                <a16:creationId xmlns:a16="http://schemas.microsoft.com/office/drawing/2014/main" id="{35D9941A-91A8-460E-AC62-76B6B0F7FA6D}"/>
              </a:ext>
            </a:extLst>
          </p:cNvPr>
          <p:cNvSpPr/>
          <p:nvPr/>
        </p:nvSpPr>
        <p:spPr>
          <a:xfrm>
            <a:off x="587547" y="1106352"/>
            <a:ext cx="6648632" cy="5396048"/>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Altera DE2 Board</a:t>
            </a:r>
          </a:p>
        </p:txBody>
      </p:sp>
      <p:sp>
        <p:nvSpPr>
          <p:cNvPr id="66" name="Rectangle: Rounded Corners 65">
            <a:extLst>
              <a:ext uri="{FF2B5EF4-FFF2-40B4-BE49-F238E27FC236}">
                <a16:creationId xmlns:a16="http://schemas.microsoft.com/office/drawing/2014/main" id="{4F9BAECA-D656-410A-9F09-8AD53E925027}"/>
              </a:ext>
            </a:extLst>
          </p:cNvPr>
          <p:cNvSpPr/>
          <p:nvPr/>
        </p:nvSpPr>
        <p:spPr>
          <a:xfrm>
            <a:off x="8681156" y="1819370"/>
            <a:ext cx="2480932" cy="1606735"/>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Quartus</a:t>
            </a:r>
          </a:p>
        </p:txBody>
      </p:sp>
      <p:sp>
        <p:nvSpPr>
          <p:cNvPr id="69" name="Arrow: Right 68">
            <a:extLst>
              <a:ext uri="{FF2B5EF4-FFF2-40B4-BE49-F238E27FC236}">
                <a16:creationId xmlns:a16="http://schemas.microsoft.com/office/drawing/2014/main" id="{7D234F27-A4D4-426F-BFF6-1CC6C817AE65}"/>
              </a:ext>
            </a:extLst>
          </p:cNvPr>
          <p:cNvSpPr/>
          <p:nvPr/>
        </p:nvSpPr>
        <p:spPr>
          <a:xfrm rot="10800000">
            <a:off x="7266648" y="2532476"/>
            <a:ext cx="1719309" cy="25587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Arrow: Right 69">
            <a:extLst>
              <a:ext uri="{FF2B5EF4-FFF2-40B4-BE49-F238E27FC236}">
                <a16:creationId xmlns:a16="http://schemas.microsoft.com/office/drawing/2014/main" id="{850F5A38-064C-4D82-A401-E02F5DEDA0BF}"/>
              </a:ext>
            </a:extLst>
          </p:cNvPr>
          <p:cNvSpPr/>
          <p:nvPr/>
        </p:nvSpPr>
        <p:spPr>
          <a:xfrm rot="10800000">
            <a:off x="7266647" y="4718829"/>
            <a:ext cx="1496214" cy="25587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row: Right 70">
            <a:extLst>
              <a:ext uri="{FF2B5EF4-FFF2-40B4-BE49-F238E27FC236}">
                <a16:creationId xmlns:a16="http://schemas.microsoft.com/office/drawing/2014/main" id="{D471EFE4-ACE8-4B86-8218-558969A4421A}"/>
              </a:ext>
            </a:extLst>
          </p:cNvPr>
          <p:cNvSpPr/>
          <p:nvPr/>
        </p:nvSpPr>
        <p:spPr>
          <a:xfrm>
            <a:off x="7464203" y="4718829"/>
            <a:ext cx="1612064" cy="25587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6051919-EC4F-4E70-8DF2-7AB0E8F4B4CB}"/>
              </a:ext>
            </a:extLst>
          </p:cNvPr>
          <p:cNvSpPr/>
          <p:nvPr/>
        </p:nvSpPr>
        <p:spPr>
          <a:xfrm>
            <a:off x="945189" y="2127956"/>
            <a:ext cx="3291226" cy="3855594"/>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FGPA</a:t>
            </a:r>
          </a:p>
        </p:txBody>
      </p:sp>
      <p:sp>
        <p:nvSpPr>
          <p:cNvPr id="74" name="Rectangle: Rounded Corners 73">
            <a:extLst>
              <a:ext uri="{FF2B5EF4-FFF2-40B4-BE49-F238E27FC236}">
                <a16:creationId xmlns:a16="http://schemas.microsoft.com/office/drawing/2014/main" id="{91932698-8FF2-4AFA-B414-BB13837AEFAC}"/>
              </a:ext>
            </a:extLst>
          </p:cNvPr>
          <p:cNvSpPr/>
          <p:nvPr/>
        </p:nvSpPr>
        <p:spPr>
          <a:xfrm>
            <a:off x="1286557" y="2660415"/>
            <a:ext cx="2619398" cy="2509896"/>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NIOS Processor Image</a:t>
            </a:r>
          </a:p>
          <a:p>
            <a:pPr algn="ctr"/>
            <a:r>
              <a:rPr lang="en-US" b="1" dirty="0">
                <a:solidFill>
                  <a:sysClr val="windowText" lastClr="000000"/>
                </a:solidFill>
              </a:rPr>
              <a:t>(Flashed)</a:t>
            </a:r>
          </a:p>
        </p:txBody>
      </p:sp>
      <p:sp>
        <p:nvSpPr>
          <p:cNvPr id="75" name="Rectangle: Rounded Corners 74">
            <a:extLst>
              <a:ext uri="{FF2B5EF4-FFF2-40B4-BE49-F238E27FC236}">
                <a16:creationId xmlns:a16="http://schemas.microsoft.com/office/drawing/2014/main" id="{84009B72-6782-4726-9CCF-36F571AB2E9E}"/>
              </a:ext>
            </a:extLst>
          </p:cNvPr>
          <p:cNvSpPr/>
          <p:nvPr/>
        </p:nvSpPr>
        <p:spPr>
          <a:xfrm>
            <a:off x="1672686" y="3804374"/>
            <a:ext cx="1719309" cy="803368"/>
          </a:xfrm>
          <a:prstGeom prst="roundRect">
            <a:avLst/>
          </a:prstGeom>
          <a:solidFill>
            <a:schemeClr val="bg1"/>
          </a:solid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Software (Executing)</a:t>
            </a:r>
          </a:p>
        </p:txBody>
      </p:sp>
      <p:sp>
        <p:nvSpPr>
          <p:cNvPr id="77" name="Rectangle: Rounded Corners 76">
            <a:extLst>
              <a:ext uri="{FF2B5EF4-FFF2-40B4-BE49-F238E27FC236}">
                <a16:creationId xmlns:a16="http://schemas.microsoft.com/office/drawing/2014/main" id="{ED20FED7-8CD0-49DE-8B26-C10F55698F04}"/>
              </a:ext>
            </a:extLst>
          </p:cNvPr>
          <p:cNvSpPr/>
          <p:nvPr/>
        </p:nvSpPr>
        <p:spPr>
          <a:xfrm>
            <a:off x="9613723" y="2332972"/>
            <a:ext cx="1363490" cy="936128"/>
          </a:xfrm>
          <a:prstGeom prst="roundRect">
            <a:avLst/>
          </a:prstGeom>
          <a:solidFill>
            <a:schemeClr val="bg1"/>
          </a:solid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NIOS Processor Image</a:t>
            </a:r>
          </a:p>
        </p:txBody>
      </p:sp>
      <p:sp>
        <p:nvSpPr>
          <p:cNvPr id="78" name="Rectangle: Rounded Corners 77">
            <a:extLst>
              <a:ext uri="{FF2B5EF4-FFF2-40B4-BE49-F238E27FC236}">
                <a16:creationId xmlns:a16="http://schemas.microsoft.com/office/drawing/2014/main" id="{16F6C6F2-1022-473C-AD09-42CA6CB9D40F}"/>
              </a:ext>
            </a:extLst>
          </p:cNvPr>
          <p:cNvSpPr/>
          <p:nvPr/>
        </p:nvSpPr>
        <p:spPr>
          <a:xfrm>
            <a:off x="9611857" y="4200340"/>
            <a:ext cx="1363490" cy="936128"/>
          </a:xfrm>
          <a:prstGeom prst="roundRect">
            <a:avLst/>
          </a:prstGeom>
          <a:solidFill>
            <a:schemeClr val="bg1"/>
          </a:solid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NIOS Processor Image</a:t>
            </a:r>
          </a:p>
        </p:txBody>
      </p:sp>
      <p:sp>
        <p:nvSpPr>
          <p:cNvPr id="79" name="Rectangle 78">
            <a:extLst>
              <a:ext uri="{FF2B5EF4-FFF2-40B4-BE49-F238E27FC236}">
                <a16:creationId xmlns:a16="http://schemas.microsoft.com/office/drawing/2014/main" id="{B2F038F1-67AD-4674-B9E3-4BCAA159C2A6}"/>
              </a:ext>
            </a:extLst>
          </p:cNvPr>
          <p:cNvSpPr/>
          <p:nvPr/>
        </p:nvSpPr>
        <p:spPr>
          <a:xfrm>
            <a:off x="4407223" y="2127956"/>
            <a:ext cx="2323834" cy="3855594"/>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Peripheral Devices</a:t>
            </a:r>
          </a:p>
          <a:p>
            <a:pPr algn="ctr"/>
            <a:r>
              <a:rPr lang="en-US" sz="1100" i="1" dirty="0">
                <a:solidFill>
                  <a:sysClr val="windowText" lastClr="000000"/>
                </a:solidFill>
              </a:rPr>
              <a:t>(Ex: switches, buttons, hex displays)</a:t>
            </a:r>
          </a:p>
        </p:txBody>
      </p:sp>
      <p:sp>
        <p:nvSpPr>
          <p:cNvPr id="16" name="Title 1">
            <a:extLst>
              <a:ext uri="{FF2B5EF4-FFF2-40B4-BE49-F238E27FC236}">
                <a16:creationId xmlns:a16="http://schemas.microsoft.com/office/drawing/2014/main" id="{651F0EDE-DA0B-43B0-BED5-5F9E9BBA8764}"/>
              </a:ext>
            </a:extLst>
          </p:cNvPr>
          <p:cNvSpPr>
            <a:spLocks noGrp="1"/>
          </p:cNvSpPr>
          <p:nvPr>
            <p:ph type="title"/>
          </p:nvPr>
        </p:nvSpPr>
        <p:spPr>
          <a:xfrm>
            <a:off x="104423" y="-219725"/>
            <a:ext cx="10515600" cy="1325563"/>
          </a:xfrm>
        </p:spPr>
        <p:txBody>
          <a:bodyPr/>
          <a:lstStyle/>
          <a:p>
            <a:r>
              <a:rPr lang="en-US" dirty="0"/>
              <a:t> </a:t>
            </a:r>
          </a:p>
        </p:txBody>
      </p:sp>
      <p:sp>
        <p:nvSpPr>
          <p:cNvPr id="17" name="Rectangle 16">
            <a:extLst>
              <a:ext uri="{FF2B5EF4-FFF2-40B4-BE49-F238E27FC236}">
                <a16:creationId xmlns:a16="http://schemas.microsoft.com/office/drawing/2014/main" id="{5AD02B40-517F-4687-A7C5-72B07492190A}"/>
              </a:ext>
            </a:extLst>
          </p:cNvPr>
          <p:cNvSpPr/>
          <p:nvPr/>
        </p:nvSpPr>
        <p:spPr>
          <a:xfrm>
            <a:off x="4623470" y="2777125"/>
            <a:ext cx="1183992" cy="49197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i="1" dirty="0">
                <a:solidFill>
                  <a:sysClr val="windowText" lastClr="000000"/>
                </a:solidFill>
              </a:rPr>
              <a:t>Switches</a:t>
            </a:r>
            <a:endParaRPr lang="en-US" sz="1000" i="1" dirty="0">
              <a:solidFill>
                <a:sysClr val="windowText" lastClr="000000"/>
              </a:solidFill>
            </a:endParaRPr>
          </a:p>
        </p:txBody>
      </p:sp>
      <p:sp>
        <p:nvSpPr>
          <p:cNvPr id="18" name="Rectangle 17">
            <a:extLst>
              <a:ext uri="{FF2B5EF4-FFF2-40B4-BE49-F238E27FC236}">
                <a16:creationId xmlns:a16="http://schemas.microsoft.com/office/drawing/2014/main" id="{40247425-1273-4686-9C9C-F7F331387191}"/>
              </a:ext>
            </a:extLst>
          </p:cNvPr>
          <p:cNvSpPr/>
          <p:nvPr/>
        </p:nvSpPr>
        <p:spPr>
          <a:xfrm>
            <a:off x="4622544" y="5295949"/>
            <a:ext cx="1183992" cy="49197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i="1" dirty="0">
                <a:solidFill>
                  <a:sysClr val="windowText" lastClr="000000"/>
                </a:solidFill>
              </a:rPr>
              <a:t>Timer</a:t>
            </a:r>
            <a:endParaRPr lang="en-US" sz="1000" i="1" dirty="0">
              <a:solidFill>
                <a:sysClr val="windowText" lastClr="000000"/>
              </a:solidFill>
            </a:endParaRPr>
          </a:p>
        </p:txBody>
      </p:sp>
      <p:sp>
        <p:nvSpPr>
          <p:cNvPr id="19" name="Rectangle 18">
            <a:extLst>
              <a:ext uri="{FF2B5EF4-FFF2-40B4-BE49-F238E27FC236}">
                <a16:creationId xmlns:a16="http://schemas.microsoft.com/office/drawing/2014/main" id="{D3219466-2177-4978-A441-2EA6799683C9}"/>
              </a:ext>
            </a:extLst>
          </p:cNvPr>
          <p:cNvSpPr/>
          <p:nvPr/>
        </p:nvSpPr>
        <p:spPr>
          <a:xfrm>
            <a:off x="4625489" y="4668404"/>
            <a:ext cx="1183992" cy="49197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i="1" dirty="0">
                <a:solidFill>
                  <a:sysClr val="windowText" lastClr="000000"/>
                </a:solidFill>
              </a:rPr>
              <a:t>7Seg Displays</a:t>
            </a:r>
            <a:endParaRPr lang="en-US" sz="1000" i="1" dirty="0">
              <a:solidFill>
                <a:sysClr val="windowText" lastClr="000000"/>
              </a:solidFill>
            </a:endParaRPr>
          </a:p>
        </p:txBody>
      </p:sp>
      <p:sp>
        <p:nvSpPr>
          <p:cNvPr id="20" name="Rectangle 19">
            <a:extLst>
              <a:ext uri="{FF2B5EF4-FFF2-40B4-BE49-F238E27FC236}">
                <a16:creationId xmlns:a16="http://schemas.microsoft.com/office/drawing/2014/main" id="{06840437-868A-4814-B7EA-179D2CB3378B}"/>
              </a:ext>
            </a:extLst>
          </p:cNvPr>
          <p:cNvSpPr/>
          <p:nvPr/>
        </p:nvSpPr>
        <p:spPr>
          <a:xfrm>
            <a:off x="4622544" y="4003883"/>
            <a:ext cx="1183992" cy="49197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i="1" dirty="0">
                <a:solidFill>
                  <a:sysClr val="windowText" lastClr="000000"/>
                </a:solidFill>
              </a:rPr>
              <a:t>LEDs</a:t>
            </a:r>
            <a:endParaRPr lang="en-US" sz="1000" i="1" dirty="0">
              <a:solidFill>
                <a:sysClr val="windowText" lastClr="000000"/>
              </a:solidFill>
            </a:endParaRPr>
          </a:p>
        </p:txBody>
      </p:sp>
      <p:sp>
        <p:nvSpPr>
          <p:cNvPr id="21" name="Rectangle 20">
            <a:extLst>
              <a:ext uri="{FF2B5EF4-FFF2-40B4-BE49-F238E27FC236}">
                <a16:creationId xmlns:a16="http://schemas.microsoft.com/office/drawing/2014/main" id="{1BFE5508-C08B-46D2-94D3-A521994E3C07}"/>
              </a:ext>
            </a:extLst>
          </p:cNvPr>
          <p:cNvSpPr/>
          <p:nvPr/>
        </p:nvSpPr>
        <p:spPr>
          <a:xfrm>
            <a:off x="4602686" y="3354714"/>
            <a:ext cx="1183992" cy="49197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i="1" dirty="0">
                <a:solidFill>
                  <a:sysClr val="windowText" lastClr="000000"/>
                </a:solidFill>
              </a:rPr>
              <a:t>Keys</a:t>
            </a:r>
            <a:endParaRPr lang="en-US" sz="1000" i="1" dirty="0">
              <a:solidFill>
                <a:sysClr val="windowText" lastClr="000000"/>
              </a:solidFill>
            </a:endParaRPr>
          </a:p>
        </p:txBody>
      </p:sp>
    </p:spTree>
    <p:extLst>
      <p:ext uri="{BB962C8B-B14F-4D97-AF65-F5344CB8AC3E}">
        <p14:creationId xmlns:p14="http://schemas.microsoft.com/office/powerpoint/2010/main" val="3027935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04850C36-6476-47A3-8E41-EC2206ACD1AA}"/>
              </a:ext>
            </a:extLst>
          </p:cNvPr>
          <p:cNvSpPr/>
          <p:nvPr/>
        </p:nvSpPr>
        <p:spPr>
          <a:xfrm>
            <a:off x="451274" y="1396312"/>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0000"/>
                </a:solidFill>
              </a:rPr>
              <a:t>Compiler-Generated for NIOS:</a:t>
            </a:r>
            <a:r>
              <a:rPr lang="en-US" sz="1200" dirty="0">
                <a:solidFill>
                  <a:srgbClr val="FF0000"/>
                </a:solidFill>
              </a:rPr>
              <a:t> view in debugger, depends on optimization</a:t>
            </a:r>
          </a:p>
        </p:txBody>
      </p:sp>
      <p:sp>
        <p:nvSpPr>
          <p:cNvPr id="38" name="TextBox 37">
            <a:extLst>
              <a:ext uri="{FF2B5EF4-FFF2-40B4-BE49-F238E27FC236}">
                <a16:creationId xmlns:a16="http://schemas.microsoft.com/office/drawing/2014/main" id="{E558D674-9693-4339-B37F-AE7707974102}"/>
              </a:ext>
            </a:extLst>
          </p:cNvPr>
          <p:cNvSpPr txBox="1"/>
          <p:nvPr/>
        </p:nvSpPr>
        <p:spPr>
          <a:xfrm>
            <a:off x="3674918" y="1379831"/>
            <a:ext cx="1635384" cy="369332"/>
          </a:xfrm>
          <a:prstGeom prst="rect">
            <a:avLst/>
          </a:prstGeom>
          <a:noFill/>
        </p:spPr>
        <p:txBody>
          <a:bodyPr wrap="none" rtlCol="0">
            <a:spAutoFit/>
          </a:bodyPr>
          <a:lstStyle/>
          <a:p>
            <a:r>
              <a:rPr lang="en-US" b="1" dirty="0"/>
              <a:t>Assembly Code</a:t>
            </a:r>
          </a:p>
        </p:txBody>
      </p:sp>
      <p:sp>
        <p:nvSpPr>
          <p:cNvPr id="39" name="Rectangle: Rounded Corners 38">
            <a:extLst>
              <a:ext uri="{FF2B5EF4-FFF2-40B4-BE49-F238E27FC236}">
                <a16:creationId xmlns:a16="http://schemas.microsoft.com/office/drawing/2014/main" id="{4B89F63A-26F1-4CE8-855C-A276FC87EA81}"/>
              </a:ext>
            </a:extLst>
          </p:cNvPr>
          <p:cNvSpPr/>
          <p:nvPr/>
        </p:nvSpPr>
        <p:spPr>
          <a:xfrm>
            <a:off x="451274" y="5254428"/>
            <a:ext cx="563880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rPr>
              <a:t>We are using these in Engr304 Lab</a:t>
            </a:r>
          </a:p>
        </p:txBody>
      </p:sp>
      <p:sp>
        <p:nvSpPr>
          <p:cNvPr id="40" name="TextBox 39">
            <a:extLst>
              <a:ext uri="{FF2B5EF4-FFF2-40B4-BE49-F238E27FC236}">
                <a16:creationId xmlns:a16="http://schemas.microsoft.com/office/drawing/2014/main" id="{17A89B50-B7CB-46D8-ADA3-E189B33C320B}"/>
              </a:ext>
            </a:extLst>
          </p:cNvPr>
          <p:cNvSpPr txBox="1"/>
          <p:nvPr/>
        </p:nvSpPr>
        <p:spPr>
          <a:xfrm>
            <a:off x="1826198" y="5254428"/>
            <a:ext cx="2752933" cy="369332"/>
          </a:xfrm>
          <a:prstGeom prst="rect">
            <a:avLst/>
          </a:prstGeom>
          <a:noFill/>
        </p:spPr>
        <p:txBody>
          <a:bodyPr wrap="none" rtlCol="0">
            <a:spAutoFit/>
          </a:bodyPr>
          <a:lstStyle/>
          <a:p>
            <a:r>
              <a:rPr lang="en-US" b="1" dirty="0"/>
              <a:t>Altera DE2 FPGA Hardware</a:t>
            </a:r>
          </a:p>
        </p:txBody>
      </p:sp>
      <p:sp>
        <p:nvSpPr>
          <p:cNvPr id="41" name="Rectangle: Rounded Corners 40">
            <a:extLst>
              <a:ext uri="{FF2B5EF4-FFF2-40B4-BE49-F238E27FC236}">
                <a16:creationId xmlns:a16="http://schemas.microsoft.com/office/drawing/2014/main" id="{1CEF33AD-90F2-4323-BF71-CE9B64B6FDB2}"/>
              </a:ext>
            </a:extLst>
          </p:cNvPr>
          <p:cNvSpPr/>
          <p:nvPr/>
        </p:nvSpPr>
        <p:spPr>
          <a:xfrm>
            <a:off x="451274" y="3933628"/>
            <a:ext cx="563880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rPr>
              <a:t>A system configuration for this FPGA component has been generated, it executes our program and can be viewed by the debugger</a:t>
            </a:r>
          </a:p>
        </p:txBody>
      </p:sp>
      <p:sp>
        <p:nvSpPr>
          <p:cNvPr id="42" name="TextBox 41">
            <a:extLst>
              <a:ext uri="{FF2B5EF4-FFF2-40B4-BE49-F238E27FC236}">
                <a16:creationId xmlns:a16="http://schemas.microsoft.com/office/drawing/2014/main" id="{B80F4C56-6C1F-4EF2-B217-A23E2E73D763}"/>
              </a:ext>
            </a:extLst>
          </p:cNvPr>
          <p:cNvSpPr txBox="1"/>
          <p:nvPr/>
        </p:nvSpPr>
        <p:spPr>
          <a:xfrm>
            <a:off x="1982414" y="3897868"/>
            <a:ext cx="2277675" cy="369332"/>
          </a:xfrm>
          <a:prstGeom prst="rect">
            <a:avLst/>
          </a:prstGeom>
          <a:noFill/>
        </p:spPr>
        <p:txBody>
          <a:bodyPr wrap="none" rtlCol="0">
            <a:spAutoFit/>
          </a:bodyPr>
          <a:lstStyle/>
          <a:p>
            <a:r>
              <a:rPr lang="en-US" b="1" dirty="0"/>
              <a:t>NIOS Processor Image</a:t>
            </a:r>
          </a:p>
        </p:txBody>
      </p:sp>
      <p:sp>
        <p:nvSpPr>
          <p:cNvPr id="43" name="Rectangle: Rounded Corners 42">
            <a:extLst>
              <a:ext uri="{FF2B5EF4-FFF2-40B4-BE49-F238E27FC236}">
                <a16:creationId xmlns:a16="http://schemas.microsoft.com/office/drawing/2014/main" id="{88B76E4A-BEB8-4F3E-9DBA-BDBB5D79D794}"/>
              </a:ext>
            </a:extLst>
          </p:cNvPr>
          <p:cNvSpPr/>
          <p:nvPr/>
        </p:nvSpPr>
        <p:spPr>
          <a:xfrm>
            <a:off x="451274" y="2664970"/>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0000"/>
                </a:solidFill>
              </a:rPr>
              <a:t>Compiler-Generated for NIOS:</a:t>
            </a:r>
            <a:r>
              <a:rPr lang="en-US" sz="1200" dirty="0">
                <a:solidFill>
                  <a:srgbClr val="FF0000"/>
                </a:solidFill>
              </a:rPr>
              <a:t> view in memory, determine from reference</a:t>
            </a:r>
          </a:p>
        </p:txBody>
      </p:sp>
      <p:sp>
        <p:nvSpPr>
          <p:cNvPr id="44" name="TextBox 43">
            <a:extLst>
              <a:ext uri="{FF2B5EF4-FFF2-40B4-BE49-F238E27FC236}">
                <a16:creationId xmlns:a16="http://schemas.microsoft.com/office/drawing/2014/main" id="{5AE7010C-D6CF-426B-9460-EF6D42032E54}"/>
              </a:ext>
            </a:extLst>
          </p:cNvPr>
          <p:cNvSpPr txBox="1"/>
          <p:nvPr/>
        </p:nvSpPr>
        <p:spPr>
          <a:xfrm>
            <a:off x="3716596" y="2648489"/>
            <a:ext cx="1552028" cy="369332"/>
          </a:xfrm>
          <a:prstGeom prst="rect">
            <a:avLst/>
          </a:prstGeom>
          <a:noFill/>
        </p:spPr>
        <p:txBody>
          <a:bodyPr wrap="none" rtlCol="0">
            <a:spAutoFit/>
          </a:bodyPr>
          <a:lstStyle/>
          <a:p>
            <a:r>
              <a:rPr lang="en-US" b="1" dirty="0"/>
              <a:t>Machine Code</a:t>
            </a:r>
          </a:p>
        </p:txBody>
      </p:sp>
      <p:sp>
        <p:nvSpPr>
          <p:cNvPr id="45" name="Rectangle: Rounded Corners 44">
            <a:extLst>
              <a:ext uri="{FF2B5EF4-FFF2-40B4-BE49-F238E27FC236}">
                <a16:creationId xmlns:a16="http://schemas.microsoft.com/office/drawing/2014/main" id="{40386A25-77CE-43FA-A698-C877AD4A6B94}"/>
              </a:ext>
            </a:extLst>
          </p:cNvPr>
          <p:cNvSpPr/>
          <p:nvPr/>
        </p:nvSpPr>
        <p:spPr>
          <a:xfrm>
            <a:off x="451274" y="179797"/>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rPr>
              <a:t>“portable” C-Code</a:t>
            </a:r>
          </a:p>
        </p:txBody>
      </p:sp>
      <p:sp>
        <p:nvSpPr>
          <p:cNvPr id="46" name="TextBox 45">
            <a:extLst>
              <a:ext uri="{FF2B5EF4-FFF2-40B4-BE49-F238E27FC236}">
                <a16:creationId xmlns:a16="http://schemas.microsoft.com/office/drawing/2014/main" id="{4A962142-875E-43FA-B21D-A2B3208A28F0}"/>
              </a:ext>
            </a:extLst>
          </p:cNvPr>
          <p:cNvSpPr txBox="1"/>
          <p:nvPr/>
        </p:nvSpPr>
        <p:spPr>
          <a:xfrm>
            <a:off x="4081318" y="163316"/>
            <a:ext cx="843501" cy="369332"/>
          </a:xfrm>
          <a:prstGeom prst="rect">
            <a:avLst/>
          </a:prstGeom>
          <a:noFill/>
        </p:spPr>
        <p:txBody>
          <a:bodyPr wrap="none" rtlCol="0">
            <a:spAutoFit/>
          </a:bodyPr>
          <a:lstStyle/>
          <a:p>
            <a:r>
              <a:rPr lang="en-US" b="1" dirty="0"/>
              <a:t>C Code</a:t>
            </a:r>
          </a:p>
        </p:txBody>
      </p:sp>
      <p:sp>
        <p:nvSpPr>
          <p:cNvPr id="47" name="Arrow: Right 46">
            <a:extLst>
              <a:ext uri="{FF2B5EF4-FFF2-40B4-BE49-F238E27FC236}">
                <a16:creationId xmlns:a16="http://schemas.microsoft.com/office/drawing/2014/main" id="{32482587-767D-430D-ADBA-CC5355150DE7}"/>
              </a:ext>
            </a:extLst>
          </p:cNvPr>
          <p:cNvSpPr/>
          <p:nvPr/>
        </p:nvSpPr>
        <p:spPr>
          <a:xfrm rot="2768949">
            <a:off x="8533480" y="922552"/>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Right 47">
            <a:extLst>
              <a:ext uri="{FF2B5EF4-FFF2-40B4-BE49-F238E27FC236}">
                <a16:creationId xmlns:a16="http://schemas.microsoft.com/office/drawing/2014/main" id="{B45FDE27-1830-4E52-A452-D220D9E69756}"/>
              </a:ext>
            </a:extLst>
          </p:cNvPr>
          <p:cNvSpPr/>
          <p:nvPr/>
        </p:nvSpPr>
        <p:spPr>
          <a:xfrm rot="8290731">
            <a:off x="8499762" y="1493916"/>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FCE4776B-2BDE-4241-8FDC-17972CA0DD72}"/>
              </a:ext>
            </a:extLst>
          </p:cNvPr>
          <p:cNvSpPr txBox="1"/>
          <p:nvPr/>
        </p:nvSpPr>
        <p:spPr>
          <a:xfrm>
            <a:off x="9197843" y="1138918"/>
            <a:ext cx="1016625" cy="338554"/>
          </a:xfrm>
          <a:prstGeom prst="rect">
            <a:avLst/>
          </a:prstGeom>
          <a:noFill/>
        </p:spPr>
        <p:txBody>
          <a:bodyPr wrap="none" rtlCol="0">
            <a:spAutoFit/>
          </a:bodyPr>
          <a:lstStyle/>
          <a:p>
            <a:r>
              <a:rPr lang="en-US" sz="1600" i="1" dirty="0"/>
              <a:t>Compiling</a:t>
            </a:r>
          </a:p>
        </p:txBody>
      </p:sp>
      <p:sp>
        <p:nvSpPr>
          <p:cNvPr id="50" name="Arrow: Right 49">
            <a:extLst>
              <a:ext uri="{FF2B5EF4-FFF2-40B4-BE49-F238E27FC236}">
                <a16:creationId xmlns:a16="http://schemas.microsoft.com/office/drawing/2014/main" id="{2C5459D6-2BA1-47C5-96A5-3C26748813E4}"/>
              </a:ext>
            </a:extLst>
          </p:cNvPr>
          <p:cNvSpPr/>
          <p:nvPr/>
        </p:nvSpPr>
        <p:spPr>
          <a:xfrm rot="2768949">
            <a:off x="8579944" y="2141735"/>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Right 50">
            <a:extLst>
              <a:ext uri="{FF2B5EF4-FFF2-40B4-BE49-F238E27FC236}">
                <a16:creationId xmlns:a16="http://schemas.microsoft.com/office/drawing/2014/main" id="{579D7235-C96C-4BFB-87C6-3563D5D21253}"/>
              </a:ext>
            </a:extLst>
          </p:cNvPr>
          <p:cNvSpPr/>
          <p:nvPr/>
        </p:nvSpPr>
        <p:spPr>
          <a:xfrm rot="8290731">
            <a:off x="8546226" y="2713099"/>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673CD757-1958-4BAD-870A-B611A7376F0F}"/>
              </a:ext>
            </a:extLst>
          </p:cNvPr>
          <p:cNvSpPr txBox="1"/>
          <p:nvPr/>
        </p:nvSpPr>
        <p:spPr>
          <a:xfrm>
            <a:off x="9244307" y="2358101"/>
            <a:ext cx="1133644" cy="338554"/>
          </a:xfrm>
          <a:prstGeom prst="rect">
            <a:avLst/>
          </a:prstGeom>
          <a:noFill/>
        </p:spPr>
        <p:txBody>
          <a:bodyPr wrap="none" rtlCol="0">
            <a:spAutoFit/>
          </a:bodyPr>
          <a:lstStyle/>
          <a:p>
            <a:r>
              <a:rPr lang="en-US" sz="1600" i="1" dirty="0"/>
              <a:t>Assembling</a:t>
            </a:r>
          </a:p>
        </p:txBody>
      </p:sp>
      <p:sp>
        <p:nvSpPr>
          <p:cNvPr id="53" name="Arrow: Right 52">
            <a:extLst>
              <a:ext uri="{FF2B5EF4-FFF2-40B4-BE49-F238E27FC236}">
                <a16:creationId xmlns:a16="http://schemas.microsoft.com/office/drawing/2014/main" id="{F87BB073-21B7-4C30-B2B9-91AFA812094F}"/>
              </a:ext>
            </a:extLst>
          </p:cNvPr>
          <p:cNvSpPr/>
          <p:nvPr/>
        </p:nvSpPr>
        <p:spPr>
          <a:xfrm rot="5400000">
            <a:off x="6573592" y="3653911"/>
            <a:ext cx="357701" cy="22010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Right 53">
            <a:extLst>
              <a:ext uri="{FF2B5EF4-FFF2-40B4-BE49-F238E27FC236}">
                <a16:creationId xmlns:a16="http://schemas.microsoft.com/office/drawing/2014/main" id="{9D813E97-3BDE-4AB9-87A9-178D70EA2392}"/>
              </a:ext>
            </a:extLst>
          </p:cNvPr>
          <p:cNvSpPr/>
          <p:nvPr/>
        </p:nvSpPr>
        <p:spPr>
          <a:xfrm rot="8290731">
            <a:off x="6164414" y="4186117"/>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93F57037-26AD-4FF5-ACC1-32816A30D8EC}"/>
              </a:ext>
            </a:extLst>
          </p:cNvPr>
          <p:cNvSpPr txBox="1"/>
          <p:nvPr/>
        </p:nvSpPr>
        <p:spPr>
          <a:xfrm>
            <a:off x="6862495" y="3831119"/>
            <a:ext cx="846707" cy="338554"/>
          </a:xfrm>
          <a:prstGeom prst="rect">
            <a:avLst/>
          </a:prstGeom>
          <a:noFill/>
        </p:spPr>
        <p:txBody>
          <a:bodyPr wrap="none" rtlCol="0">
            <a:spAutoFit/>
          </a:bodyPr>
          <a:lstStyle/>
          <a:p>
            <a:r>
              <a:rPr lang="en-US" sz="1600" i="1" dirty="0"/>
              <a:t>Loading</a:t>
            </a:r>
          </a:p>
        </p:txBody>
      </p:sp>
      <p:sp>
        <p:nvSpPr>
          <p:cNvPr id="57" name="Rectangle: Rounded Corners 56">
            <a:extLst>
              <a:ext uri="{FF2B5EF4-FFF2-40B4-BE49-F238E27FC236}">
                <a16:creationId xmlns:a16="http://schemas.microsoft.com/office/drawing/2014/main" id="{C50B9336-2180-473F-AA8C-067A271CCF72}"/>
              </a:ext>
            </a:extLst>
          </p:cNvPr>
          <p:cNvSpPr/>
          <p:nvPr/>
        </p:nvSpPr>
        <p:spPr>
          <a:xfrm>
            <a:off x="7936089" y="5260357"/>
            <a:ext cx="395111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rPr>
              <a:t>We don’t have these in Engr304 Lab</a:t>
            </a:r>
          </a:p>
        </p:txBody>
      </p:sp>
      <p:sp>
        <p:nvSpPr>
          <p:cNvPr id="59" name="TextBox 58">
            <a:extLst>
              <a:ext uri="{FF2B5EF4-FFF2-40B4-BE49-F238E27FC236}">
                <a16:creationId xmlns:a16="http://schemas.microsoft.com/office/drawing/2014/main" id="{54DAF966-29B7-4EC3-BFD1-415C8FB8211A}"/>
              </a:ext>
            </a:extLst>
          </p:cNvPr>
          <p:cNvSpPr txBox="1"/>
          <p:nvPr/>
        </p:nvSpPr>
        <p:spPr>
          <a:xfrm>
            <a:off x="8774530" y="5246061"/>
            <a:ext cx="2632965" cy="369332"/>
          </a:xfrm>
          <a:prstGeom prst="rect">
            <a:avLst/>
          </a:prstGeom>
          <a:noFill/>
        </p:spPr>
        <p:txBody>
          <a:bodyPr wrap="none" rtlCol="0">
            <a:spAutoFit/>
          </a:bodyPr>
          <a:lstStyle/>
          <a:p>
            <a:r>
              <a:rPr lang="en-US" b="1" dirty="0"/>
              <a:t>NIOS Processor Hardware</a:t>
            </a:r>
          </a:p>
        </p:txBody>
      </p:sp>
      <p:sp>
        <p:nvSpPr>
          <p:cNvPr id="60" name="Arrow: Right 59">
            <a:extLst>
              <a:ext uri="{FF2B5EF4-FFF2-40B4-BE49-F238E27FC236}">
                <a16:creationId xmlns:a16="http://schemas.microsoft.com/office/drawing/2014/main" id="{A760527B-DE88-4114-A73F-49EA45936848}"/>
              </a:ext>
            </a:extLst>
          </p:cNvPr>
          <p:cNvSpPr/>
          <p:nvPr/>
        </p:nvSpPr>
        <p:spPr>
          <a:xfrm rot="2768949">
            <a:off x="8579943" y="3368747"/>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row: Right 60">
            <a:extLst>
              <a:ext uri="{FF2B5EF4-FFF2-40B4-BE49-F238E27FC236}">
                <a16:creationId xmlns:a16="http://schemas.microsoft.com/office/drawing/2014/main" id="{27901BDD-57C0-444E-AD2D-89CBD9F3179A}"/>
              </a:ext>
            </a:extLst>
          </p:cNvPr>
          <p:cNvSpPr/>
          <p:nvPr/>
        </p:nvSpPr>
        <p:spPr>
          <a:xfrm rot="5400000">
            <a:off x="8597676" y="4320595"/>
            <a:ext cx="1261578" cy="28262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AFB05FD7-FA10-4073-83DD-70B51477D1C8}"/>
              </a:ext>
            </a:extLst>
          </p:cNvPr>
          <p:cNvSpPr txBox="1"/>
          <p:nvPr/>
        </p:nvSpPr>
        <p:spPr>
          <a:xfrm>
            <a:off x="9244306" y="3585113"/>
            <a:ext cx="846707" cy="338554"/>
          </a:xfrm>
          <a:prstGeom prst="rect">
            <a:avLst/>
          </a:prstGeom>
          <a:noFill/>
        </p:spPr>
        <p:txBody>
          <a:bodyPr wrap="none" rtlCol="0">
            <a:spAutoFit/>
          </a:bodyPr>
          <a:lstStyle/>
          <a:p>
            <a:r>
              <a:rPr lang="en-US" sz="1600" i="1" dirty="0"/>
              <a:t>Loading</a:t>
            </a:r>
          </a:p>
        </p:txBody>
      </p:sp>
      <p:sp>
        <p:nvSpPr>
          <p:cNvPr id="63" name="Arrow: Right 62">
            <a:extLst>
              <a:ext uri="{FF2B5EF4-FFF2-40B4-BE49-F238E27FC236}">
                <a16:creationId xmlns:a16="http://schemas.microsoft.com/office/drawing/2014/main" id="{8EF2225D-DF85-4384-B204-EDE27D0CE58D}"/>
              </a:ext>
            </a:extLst>
          </p:cNvPr>
          <p:cNvSpPr/>
          <p:nvPr/>
        </p:nvSpPr>
        <p:spPr>
          <a:xfrm rot="2768949">
            <a:off x="6180637" y="4779632"/>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row: Right 63">
            <a:extLst>
              <a:ext uri="{FF2B5EF4-FFF2-40B4-BE49-F238E27FC236}">
                <a16:creationId xmlns:a16="http://schemas.microsoft.com/office/drawing/2014/main" id="{80C4B3BC-416C-48B2-8BFE-37F725E8E9DC}"/>
              </a:ext>
            </a:extLst>
          </p:cNvPr>
          <p:cNvSpPr/>
          <p:nvPr/>
        </p:nvSpPr>
        <p:spPr>
          <a:xfrm rot="8290731">
            <a:off x="6146919" y="5350996"/>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A119A7CC-F431-4452-BFDC-391D14CCC520}"/>
              </a:ext>
            </a:extLst>
          </p:cNvPr>
          <p:cNvSpPr txBox="1"/>
          <p:nvPr/>
        </p:nvSpPr>
        <p:spPr>
          <a:xfrm>
            <a:off x="6845000" y="4995998"/>
            <a:ext cx="821059" cy="338554"/>
          </a:xfrm>
          <a:prstGeom prst="rect">
            <a:avLst/>
          </a:prstGeom>
          <a:noFill/>
        </p:spPr>
        <p:txBody>
          <a:bodyPr wrap="none" rtlCol="0">
            <a:spAutoFit/>
          </a:bodyPr>
          <a:lstStyle/>
          <a:p>
            <a:r>
              <a:rPr lang="en-US" sz="1600" i="1" dirty="0"/>
              <a:t>Flashed</a:t>
            </a:r>
          </a:p>
        </p:txBody>
      </p:sp>
    </p:spTree>
    <p:extLst>
      <p:ext uri="{BB962C8B-B14F-4D97-AF65-F5344CB8AC3E}">
        <p14:creationId xmlns:p14="http://schemas.microsoft.com/office/powerpoint/2010/main" val="1111120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04850C36-6476-47A3-8E41-EC2206ACD1AA}"/>
              </a:ext>
            </a:extLst>
          </p:cNvPr>
          <p:cNvSpPr/>
          <p:nvPr/>
        </p:nvSpPr>
        <p:spPr>
          <a:xfrm>
            <a:off x="451274" y="1396312"/>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solidFill>
                  <a:sysClr val="windowText" lastClr="000000"/>
                </a:solidFill>
              </a:rPr>
              <a:t>Assembly code is fairly platform-specific and may be shared by families of processors.  Assembly code is almost at the level of machine code, but is more readable and maintainable than raw 0’s and 1’s.  It is assembled into machine code.  </a:t>
            </a:r>
          </a:p>
        </p:txBody>
      </p:sp>
      <p:sp>
        <p:nvSpPr>
          <p:cNvPr id="38" name="TextBox 37">
            <a:extLst>
              <a:ext uri="{FF2B5EF4-FFF2-40B4-BE49-F238E27FC236}">
                <a16:creationId xmlns:a16="http://schemas.microsoft.com/office/drawing/2014/main" id="{E558D674-9693-4339-B37F-AE7707974102}"/>
              </a:ext>
            </a:extLst>
          </p:cNvPr>
          <p:cNvSpPr txBox="1"/>
          <p:nvPr/>
        </p:nvSpPr>
        <p:spPr>
          <a:xfrm>
            <a:off x="3202665" y="1396312"/>
            <a:ext cx="1635384" cy="369332"/>
          </a:xfrm>
          <a:prstGeom prst="rect">
            <a:avLst/>
          </a:prstGeom>
          <a:noFill/>
        </p:spPr>
        <p:txBody>
          <a:bodyPr wrap="none" rtlCol="0">
            <a:spAutoFit/>
          </a:bodyPr>
          <a:lstStyle/>
          <a:p>
            <a:r>
              <a:rPr lang="en-US" b="1" dirty="0"/>
              <a:t>Assembly Code</a:t>
            </a:r>
          </a:p>
        </p:txBody>
      </p:sp>
      <p:sp>
        <p:nvSpPr>
          <p:cNvPr id="39" name="Rectangle: Rounded Corners 38">
            <a:extLst>
              <a:ext uri="{FF2B5EF4-FFF2-40B4-BE49-F238E27FC236}">
                <a16:creationId xmlns:a16="http://schemas.microsoft.com/office/drawing/2014/main" id="{4B89F63A-26F1-4CE8-855C-A276FC87EA81}"/>
              </a:ext>
            </a:extLst>
          </p:cNvPr>
          <p:cNvSpPr/>
          <p:nvPr/>
        </p:nvSpPr>
        <p:spPr>
          <a:xfrm>
            <a:off x="451274" y="5254428"/>
            <a:ext cx="563880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solidFill>
                  <a:sysClr val="windowText" lastClr="000000"/>
                </a:solidFill>
              </a:rPr>
              <a:t>An FPGA is like “general purpose hardware” which can be flashed with an image of a certain circuit.  In this case, the FPGA is flashed with the NIOS Processor Image which allows it to perform essentially like a dedicated NIOS Processor hardware device.  </a:t>
            </a:r>
          </a:p>
        </p:txBody>
      </p:sp>
      <p:sp>
        <p:nvSpPr>
          <p:cNvPr id="40" name="TextBox 39">
            <a:extLst>
              <a:ext uri="{FF2B5EF4-FFF2-40B4-BE49-F238E27FC236}">
                <a16:creationId xmlns:a16="http://schemas.microsoft.com/office/drawing/2014/main" id="{17A89B50-B7CB-46D8-ADA3-E189B33C320B}"/>
              </a:ext>
            </a:extLst>
          </p:cNvPr>
          <p:cNvSpPr txBox="1"/>
          <p:nvPr/>
        </p:nvSpPr>
        <p:spPr>
          <a:xfrm>
            <a:off x="1826198" y="5254428"/>
            <a:ext cx="2752933" cy="369332"/>
          </a:xfrm>
          <a:prstGeom prst="rect">
            <a:avLst/>
          </a:prstGeom>
          <a:noFill/>
        </p:spPr>
        <p:txBody>
          <a:bodyPr wrap="none" rtlCol="0">
            <a:spAutoFit/>
          </a:bodyPr>
          <a:lstStyle/>
          <a:p>
            <a:r>
              <a:rPr lang="en-US" b="1" dirty="0"/>
              <a:t>Altera DE2 FPGA Hardware</a:t>
            </a:r>
          </a:p>
        </p:txBody>
      </p:sp>
      <p:sp>
        <p:nvSpPr>
          <p:cNvPr id="41" name="Rectangle: Rounded Corners 40">
            <a:extLst>
              <a:ext uri="{FF2B5EF4-FFF2-40B4-BE49-F238E27FC236}">
                <a16:creationId xmlns:a16="http://schemas.microsoft.com/office/drawing/2014/main" id="{1CEF33AD-90F2-4323-BF71-CE9B64B6FDB2}"/>
              </a:ext>
            </a:extLst>
          </p:cNvPr>
          <p:cNvSpPr/>
          <p:nvPr/>
        </p:nvSpPr>
        <p:spPr>
          <a:xfrm>
            <a:off x="451274" y="3933628"/>
            <a:ext cx="563880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solidFill>
                  <a:sysClr val="windowText" lastClr="000000"/>
                </a:solidFill>
              </a:rPr>
              <a:t>Machine code can be loaded onto an image of the processor for which it was assembled and executed therein.  In this case, the processor image is the same as a physical processor (for the most part).  </a:t>
            </a:r>
          </a:p>
        </p:txBody>
      </p:sp>
      <p:sp>
        <p:nvSpPr>
          <p:cNvPr id="42" name="TextBox 41">
            <a:extLst>
              <a:ext uri="{FF2B5EF4-FFF2-40B4-BE49-F238E27FC236}">
                <a16:creationId xmlns:a16="http://schemas.microsoft.com/office/drawing/2014/main" id="{B80F4C56-6C1F-4EF2-B217-A23E2E73D763}"/>
              </a:ext>
            </a:extLst>
          </p:cNvPr>
          <p:cNvSpPr txBox="1"/>
          <p:nvPr/>
        </p:nvSpPr>
        <p:spPr>
          <a:xfrm>
            <a:off x="1982414" y="3897868"/>
            <a:ext cx="2277675" cy="369332"/>
          </a:xfrm>
          <a:prstGeom prst="rect">
            <a:avLst/>
          </a:prstGeom>
          <a:noFill/>
        </p:spPr>
        <p:txBody>
          <a:bodyPr wrap="none" rtlCol="0">
            <a:spAutoFit/>
          </a:bodyPr>
          <a:lstStyle/>
          <a:p>
            <a:r>
              <a:rPr lang="en-US" b="1" dirty="0"/>
              <a:t>NIOS Processor Image</a:t>
            </a:r>
          </a:p>
        </p:txBody>
      </p:sp>
      <p:sp>
        <p:nvSpPr>
          <p:cNvPr id="43" name="Rectangle: Rounded Corners 42">
            <a:extLst>
              <a:ext uri="{FF2B5EF4-FFF2-40B4-BE49-F238E27FC236}">
                <a16:creationId xmlns:a16="http://schemas.microsoft.com/office/drawing/2014/main" id="{88B76E4A-BEB8-4F3E-9DBA-BDBB5D79D794}"/>
              </a:ext>
            </a:extLst>
          </p:cNvPr>
          <p:cNvSpPr/>
          <p:nvPr/>
        </p:nvSpPr>
        <p:spPr>
          <a:xfrm>
            <a:off x="451274" y="2664970"/>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solidFill>
                  <a:sysClr val="windowText" lastClr="000000"/>
                </a:solidFill>
              </a:rPr>
              <a:t>Machine code is the raw 0’s and 1’s that can be interpreted by the processor in order to execute programs.  It is rarely used or modified directly since changes to source code occur at the C Code or Assembly Code levels instead.  However, it may be captured as an artifact of the build process for a particular program.  </a:t>
            </a:r>
          </a:p>
        </p:txBody>
      </p:sp>
      <p:sp>
        <p:nvSpPr>
          <p:cNvPr id="44" name="TextBox 43">
            <a:extLst>
              <a:ext uri="{FF2B5EF4-FFF2-40B4-BE49-F238E27FC236}">
                <a16:creationId xmlns:a16="http://schemas.microsoft.com/office/drawing/2014/main" id="{5AE7010C-D6CF-426B-9460-EF6D42032E54}"/>
              </a:ext>
            </a:extLst>
          </p:cNvPr>
          <p:cNvSpPr txBox="1"/>
          <p:nvPr/>
        </p:nvSpPr>
        <p:spPr>
          <a:xfrm>
            <a:off x="3244343" y="2664970"/>
            <a:ext cx="1552028" cy="369332"/>
          </a:xfrm>
          <a:prstGeom prst="rect">
            <a:avLst/>
          </a:prstGeom>
          <a:noFill/>
        </p:spPr>
        <p:txBody>
          <a:bodyPr wrap="none" rtlCol="0">
            <a:spAutoFit/>
          </a:bodyPr>
          <a:lstStyle/>
          <a:p>
            <a:r>
              <a:rPr lang="en-US" b="1" dirty="0"/>
              <a:t>Machine Code</a:t>
            </a:r>
          </a:p>
        </p:txBody>
      </p:sp>
      <p:sp>
        <p:nvSpPr>
          <p:cNvPr id="45" name="Rectangle: Rounded Corners 44">
            <a:extLst>
              <a:ext uri="{FF2B5EF4-FFF2-40B4-BE49-F238E27FC236}">
                <a16:creationId xmlns:a16="http://schemas.microsoft.com/office/drawing/2014/main" id="{40386A25-77CE-43FA-A698-C877AD4A6B94}"/>
              </a:ext>
            </a:extLst>
          </p:cNvPr>
          <p:cNvSpPr/>
          <p:nvPr/>
        </p:nvSpPr>
        <p:spPr>
          <a:xfrm>
            <a:off x="451274" y="179797"/>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solidFill>
                  <a:sysClr val="windowText" lastClr="000000"/>
                </a:solidFill>
              </a:rPr>
              <a:t>C Code is fairly platform-agnostic and can be run on a variety of difference processors, each with their own assembly instruction sets.  C Code is compiled into assembly code which is beneficial because the combination of C Code and a compiler has better maintainability, portability, readability, and shorter development times than raw assembly code.  </a:t>
            </a:r>
          </a:p>
        </p:txBody>
      </p:sp>
      <p:sp>
        <p:nvSpPr>
          <p:cNvPr id="46" name="TextBox 45">
            <a:extLst>
              <a:ext uri="{FF2B5EF4-FFF2-40B4-BE49-F238E27FC236}">
                <a16:creationId xmlns:a16="http://schemas.microsoft.com/office/drawing/2014/main" id="{4A962142-875E-43FA-B21D-A2B3208A28F0}"/>
              </a:ext>
            </a:extLst>
          </p:cNvPr>
          <p:cNvSpPr txBox="1"/>
          <p:nvPr/>
        </p:nvSpPr>
        <p:spPr>
          <a:xfrm>
            <a:off x="3609065" y="179797"/>
            <a:ext cx="843501" cy="369332"/>
          </a:xfrm>
          <a:prstGeom prst="rect">
            <a:avLst/>
          </a:prstGeom>
          <a:noFill/>
        </p:spPr>
        <p:txBody>
          <a:bodyPr wrap="none" rtlCol="0">
            <a:spAutoFit/>
          </a:bodyPr>
          <a:lstStyle/>
          <a:p>
            <a:r>
              <a:rPr lang="en-US" b="1" dirty="0"/>
              <a:t>C Code</a:t>
            </a:r>
          </a:p>
        </p:txBody>
      </p:sp>
      <p:sp>
        <p:nvSpPr>
          <p:cNvPr id="47" name="Arrow: Right 46">
            <a:extLst>
              <a:ext uri="{FF2B5EF4-FFF2-40B4-BE49-F238E27FC236}">
                <a16:creationId xmlns:a16="http://schemas.microsoft.com/office/drawing/2014/main" id="{32482587-767D-430D-ADBA-CC5355150DE7}"/>
              </a:ext>
            </a:extLst>
          </p:cNvPr>
          <p:cNvSpPr/>
          <p:nvPr/>
        </p:nvSpPr>
        <p:spPr>
          <a:xfrm rot="2768949">
            <a:off x="8533480" y="922552"/>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Right 47">
            <a:extLst>
              <a:ext uri="{FF2B5EF4-FFF2-40B4-BE49-F238E27FC236}">
                <a16:creationId xmlns:a16="http://schemas.microsoft.com/office/drawing/2014/main" id="{B45FDE27-1830-4E52-A452-D220D9E69756}"/>
              </a:ext>
            </a:extLst>
          </p:cNvPr>
          <p:cNvSpPr/>
          <p:nvPr/>
        </p:nvSpPr>
        <p:spPr>
          <a:xfrm rot="8290731">
            <a:off x="8499762" y="1493916"/>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FCE4776B-2BDE-4241-8FDC-17972CA0DD72}"/>
              </a:ext>
            </a:extLst>
          </p:cNvPr>
          <p:cNvSpPr txBox="1"/>
          <p:nvPr/>
        </p:nvSpPr>
        <p:spPr>
          <a:xfrm>
            <a:off x="9197843" y="1138918"/>
            <a:ext cx="1016625" cy="338554"/>
          </a:xfrm>
          <a:prstGeom prst="rect">
            <a:avLst/>
          </a:prstGeom>
          <a:noFill/>
        </p:spPr>
        <p:txBody>
          <a:bodyPr wrap="none" rtlCol="0">
            <a:spAutoFit/>
          </a:bodyPr>
          <a:lstStyle/>
          <a:p>
            <a:r>
              <a:rPr lang="en-US" sz="1600" i="1" dirty="0"/>
              <a:t>Compiling</a:t>
            </a:r>
          </a:p>
        </p:txBody>
      </p:sp>
      <p:sp>
        <p:nvSpPr>
          <p:cNvPr id="50" name="Arrow: Right 49">
            <a:extLst>
              <a:ext uri="{FF2B5EF4-FFF2-40B4-BE49-F238E27FC236}">
                <a16:creationId xmlns:a16="http://schemas.microsoft.com/office/drawing/2014/main" id="{2C5459D6-2BA1-47C5-96A5-3C26748813E4}"/>
              </a:ext>
            </a:extLst>
          </p:cNvPr>
          <p:cNvSpPr/>
          <p:nvPr/>
        </p:nvSpPr>
        <p:spPr>
          <a:xfrm rot="2768949">
            <a:off x="8579944" y="2141735"/>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Right 50">
            <a:extLst>
              <a:ext uri="{FF2B5EF4-FFF2-40B4-BE49-F238E27FC236}">
                <a16:creationId xmlns:a16="http://schemas.microsoft.com/office/drawing/2014/main" id="{579D7235-C96C-4BFB-87C6-3563D5D21253}"/>
              </a:ext>
            </a:extLst>
          </p:cNvPr>
          <p:cNvSpPr/>
          <p:nvPr/>
        </p:nvSpPr>
        <p:spPr>
          <a:xfrm rot="8290731">
            <a:off x="8546226" y="2713099"/>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673CD757-1958-4BAD-870A-B611A7376F0F}"/>
              </a:ext>
            </a:extLst>
          </p:cNvPr>
          <p:cNvSpPr txBox="1"/>
          <p:nvPr/>
        </p:nvSpPr>
        <p:spPr>
          <a:xfrm>
            <a:off x="9244307" y="2358101"/>
            <a:ext cx="1133644" cy="338554"/>
          </a:xfrm>
          <a:prstGeom prst="rect">
            <a:avLst/>
          </a:prstGeom>
          <a:noFill/>
        </p:spPr>
        <p:txBody>
          <a:bodyPr wrap="none" rtlCol="0">
            <a:spAutoFit/>
          </a:bodyPr>
          <a:lstStyle/>
          <a:p>
            <a:r>
              <a:rPr lang="en-US" sz="1600" i="1" dirty="0"/>
              <a:t>Assembling</a:t>
            </a:r>
          </a:p>
        </p:txBody>
      </p:sp>
      <p:sp>
        <p:nvSpPr>
          <p:cNvPr id="53" name="Arrow: Right 52">
            <a:extLst>
              <a:ext uri="{FF2B5EF4-FFF2-40B4-BE49-F238E27FC236}">
                <a16:creationId xmlns:a16="http://schemas.microsoft.com/office/drawing/2014/main" id="{F87BB073-21B7-4C30-B2B9-91AFA812094F}"/>
              </a:ext>
            </a:extLst>
          </p:cNvPr>
          <p:cNvSpPr/>
          <p:nvPr/>
        </p:nvSpPr>
        <p:spPr>
          <a:xfrm rot="5400000">
            <a:off x="6573592" y="3653911"/>
            <a:ext cx="357701" cy="22010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Right 53">
            <a:extLst>
              <a:ext uri="{FF2B5EF4-FFF2-40B4-BE49-F238E27FC236}">
                <a16:creationId xmlns:a16="http://schemas.microsoft.com/office/drawing/2014/main" id="{9D813E97-3BDE-4AB9-87A9-178D70EA2392}"/>
              </a:ext>
            </a:extLst>
          </p:cNvPr>
          <p:cNvSpPr/>
          <p:nvPr/>
        </p:nvSpPr>
        <p:spPr>
          <a:xfrm rot="8290731">
            <a:off x="6164414" y="4186117"/>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93F57037-26AD-4FF5-ACC1-32816A30D8EC}"/>
              </a:ext>
            </a:extLst>
          </p:cNvPr>
          <p:cNvSpPr txBox="1"/>
          <p:nvPr/>
        </p:nvSpPr>
        <p:spPr>
          <a:xfrm>
            <a:off x="6862495" y="3831119"/>
            <a:ext cx="846707" cy="338554"/>
          </a:xfrm>
          <a:prstGeom prst="rect">
            <a:avLst/>
          </a:prstGeom>
          <a:noFill/>
        </p:spPr>
        <p:txBody>
          <a:bodyPr wrap="none" rtlCol="0">
            <a:spAutoFit/>
          </a:bodyPr>
          <a:lstStyle/>
          <a:p>
            <a:r>
              <a:rPr lang="en-US" sz="1600" i="1" dirty="0"/>
              <a:t>Loading</a:t>
            </a:r>
          </a:p>
        </p:txBody>
      </p:sp>
      <p:sp>
        <p:nvSpPr>
          <p:cNvPr id="57" name="Rectangle: Rounded Corners 56">
            <a:extLst>
              <a:ext uri="{FF2B5EF4-FFF2-40B4-BE49-F238E27FC236}">
                <a16:creationId xmlns:a16="http://schemas.microsoft.com/office/drawing/2014/main" id="{C50B9336-2180-473F-AA8C-067A271CCF72}"/>
              </a:ext>
            </a:extLst>
          </p:cNvPr>
          <p:cNvSpPr/>
          <p:nvPr/>
        </p:nvSpPr>
        <p:spPr>
          <a:xfrm>
            <a:off x="7936089" y="5260357"/>
            <a:ext cx="395111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solidFill>
                  <a:sysClr val="windowText" lastClr="000000"/>
                </a:solidFill>
              </a:rPr>
              <a:t>Machine code can be loaded onto the processor for which it was assembled and “physically” executed therein.</a:t>
            </a:r>
          </a:p>
        </p:txBody>
      </p:sp>
      <p:sp>
        <p:nvSpPr>
          <p:cNvPr id="59" name="TextBox 58">
            <a:extLst>
              <a:ext uri="{FF2B5EF4-FFF2-40B4-BE49-F238E27FC236}">
                <a16:creationId xmlns:a16="http://schemas.microsoft.com/office/drawing/2014/main" id="{54DAF966-29B7-4EC3-BFD1-415C8FB8211A}"/>
              </a:ext>
            </a:extLst>
          </p:cNvPr>
          <p:cNvSpPr txBox="1"/>
          <p:nvPr/>
        </p:nvSpPr>
        <p:spPr>
          <a:xfrm>
            <a:off x="8774530" y="5246061"/>
            <a:ext cx="2632965" cy="369332"/>
          </a:xfrm>
          <a:prstGeom prst="rect">
            <a:avLst/>
          </a:prstGeom>
          <a:noFill/>
        </p:spPr>
        <p:txBody>
          <a:bodyPr wrap="none" rtlCol="0">
            <a:spAutoFit/>
          </a:bodyPr>
          <a:lstStyle/>
          <a:p>
            <a:r>
              <a:rPr lang="en-US" b="1" dirty="0"/>
              <a:t>NIOS Processor Hardware</a:t>
            </a:r>
          </a:p>
        </p:txBody>
      </p:sp>
      <p:sp>
        <p:nvSpPr>
          <p:cNvPr id="60" name="Arrow: Right 59">
            <a:extLst>
              <a:ext uri="{FF2B5EF4-FFF2-40B4-BE49-F238E27FC236}">
                <a16:creationId xmlns:a16="http://schemas.microsoft.com/office/drawing/2014/main" id="{A760527B-DE88-4114-A73F-49EA45936848}"/>
              </a:ext>
            </a:extLst>
          </p:cNvPr>
          <p:cNvSpPr/>
          <p:nvPr/>
        </p:nvSpPr>
        <p:spPr>
          <a:xfrm rot="2768949">
            <a:off x="8579943" y="3368747"/>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row: Right 60">
            <a:extLst>
              <a:ext uri="{FF2B5EF4-FFF2-40B4-BE49-F238E27FC236}">
                <a16:creationId xmlns:a16="http://schemas.microsoft.com/office/drawing/2014/main" id="{27901BDD-57C0-444E-AD2D-89CBD9F3179A}"/>
              </a:ext>
            </a:extLst>
          </p:cNvPr>
          <p:cNvSpPr/>
          <p:nvPr/>
        </p:nvSpPr>
        <p:spPr>
          <a:xfrm rot="5400000">
            <a:off x="8597676" y="4320595"/>
            <a:ext cx="1261578" cy="28262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AFB05FD7-FA10-4073-83DD-70B51477D1C8}"/>
              </a:ext>
            </a:extLst>
          </p:cNvPr>
          <p:cNvSpPr txBox="1"/>
          <p:nvPr/>
        </p:nvSpPr>
        <p:spPr>
          <a:xfrm>
            <a:off x="9244306" y="3585113"/>
            <a:ext cx="846707" cy="338554"/>
          </a:xfrm>
          <a:prstGeom prst="rect">
            <a:avLst/>
          </a:prstGeom>
          <a:noFill/>
        </p:spPr>
        <p:txBody>
          <a:bodyPr wrap="none" rtlCol="0">
            <a:spAutoFit/>
          </a:bodyPr>
          <a:lstStyle/>
          <a:p>
            <a:r>
              <a:rPr lang="en-US" sz="1600" i="1" dirty="0"/>
              <a:t>Loading</a:t>
            </a:r>
          </a:p>
        </p:txBody>
      </p:sp>
      <p:sp>
        <p:nvSpPr>
          <p:cNvPr id="63" name="Arrow: Right 62">
            <a:extLst>
              <a:ext uri="{FF2B5EF4-FFF2-40B4-BE49-F238E27FC236}">
                <a16:creationId xmlns:a16="http://schemas.microsoft.com/office/drawing/2014/main" id="{8EF2225D-DF85-4384-B204-EDE27D0CE58D}"/>
              </a:ext>
            </a:extLst>
          </p:cNvPr>
          <p:cNvSpPr/>
          <p:nvPr/>
        </p:nvSpPr>
        <p:spPr>
          <a:xfrm rot="2768949">
            <a:off x="6180637" y="4779632"/>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row: Right 63">
            <a:extLst>
              <a:ext uri="{FF2B5EF4-FFF2-40B4-BE49-F238E27FC236}">
                <a16:creationId xmlns:a16="http://schemas.microsoft.com/office/drawing/2014/main" id="{80C4B3BC-416C-48B2-8BFE-37F725E8E9DC}"/>
              </a:ext>
            </a:extLst>
          </p:cNvPr>
          <p:cNvSpPr/>
          <p:nvPr/>
        </p:nvSpPr>
        <p:spPr>
          <a:xfrm rot="8290731">
            <a:off x="6146919" y="5350996"/>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A119A7CC-F431-4452-BFDC-391D14CCC520}"/>
              </a:ext>
            </a:extLst>
          </p:cNvPr>
          <p:cNvSpPr txBox="1"/>
          <p:nvPr/>
        </p:nvSpPr>
        <p:spPr>
          <a:xfrm>
            <a:off x="6845000" y="4995998"/>
            <a:ext cx="821059" cy="338554"/>
          </a:xfrm>
          <a:prstGeom prst="rect">
            <a:avLst/>
          </a:prstGeom>
          <a:noFill/>
        </p:spPr>
        <p:txBody>
          <a:bodyPr wrap="none" rtlCol="0">
            <a:spAutoFit/>
          </a:bodyPr>
          <a:lstStyle/>
          <a:p>
            <a:r>
              <a:rPr lang="en-US" sz="1600" i="1" dirty="0"/>
              <a:t>Flashed</a:t>
            </a:r>
          </a:p>
        </p:txBody>
      </p:sp>
    </p:spTree>
    <p:extLst>
      <p:ext uri="{BB962C8B-B14F-4D97-AF65-F5344CB8AC3E}">
        <p14:creationId xmlns:p14="http://schemas.microsoft.com/office/powerpoint/2010/main" val="2112794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04850C36-6476-47A3-8E41-EC2206ACD1AA}"/>
              </a:ext>
            </a:extLst>
          </p:cNvPr>
          <p:cNvSpPr/>
          <p:nvPr/>
        </p:nvSpPr>
        <p:spPr>
          <a:xfrm>
            <a:off x="451274" y="1396312"/>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38" name="TextBox 37">
            <a:extLst>
              <a:ext uri="{FF2B5EF4-FFF2-40B4-BE49-F238E27FC236}">
                <a16:creationId xmlns:a16="http://schemas.microsoft.com/office/drawing/2014/main" id="{E558D674-9693-4339-B37F-AE7707974102}"/>
              </a:ext>
            </a:extLst>
          </p:cNvPr>
          <p:cNvSpPr txBox="1"/>
          <p:nvPr/>
        </p:nvSpPr>
        <p:spPr>
          <a:xfrm>
            <a:off x="3202665" y="1396312"/>
            <a:ext cx="1635384" cy="369332"/>
          </a:xfrm>
          <a:prstGeom prst="rect">
            <a:avLst/>
          </a:prstGeom>
          <a:noFill/>
        </p:spPr>
        <p:txBody>
          <a:bodyPr wrap="none" rtlCol="0">
            <a:spAutoFit/>
          </a:bodyPr>
          <a:lstStyle/>
          <a:p>
            <a:r>
              <a:rPr lang="en-US" b="1" dirty="0"/>
              <a:t>Assembly Code</a:t>
            </a:r>
          </a:p>
        </p:txBody>
      </p:sp>
      <p:sp>
        <p:nvSpPr>
          <p:cNvPr id="39" name="Rectangle: Rounded Corners 38">
            <a:extLst>
              <a:ext uri="{FF2B5EF4-FFF2-40B4-BE49-F238E27FC236}">
                <a16:creationId xmlns:a16="http://schemas.microsoft.com/office/drawing/2014/main" id="{4B89F63A-26F1-4CE8-855C-A276FC87EA81}"/>
              </a:ext>
            </a:extLst>
          </p:cNvPr>
          <p:cNvSpPr/>
          <p:nvPr/>
        </p:nvSpPr>
        <p:spPr>
          <a:xfrm>
            <a:off x="451274" y="5254428"/>
            <a:ext cx="563880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solidFill>
                  <a:sysClr val="windowText" lastClr="000000"/>
                </a:solidFill>
              </a:rPr>
              <a:t>An FPGA is like “general purpose hardware” which can be flashed with an image of a certain circuit.  In this case, the FPGA is flashed with the NIOS Processor Image which allows it to perform essentially like a dedicated NIOS Processor hardware device.  </a:t>
            </a:r>
          </a:p>
        </p:txBody>
      </p:sp>
      <p:sp>
        <p:nvSpPr>
          <p:cNvPr id="40" name="TextBox 39">
            <a:extLst>
              <a:ext uri="{FF2B5EF4-FFF2-40B4-BE49-F238E27FC236}">
                <a16:creationId xmlns:a16="http://schemas.microsoft.com/office/drawing/2014/main" id="{17A89B50-B7CB-46D8-ADA3-E189B33C320B}"/>
              </a:ext>
            </a:extLst>
          </p:cNvPr>
          <p:cNvSpPr txBox="1"/>
          <p:nvPr/>
        </p:nvSpPr>
        <p:spPr>
          <a:xfrm>
            <a:off x="1826198" y="5254428"/>
            <a:ext cx="2752933" cy="369332"/>
          </a:xfrm>
          <a:prstGeom prst="rect">
            <a:avLst/>
          </a:prstGeom>
          <a:noFill/>
        </p:spPr>
        <p:txBody>
          <a:bodyPr wrap="none" rtlCol="0">
            <a:spAutoFit/>
          </a:bodyPr>
          <a:lstStyle/>
          <a:p>
            <a:r>
              <a:rPr lang="en-US" b="1" dirty="0"/>
              <a:t>Altera DE2 FPGA Hardware</a:t>
            </a:r>
          </a:p>
        </p:txBody>
      </p:sp>
      <p:sp>
        <p:nvSpPr>
          <p:cNvPr id="41" name="Rectangle: Rounded Corners 40">
            <a:extLst>
              <a:ext uri="{FF2B5EF4-FFF2-40B4-BE49-F238E27FC236}">
                <a16:creationId xmlns:a16="http://schemas.microsoft.com/office/drawing/2014/main" id="{1CEF33AD-90F2-4323-BF71-CE9B64B6FDB2}"/>
              </a:ext>
            </a:extLst>
          </p:cNvPr>
          <p:cNvSpPr/>
          <p:nvPr/>
        </p:nvSpPr>
        <p:spPr>
          <a:xfrm>
            <a:off x="451274" y="3933628"/>
            <a:ext cx="563880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solidFill>
                  <a:sysClr val="windowText" lastClr="000000"/>
                </a:solidFill>
              </a:rPr>
              <a:t>Machine code can be loaded onto an image of the processor for which it was assembled and executed therein.  In this case, the processor image is the same as a physical processor (for the most part).  </a:t>
            </a:r>
          </a:p>
        </p:txBody>
      </p:sp>
      <p:sp>
        <p:nvSpPr>
          <p:cNvPr id="42" name="TextBox 41">
            <a:extLst>
              <a:ext uri="{FF2B5EF4-FFF2-40B4-BE49-F238E27FC236}">
                <a16:creationId xmlns:a16="http://schemas.microsoft.com/office/drawing/2014/main" id="{B80F4C56-6C1F-4EF2-B217-A23E2E73D763}"/>
              </a:ext>
            </a:extLst>
          </p:cNvPr>
          <p:cNvSpPr txBox="1"/>
          <p:nvPr/>
        </p:nvSpPr>
        <p:spPr>
          <a:xfrm>
            <a:off x="1982414" y="3897868"/>
            <a:ext cx="2277675" cy="369332"/>
          </a:xfrm>
          <a:prstGeom prst="rect">
            <a:avLst/>
          </a:prstGeom>
          <a:noFill/>
        </p:spPr>
        <p:txBody>
          <a:bodyPr wrap="none" rtlCol="0">
            <a:spAutoFit/>
          </a:bodyPr>
          <a:lstStyle/>
          <a:p>
            <a:r>
              <a:rPr lang="en-US" b="1" dirty="0"/>
              <a:t>NIOS Processor Image</a:t>
            </a:r>
          </a:p>
        </p:txBody>
      </p:sp>
      <p:sp>
        <p:nvSpPr>
          <p:cNvPr id="43" name="Rectangle: Rounded Corners 42">
            <a:extLst>
              <a:ext uri="{FF2B5EF4-FFF2-40B4-BE49-F238E27FC236}">
                <a16:creationId xmlns:a16="http://schemas.microsoft.com/office/drawing/2014/main" id="{88B76E4A-BEB8-4F3E-9DBA-BDBB5D79D794}"/>
              </a:ext>
            </a:extLst>
          </p:cNvPr>
          <p:cNvSpPr/>
          <p:nvPr/>
        </p:nvSpPr>
        <p:spPr>
          <a:xfrm>
            <a:off x="451274" y="2664970"/>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44" name="TextBox 43">
            <a:extLst>
              <a:ext uri="{FF2B5EF4-FFF2-40B4-BE49-F238E27FC236}">
                <a16:creationId xmlns:a16="http://schemas.microsoft.com/office/drawing/2014/main" id="{5AE7010C-D6CF-426B-9460-EF6D42032E54}"/>
              </a:ext>
            </a:extLst>
          </p:cNvPr>
          <p:cNvSpPr txBox="1"/>
          <p:nvPr/>
        </p:nvSpPr>
        <p:spPr>
          <a:xfrm>
            <a:off x="3244343" y="2664970"/>
            <a:ext cx="1552028" cy="369332"/>
          </a:xfrm>
          <a:prstGeom prst="rect">
            <a:avLst/>
          </a:prstGeom>
          <a:noFill/>
        </p:spPr>
        <p:txBody>
          <a:bodyPr wrap="none" rtlCol="0">
            <a:spAutoFit/>
          </a:bodyPr>
          <a:lstStyle/>
          <a:p>
            <a:r>
              <a:rPr lang="en-US" b="1" dirty="0"/>
              <a:t>Machine Code</a:t>
            </a:r>
          </a:p>
        </p:txBody>
      </p:sp>
      <p:sp>
        <p:nvSpPr>
          <p:cNvPr id="45" name="Rectangle: Rounded Corners 44">
            <a:extLst>
              <a:ext uri="{FF2B5EF4-FFF2-40B4-BE49-F238E27FC236}">
                <a16:creationId xmlns:a16="http://schemas.microsoft.com/office/drawing/2014/main" id="{40386A25-77CE-43FA-A698-C877AD4A6B94}"/>
              </a:ext>
            </a:extLst>
          </p:cNvPr>
          <p:cNvSpPr/>
          <p:nvPr/>
        </p:nvSpPr>
        <p:spPr>
          <a:xfrm>
            <a:off x="451274" y="179797"/>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46" name="TextBox 45">
            <a:extLst>
              <a:ext uri="{FF2B5EF4-FFF2-40B4-BE49-F238E27FC236}">
                <a16:creationId xmlns:a16="http://schemas.microsoft.com/office/drawing/2014/main" id="{4A962142-875E-43FA-B21D-A2B3208A28F0}"/>
              </a:ext>
            </a:extLst>
          </p:cNvPr>
          <p:cNvSpPr txBox="1"/>
          <p:nvPr/>
        </p:nvSpPr>
        <p:spPr>
          <a:xfrm>
            <a:off x="3609065" y="179797"/>
            <a:ext cx="843501" cy="369332"/>
          </a:xfrm>
          <a:prstGeom prst="rect">
            <a:avLst/>
          </a:prstGeom>
          <a:noFill/>
        </p:spPr>
        <p:txBody>
          <a:bodyPr wrap="none" rtlCol="0">
            <a:spAutoFit/>
          </a:bodyPr>
          <a:lstStyle/>
          <a:p>
            <a:r>
              <a:rPr lang="en-US" b="1" dirty="0"/>
              <a:t>C Code</a:t>
            </a:r>
          </a:p>
        </p:txBody>
      </p:sp>
      <p:sp>
        <p:nvSpPr>
          <p:cNvPr id="47" name="Arrow: Right 46">
            <a:extLst>
              <a:ext uri="{FF2B5EF4-FFF2-40B4-BE49-F238E27FC236}">
                <a16:creationId xmlns:a16="http://schemas.microsoft.com/office/drawing/2014/main" id="{32482587-767D-430D-ADBA-CC5355150DE7}"/>
              </a:ext>
            </a:extLst>
          </p:cNvPr>
          <p:cNvSpPr/>
          <p:nvPr/>
        </p:nvSpPr>
        <p:spPr>
          <a:xfrm rot="2768949">
            <a:off x="8533480" y="922552"/>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Right 47">
            <a:extLst>
              <a:ext uri="{FF2B5EF4-FFF2-40B4-BE49-F238E27FC236}">
                <a16:creationId xmlns:a16="http://schemas.microsoft.com/office/drawing/2014/main" id="{B45FDE27-1830-4E52-A452-D220D9E69756}"/>
              </a:ext>
            </a:extLst>
          </p:cNvPr>
          <p:cNvSpPr/>
          <p:nvPr/>
        </p:nvSpPr>
        <p:spPr>
          <a:xfrm rot="8290731">
            <a:off x="8499762" y="1493916"/>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FCE4776B-2BDE-4241-8FDC-17972CA0DD72}"/>
              </a:ext>
            </a:extLst>
          </p:cNvPr>
          <p:cNvSpPr txBox="1"/>
          <p:nvPr/>
        </p:nvSpPr>
        <p:spPr>
          <a:xfrm>
            <a:off x="9197843" y="1138918"/>
            <a:ext cx="1016625" cy="338554"/>
          </a:xfrm>
          <a:prstGeom prst="rect">
            <a:avLst/>
          </a:prstGeom>
          <a:noFill/>
        </p:spPr>
        <p:txBody>
          <a:bodyPr wrap="none" rtlCol="0">
            <a:spAutoFit/>
          </a:bodyPr>
          <a:lstStyle/>
          <a:p>
            <a:r>
              <a:rPr lang="en-US" sz="1600" i="1" dirty="0"/>
              <a:t>Compiling</a:t>
            </a:r>
          </a:p>
        </p:txBody>
      </p:sp>
      <p:sp>
        <p:nvSpPr>
          <p:cNvPr id="50" name="Arrow: Right 49">
            <a:extLst>
              <a:ext uri="{FF2B5EF4-FFF2-40B4-BE49-F238E27FC236}">
                <a16:creationId xmlns:a16="http://schemas.microsoft.com/office/drawing/2014/main" id="{2C5459D6-2BA1-47C5-96A5-3C26748813E4}"/>
              </a:ext>
            </a:extLst>
          </p:cNvPr>
          <p:cNvSpPr/>
          <p:nvPr/>
        </p:nvSpPr>
        <p:spPr>
          <a:xfrm rot="2768949">
            <a:off x="8579944" y="2141735"/>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Right 50">
            <a:extLst>
              <a:ext uri="{FF2B5EF4-FFF2-40B4-BE49-F238E27FC236}">
                <a16:creationId xmlns:a16="http://schemas.microsoft.com/office/drawing/2014/main" id="{579D7235-C96C-4BFB-87C6-3563D5D21253}"/>
              </a:ext>
            </a:extLst>
          </p:cNvPr>
          <p:cNvSpPr/>
          <p:nvPr/>
        </p:nvSpPr>
        <p:spPr>
          <a:xfrm rot="8290731">
            <a:off x="8546226" y="2713099"/>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673CD757-1958-4BAD-870A-B611A7376F0F}"/>
              </a:ext>
            </a:extLst>
          </p:cNvPr>
          <p:cNvSpPr txBox="1"/>
          <p:nvPr/>
        </p:nvSpPr>
        <p:spPr>
          <a:xfrm>
            <a:off x="9244307" y="2358101"/>
            <a:ext cx="1133644" cy="338554"/>
          </a:xfrm>
          <a:prstGeom prst="rect">
            <a:avLst/>
          </a:prstGeom>
          <a:noFill/>
        </p:spPr>
        <p:txBody>
          <a:bodyPr wrap="none" rtlCol="0">
            <a:spAutoFit/>
          </a:bodyPr>
          <a:lstStyle/>
          <a:p>
            <a:r>
              <a:rPr lang="en-US" sz="1600" i="1" dirty="0"/>
              <a:t>Assembling</a:t>
            </a:r>
          </a:p>
        </p:txBody>
      </p:sp>
      <p:sp>
        <p:nvSpPr>
          <p:cNvPr id="53" name="Arrow: Right 52">
            <a:extLst>
              <a:ext uri="{FF2B5EF4-FFF2-40B4-BE49-F238E27FC236}">
                <a16:creationId xmlns:a16="http://schemas.microsoft.com/office/drawing/2014/main" id="{F87BB073-21B7-4C30-B2B9-91AFA812094F}"/>
              </a:ext>
            </a:extLst>
          </p:cNvPr>
          <p:cNvSpPr/>
          <p:nvPr/>
        </p:nvSpPr>
        <p:spPr>
          <a:xfrm rot="5400000">
            <a:off x="6573592" y="3653911"/>
            <a:ext cx="357701" cy="22010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Right 53">
            <a:extLst>
              <a:ext uri="{FF2B5EF4-FFF2-40B4-BE49-F238E27FC236}">
                <a16:creationId xmlns:a16="http://schemas.microsoft.com/office/drawing/2014/main" id="{9D813E97-3BDE-4AB9-87A9-178D70EA2392}"/>
              </a:ext>
            </a:extLst>
          </p:cNvPr>
          <p:cNvSpPr/>
          <p:nvPr/>
        </p:nvSpPr>
        <p:spPr>
          <a:xfrm rot="8290731">
            <a:off x="6164414" y="4186117"/>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93F57037-26AD-4FF5-ACC1-32816A30D8EC}"/>
              </a:ext>
            </a:extLst>
          </p:cNvPr>
          <p:cNvSpPr txBox="1"/>
          <p:nvPr/>
        </p:nvSpPr>
        <p:spPr>
          <a:xfrm>
            <a:off x="6862495" y="3831119"/>
            <a:ext cx="846707" cy="338554"/>
          </a:xfrm>
          <a:prstGeom prst="rect">
            <a:avLst/>
          </a:prstGeom>
          <a:noFill/>
        </p:spPr>
        <p:txBody>
          <a:bodyPr wrap="none" rtlCol="0">
            <a:spAutoFit/>
          </a:bodyPr>
          <a:lstStyle/>
          <a:p>
            <a:r>
              <a:rPr lang="en-US" sz="1600" i="1" dirty="0"/>
              <a:t>Loading</a:t>
            </a:r>
          </a:p>
        </p:txBody>
      </p:sp>
      <p:sp>
        <p:nvSpPr>
          <p:cNvPr id="57" name="Rectangle: Rounded Corners 56">
            <a:extLst>
              <a:ext uri="{FF2B5EF4-FFF2-40B4-BE49-F238E27FC236}">
                <a16:creationId xmlns:a16="http://schemas.microsoft.com/office/drawing/2014/main" id="{C50B9336-2180-473F-AA8C-067A271CCF72}"/>
              </a:ext>
            </a:extLst>
          </p:cNvPr>
          <p:cNvSpPr/>
          <p:nvPr/>
        </p:nvSpPr>
        <p:spPr>
          <a:xfrm>
            <a:off x="7936089" y="5260357"/>
            <a:ext cx="395111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59" name="TextBox 58">
            <a:extLst>
              <a:ext uri="{FF2B5EF4-FFF2-40B4-BE49-F238E27FC236}">
                <a16:creationId xmlns:a16="http://schemas.microsoft.com/office/drawing/2014/main" id="{54DAF966-29B7-4EC3-BFD1-415C8FB8211A}"/>
              </a:ext>
            </a:extLst>
          </p:cNvPr>
          <p:cNvSpPr txBox="1"/>
          <p:nvPr/>
        </p:nvSpPr>
        <p:spPr>
          <a:xfrm>
            <a:off x="8774530" y="5246061"/>
            <a:ext cx="2632965" cy="369332"/>
          </a:xfrm>
          <a:prstGeom prst="rect">
            <a:avLst/>
          </a:prstGeom>
          <a:noFill/>
        </p:spPr>
        <p:txBody>
          <a:bodyPr wrap="none" rtlCol="0">
            <a:spAutoFit/>
          </a:bodyPr>
          <a:lstStyle/>
          <a:p>
            <a:r>
              <a:rPr lang="en-US" b="1" dirty="0"/>
              <a:t>NIOS Processor Hardware</a:t>
            </a:r>
          </a:p>
        </p:txBody>
      </p:sp>
      <p:sp>
        <p:nvSpPr>
          <p:cNvPr id="60" name="Arrow: Right 59">
            <a:extLst>
              <a:ext uri="{FF2B5EF4-FFF2-40B4-BE49-F238E27FC236}">
                <a16:creationId xmlns:a16="http://schemas.microsoft.com/office/drawing/2014/main" id="{A760527B-DE88-4114-A73F-49EA45936848}"/>
              </a:ext>
            </a:extLst>
          </p:cNvPr>
          <p:cNvSpPr/>
          <p:nvPr/>
        </p:nvSpPr>
        <p:spPr>
          <a:xfrm rot="2768949">
            <a:off x="8579943" y="3368747"/>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row: Right 60">
            <a:extLst>
              <a:ext uri="{FF2B5EF4-FFF2-40B4-BE49-F238E27FC236}">
                <a16:creationId xmlns:a16="http://schemas.microsoft.com/office/drawing/2014/main" id="{27901BDD-57C0-444E-AD2D-89CBD9F3179A}"/>
              </a:ext>
            </a:extLst>
          </p:cNvPr>
          <p:cNvSpPr/>
          <p:nvPr/>
        </p:nvSpPr>
        <p:spPr>
          <a:xfrm rot="5400000">
            <a:off x="8597676" y="4320595"/>
            <a:ext cx="1261578" cy="28262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AFB05FD7-FA10-4073-83DD-70B51477D1C8}"/>
              </a:ext>
            </a:extLst>
          </p:cNvPr>
          <p:cNvSpPr txBox="1"/>
          <p:nvPr/>
        </p:nvSpPr>
        <p:spPr>
          <a:xfrm>
            <a:off x="9244306" y="3585113"/>
            <a:ext cx="846707" cy="338554"/>
          </a:xfrm>
          <a:prstGeom prst="rect">
            <a:avLst/>
          </a:prstGeom>
          <a:noFill/>
        </p:spPr>
        <p:txBody>
          <a:bodyPr wrap="none" rtlCol="0">
            <a:spAutoFit/>
          </a:bodyPr>
          <a:lstStyle/>
          <a:p>
            <a:r>
              <a:rPr lang="en-US" sz="1600" i="1" dirty="0"/>
              <a:t>Loading</a:t>
            </a:r>
          </a:p>
        </p:txBody>
      </p:sp>
      <p:sp>
        <p:nvSpPr>
          <p:cNvPr id="63" name="Arrow: Right 62">
            <a:extLst>
              <a:ext uri="{FF2B5EF4-FFF2-40B4-BE49-F238E27FC236}">
                <a16:creationId xmlns:a16="http://schemas.microsoft.com/office/drawing/2014/main" id="{8EF2225D-DF85-4384-B204-EDE27D0CE58D}"/>
              </a:ext>
            </a:extLst>
          </p:cNvPr>
          <p:cNvSpPr/>
          <p:nvPr/>
        </p:nvSpPr>
        <p:spPr>
          <a:xfrm rot="2768949">
            <a:off x="6180637" y="4779632"/>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row: Right 63">
            <a:extLst>
              <a:ext uri="{FF2B5EF4-FFF2-40B4-BE49-F238E27FC236}">
                <a16:creationId xmlns:a16="http://schemas.microsoft.com/office/drawing/2014/main" id="{80C4B3BC-416C-48B2-8BFE-37F725E8E9DC}"/>
              </a:ext>
            </a:extLst>
          </p:cNvPr>
          <p:cNvSpPr/>
          <p:nvPr/>
        </p:nvSpPr>
        <p:spPr>
          <a:xfrm rot="8290731">
            <a:off x="6146919" y="5350996"/>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A119A7CC-F431-4452-BFDC-391D14CCC520}"/>
              </a:ext>
            </a:extLst>
          </p:cNvPr>
          <p:cNvSpPr txBox="1"/>
          <p:nvPr/>
        </p:nvSpPr>
        <p:spPr>
          <a:xfrm>
            <a:off x="6845000" y="4995998"/>
            <a:ext cx="821059" cy="338554"/>
          </a:xfrm>
          <a:prstGeom prst="rect">
            <a:avLst/>
          </a:prstGeom>
          <a:noFill/>
        </p:spPr>
        <p:txBody>
          <a:bodyPr wrap="none" rtlCol="0">
            <a:spAutoFit/>
          </a:bodyPr>
          <a:lstStyle/>
          <a:p>
            <a:r>
              <a:rPr lang="en-US" sz="1600" i="1" dirty="0"/>
              <a:t>Flashed</a:t>
            </a:r>
          </a:p>
        </p:txBody>
      </p:sp>
      <p:sp>
        <p:nvSpPr>
          <p:cNvPr id="2" name="TextBox 1">
            <a:extLst>
              <a:ext uri="{FF2B5EF4-FFF2-40B4-BE49-F238E27FC236}">
                <a16:creationId xmlns:a16="http://schemas.microsoft.com/office/drawing/2014/main" id="{D9421B2A-9B5E-447D-999A-D0F39F127607}"/>
              </a:ext>
            </a:extLst>
          </p:cNvPr>
          <p:cNvSpPr txBox="1"/>
          <p:nvPr/>
        </p:nvSpPr>
        <p:spPr>
          <a:xfrm rot="20700000">
            <a:off x="462682" y="2877521"/>
            <a:ext cx="3121017" cy="923330"/>
          </a:xfrm>
          <a:prstGeom prst="rect">
            <a:avLst/>
          </a:prstGeom>
          <a:solidFill>
            <a:schemeClr val="bg2">
              <a:lumMod val="90000"/>
            </a:schemeClr>
          </a:solidFill>
          <a:ln w="38100">
            <a:solidFill>
              <a:schemeClr val="tx1"/>
            </a:solidFill>
          </a:ln>
        </p:spPr>
        <p:txBody>
          <a:bodyPr wrap="square" rtlCol="0">
            <a:spAutoFit/>
          </a:bodyPr>
          <a:lstStyle/>
          <a:p>
            <a:r>
              <a:rPr lang="en-US" b="1" dirty="0">
                <a:solidFill>
                  <a:srgbClr val="FF0000"/>
                </a:solidFill>
              </a:rPr>
              <a:t>In Lab, the </a:t>
            </a:r>
            <a:r>
              <a:rPr lang="en-US" b="1" dirty="0" err="1">
                <a:solidFill>
                  <a:srgbClr val="FF0000"/>
                </a:solidFill>
              </a:rPr>
              <a:t>QSys</a:t>
            </a:r>
            <a:r>
              <a:rPr lang="en-US" b="1" dirty="0">
                <a:solidFill>
                  <a:srgbClr val="FF0000"/>
                </a:solidFill>
              </a:rPr>
              <a:t> setup helps configure and define what the NIOS Processor Image is. </a:t>
            </a:r>
          </a:p>
        </p:txBody>
      </p:sp>
    </p:spTree>
    <p:extLst>
      <p:ext uri="{BB962C8B-B14F-4D97-AF65-F5344CB8AC3E}">
        <p14:creationId xmlns:p14="http://schemas.microsoft.com/office/powerpoint/2010/main" val="3416263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04850C36-6476-47A3-8E41-EC2206ACD1AA}"/>
              </a:ext>
            </a:extLst>
          </p:cNvPr>
          <p:cNvSpPr/>
          <p:nvPr/>
        </p:nvSpPr>
        <p:spPr>
          <a:xfrm>
            <a:off x="451274" y="1396312"/>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38" name="TextBox 37">
            <a:extLst>
              <a:ext uri="{FF2B5EF4-FFF2-40B4-BE49-F238E27FC236}">
                <a16:creationId xmlns:a16="http://schemas.microsoft.com/office/drawing/2014/main" id="{E558D674-9693-4339-B37F-AE7707974102}"/>
              </a:ext>
            </a:extLst>
          </p:cNvPr>
          <p:cNvSpPr txBox="1"/>
          <p:nvPr/>
        </p:nvSpPr>
        <p:spPr>
          <a:xfrm>
            <a:off x="3202665" y="1396312"/>
            <a:ext cx="1635384" cy="369332"/>
          </a:xfrm>
          <a:prstGeom prst="rect">
            <a:avLst/>
          </a:prstGeom>
          <a:noFill/>
        </p:spPr>
        <p:txBody>
          <a:bodyPr wrap="none" rtlCol="0">
            <a:spAutoFit/>
          </a:bodyPr>
          <a:lstStyle/>
          <a:p>
            <a:r>
              <a:rPr lang="en-US" b="1" dirty="0"/>
              <a:t>Assembly Code</a:t>
            </a:r>
          </a:p>
        </p:txBody>
      </p:sp>
      <p:sp>
        <p:nvSpPr>
          <p:cNvPr id="39" name="Rectangle: Rounded Corners 38">
            <a:extLst>
              <a:ext uri="{FF2B5EF4-FFF2-40B4-BE49-F238E27FC236}">
                <a16:creationId xmlns:a16="http://schemas.microsoft.com/office/drawing/2014/main" id="{4B89F63A-26F1-4CE8-855C-A276FC87EA81}"/>
              </a:ext>
            </a:extLst>
          </p:cNvPr>
          <p:cNvSpPr/>
          <p:nvPr/>
        </p:nvSpPr>
        <p:spPr>
          <a:xfrm>
            <a:off x="451274" y="5254428"/>
            <a:ext cx="563880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solidFill>
                  <a:sysClr val="windowText" lastClr="000000"/>
                </a:solidFill>
              </a:rPr>
              <a:t>An FPGA is like “general purpose hardware” which can be flashed with an image of a certain circuit.  In this case, the FPGA is flashed with the NIOS Processor Image which allows it to perform essentially like a dedicated NIOS Processor hardware device.  </a:t>
            </a:r>
          </a:p>
        </p:txBody>
      </p:sp>
      <p:sp>
        <p:nvSpPr>
          <p:cNvPr id="40" name="TextBox 39">
            <a:extLst>
              <a:ext uri="{FF2B5EF4-FFF2-40B4-BE49-F238E27FC236}">
                <a16:creationId xmlns:a16="http://schemas.microsoft.com/office/drawing/2014/main" id="{17A89B50-B7CB-46D8-ADA3-E189B33C320B}"/>
              </a:ext>
            </a:extLst>
          </p:cNvPr>
          <p:cNvSpPr txBox="1"/>
          <p:nvPr/>
        </p:nvSpPr>
        <p:spPr>
          <a:xfrm>
            <a:off x="1826198" y="5254428"/>
            <a:ext cx="2752933" cy="369332"/>
          </a:xfrm>
          <a:prstGeom prst="rect">
            <a:avLst/>
          </a:prstGeom>
          <a:noFill/>
        </p:spPr>
        <p:txBody>
          <a:bodyPr wrap="none" rtlCol="0">
            <a:spAutoFit/>
          </a:bodyPr>
          <a:lstStyle/>
          <a:p>
            <a:r>
              <a:rPr lang="en-US" b="1" dirty="0"/>
              <a:t>Altera DE2 FPGA Hardware</a:t>
            </a:r>
          </a:p>
        </p:txBody>
      </p:sp>
      <p:sp>
        <p:nvSpPr>
          <p:cNvPr id="41" name="Rectangle: Rounded Corners 40">
            <a:extLst>
              <a:ext uri="{FF2B5EF4-FFF2-40B4-BE49-F238E27FC236}">
                <a16:creationId xmlns:a16="http://schemas.microsoft.com/office/drawing/2014/main" id="{1CEF33AD-90F2-4323-BF71-CE9B64B6FDB2}"/>
              </a:ext>
            </a:extLst>
          </p:cNvPr>
          <p:cNvSpPr/>
          <p:nvPr/>
        </p:nvSpPr>
        <p:spPr>
          <a:xfrm>
            <a:off x="451274" y="3933628"/>
            <a:ext cx="563880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solidFill>
                  <a:sysClr val="windowText" lastClr="000000"/>
                </a:solidFill>
              </a:rPr>
              <a:t>Machine code can be loaded onto an image of the processor for which it was assembled and executed therein.  In this case, the processor image is the same as a physical processor (for the most part).  </a:t>
            </a:r>
          </a:p>
        </p:txBody>
      </p:sp>
      <p:sp>
        <p:nvSpPr>
          <p:cNvPr id="42" name="TextBox 41">
            <a:extLst>
              <a:ext uri="{FF2B5EF4-FFF2-40B4-BE49-F238E27FC236}">
                <a16:creationId xmlns:a16="http://schemas.microsoft.com/office/drawing/2014/main" id="{B80F4C56-6C1F-4EF2-B217-A23E2E73D763}"/>
              </a:ext>
            </a:extLst>
          </p:cNvPr>
          <p:cNvSpPr txBox="1"/>
          <p:nvPr/>
        </p:nvSpPr>
        <p:spPr>
          <a:xfrm>
            <a:off x="1982414" y="3897868"/>
            <a:ext cx="2277675" cy="369332"/>
          </a:xfrm>
          <a:prstGeom prst="rect">
            <a:avLst/>
          </a:prstGeom>
          <a:noFill/>
        </p:spPr>
        <p:txBody>
          <a:bodyPr wrap="none" rtlCol="0">
            <a:spAutoFit/>
          </a:bodyPr>
          <a:lstStyle/>
          <a:p>
            <a:r>
              <a:rPr lang="en-US" b="1" dirty="0"/>
              <a:t>NIOS Processor Image</a:t>
            </a:r>
          </a:p>
        </p:txBody>
      </p:sp>
      <p:sp>
        <p:nvSpPr>
          <p:cNvPr id="43" name="Rectangle: Rounded Corners 42">
            <a:extLst>
              <a:ext uri="{FF2B5EF4-FFF2-40B4-BE49-F238E27FC236}">
                <a16:creationId xmlns:a16="http://schemas.microsoft.com/office/drawing/2014/main" id="{88B76E4A-BEB8-4F3E-9DBA-BDBB5D79D794}"/>
              </a:ext>
            </a:extLst>
          </p:cNvPr>
          <p:cNvSpPr/>
          <p:nvPr/>
        </p:nvSpPr>
        <p:spPr>
          <a:xfrm>
            <a:off x="451274" y="2664970"/>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44" name="TextBox 43">
            <a:extLst>
              <a:ext uri="{FF2B5EF4-FFF2-40B4-BE49-F238E27FC236}">
                <a16:creationId xmlns:a16="http://schemas.microsoft.com/office/drawing/2014/main" id="{5AE7010C-D6CF-426B-9460-EF6D42032E54}"/>
              </a:ext>
            </a:extLst>
          </p:cNvPr>
          <p:cNvSpPr txBox="1"/>
          <p:nvPr/>
        </p:nvSpPr>
        <p:spPr>
          <a:xfrm>
            <a:off x="3244343" y="2664970"/>
            <a:ext cx="1552028" cy="369332"/>
          </a:xfrm>
          <a:prstGeom prst="rect">
            <a:avLst/>
          </a:prstGeom>
          <a:noFill/>
        </p:spPr>
        <p:txBody>
          <a:bodyPr wrap="none" rtlCol="0">
            <a:spAutoFit/>
          </a:bodyPr>
          <a:lstStyle/>
          <a:p>
            <a:r>
              <a:rPr lang="en-US" b="1" dirty="0"/>
              <a:t>Machine Code</a:t>
            </a:r>
          </a:p>
        </p:txBody>
      </p:sp>
      <p:sp>
        <p:nvSpPr>
          <p:cNvPr id="45" name="Rectangle: Rounded Corners 44">
            <a:extLst>
              <a:ext uri="{FF2B5EF4-FFF2-40B4-BE49-F238E27FC236}">
                <a16:creationId xmlns:a16="http://schemas.microsoft.com/office/drawing/2014/main" id="{40386A25-77CE-43FA-A698-C877AD4A6B94}"/>
              </a:ext>
            </a:extLst>
          </p:cNvPr>
          <p:cNvSpPr/>
          <p:nvPr/>
        </p:nvSpPr>
        <p:spPr>
          <a:xfrm>
            <a:off x="451274" y="179797"/>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46" name="TextBox 45">
            <a:extLst>
              <a:ext uri="{FF2B5EF4-FFF2-40B4-BE49-F238E27FC236}">
                <a16:creationId xmlns:a16="http://schemas.microsoft.com/office/drawing/2014/main" id="{4A962142-875E-43FA-B21D-A2B3208A28F0}"/>
              </a:ext>
            </a:extLst>
          </p:cNvPr>
          <p:cNvSpPr txBox="1"/>
          <p:nvPr/>
        </p:nvSpPr>
        <p:spPr>
          <a:xfrm>
            <a:off x="3609065" y="179797"/>
            <a:ext cx="843501" cy="369332"/>
          </a:xfrm>
          <a:prstGeom prst="rect">
            <a:avLst/>
          </a:prstGeom>
          <a:noFill/>
        </p:spPr>
        <p:txBody>
          <a:bodyPr wrap="none" rtlCol="0">
            <a:spAutoFit/>
          </a:bodyPr>
          <a:lstStyle/>
          <a:p>
            <a:r>
              <a:rPr lang="en-US" b="1" dirty="0"/>
              <a:t>C Code</a:t>
            </a:r>
          </a:p>
        </p:txBody>
      </p:sp>
      <p:sp>
        <p:nvSpPr>
          <p:cNvPr id="47" name="Arrow: Right 46">
            <a:extLst>
              <a:ext uri="{FF2B5EF4-FFF2-40B4-BE49-F238E27FC236}">
                <a16:creationId xmlns:a16="http://schemas.microsoft.com/office/drawing/2014/main" id="{32482587-767D-430D-ADBA-CC5355150DE7}"/>
              </a:ext>
            </a:extLst>
          </p:cNvPr>
          <p:cNvSpPr/>
          <p:nvPr/>
        </p:nvSpPr>
        <p:spPr>
          <a:xfrm rot="2768949">
            <a:off x="8533480" y="922552"/>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Right 47">
            <a:extLst>
              <a:ext uri="{FF2B5EF4-FFF2-40B4-BE49-F238E27FC236}">
                <a16:creationId xmlns:a16="http://schemas.microsoft.com/office/drawing/2014/main" id="{B45FDE27-1830-4E52-A452-D220D9E69756}"/>
              </a:ext>
            </a:extLst>
          </p:cNvPr>
          <p:cNvSpPr/>
          <p:nvPr/>
        </p:nvSpPr>
        <p:spPr>
          <a:xfrm rot="8290731">
            <a:off x="8499762" y="1493916"/>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FCE4776B-2BDE-4241-8FDC-17972CA0DD72}"/>
              </a:ext>
            </a:extLst>
          </p:cNvPr>
          <p:cNvSpPr txBox="1"/>
          <p:nvPr/>
        </p:nvSpPr>
        <p:spPr>
          <a:xfrm>
            <a:off x="9197843" y="1138918"/>
            <a:ext cx="1016625" cy="338554"/>
          </a:xfrm>
          <a:prstGeom prst="rect">
            <a:avLst/>
          </a:prstGeom>
          <a:noFill/>
        </p:spPr>
        <p:txBody>
          <a:bodyPr wrap="none" rtlCol="0">
            <a:spAutoFit/>
          </a:bodyPr>
          <a:lstStyle/>
          <a:p>
            <a:r>
              <a:rPr lang="en-US" sz="1600" i="1" dirty="0"/>
              <a:t>Compiling</a:t>
            </a:r>
          </a:p>
        </p:txBody>
      </p:sp>
      <p:sp>
        <p:nvSpPr>
          <p:cNvPr id="50" name="Arrow: Right 49">
            <a:extLst>
              <a:ext uri="{FF2B5EF4-FFF2-40B4-BE49-F238E27FC236}">
                <a16:creationId xmlns:a16="http://schemas.microsoft.com/office/drawing/2014/main" id="{2C5459D6-2BA1-47C5-96A5-3C26748813E4}"/>
              </a:ext>
            </a:extLst>
          </p:cNvPr>
          <p:cNvSpPr/>
          <p:nvPr/>
        </p:nvSpPr>
        <p:spPr>
          <a:xfrm rot="2768949">
            <a:off x="8579944" y="2141735"/>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Right 50">
            <a:extLst>
              <a:ext uri="{FF2B5EF4-FFF2-40B4-BE49-F238E27FC236}">
                <a16:creationId xmlns:a16="http://schemas.microsoft.com/office/drawing/2014/main" id="{579D7235-C96C-4BFB-87C6-3563D5D21253}"/>
              </a:ext>
            </a:extLst>
          </p:cNvPr>
          <p:cNvSpPr/>
          <p:nvPr/>
        </p:nvSpPr>
        <p:spPr>
          <a:xfrm rot="8290731">
            <a:off x="8546226" y="2713099"/>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673CD757-1958-4BAD-870A-B611A7376F0F}"/>
              </a:ext>
            </a:extLst>
          </p:cNvPr>
          <p:cNvSpPr txBox="1"/>
          <p:nvPr/>
        </p:nvSpPr>
        <p:spPr>
          <a:xfrm>
            <a:off x="9244307" y="2358101"/>
            <a:ext cx="1133644" cy="338554"/>
          </a:xfrm>
          <a:prstGeom prst="rect">
            <a:avLst/>
          </a:prstGeom>
          <a:noFill/>
        </p:spPr>
        <p:txBody>
          <a:bodyPr wrap="none" rtlCol="0">
            <a:spAutoFit/>
          </a:bodyPr>
          <a:lstStyle/>
          <a:p>
            <a:r>
              <a:rPr lang="en-US" sz="1600" i="1" dirty="0"/>
              <a:t>Assembling</a:t>
            </a:r>
          </a:p>
        </p:txBody>
      </p:sp>
      <p:sp>
        <p:nvSpPr>
          <p:cNvPr id="53" name="Arrow: Right 52">
            <a:extLst>
              <a:ext uri="{FF2B5EF4-FFF2-40B4-BE49-F238E27FC236}">
                <a16:creationId xmlns:a16="http://schemas.microsoft.com/office/drawing/2014/main" id="{F87BB073-21B7-4C30-B2B9-91AFA812094F}"/>
              </a:ext>
            </a:extLst>
          </p:cNvPr>
          <p:cNvSpPr/>
          <p:nvPr/>
        </p:nvSpPr>
        <p:spPr>
          <a:xfrm rot="5400000">
            <a:off x="6573592" y="3653911"/>
            <a:ext cx="357701" cy="22010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Right 53">
            <a:extLst>
              <a:ext uri="{FF2B5EF4-FFF2-40B4-BE49-F238E27FC236}">
                <a16:creationId xmlns:a16="http://schemas.microsoft.com/office/drawing/2014/main" id="{9D813E97-3BDE-4AB9-87A9-178D70EA2392}"/>
              </a:ext>
            </a:extLst>
          </p:cNvPr>
          <p:cNvSpPr/>
          <p:nvPr/>
        </p:nvSpPr>
        <p:spPr>
          <a:xfrm rot="8290731">
            <a:off x="6164414" y="4186117"/>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93F57037-26AD-4FF5-ACC1-32816A30D8EC}"/>
              </a:ext>
            </a:extLst>
          </p:cNvPr>
          <p:cNvSpPr txBox="1"/>
          <p:nvPr/>
        </p:nvSpPr>
        <p:spPr>
          <a:xfrm>
            <a:off x="6862495" y="3831119"/>
            <a:ext cx="846707" cy="338554"/>
          </a:xfrm>
          <a:prstGeom prst="rect">
            <a:avLst/>
          </a:prstGeom>
          <a:noFill/>
        </p:spPr>
        <p:txBody>
          <a:bodyPr wrap="none" rtlCol="0">
            <a:spAutoFit/>
          </a:bodyPr>
          <a:lstStyle/>
          <a:p>
            <a:r>
              <a:rPr lang="en-US" sz="1600" i="1" dirty="0"/>
              <a:t>Loading</a:t>
            </a:r>
          </a:p>
        </p:txBody>
      </p:sp>
      <p:sp>
        <p:nvSpPr>
          <p:cNvPr id="57" name="Rectangle: Rounded Corners 56">
            <a:extLst>
              <a:ext uri="{FF2B5EF4-FFF2-40B4-BE49-F238E27FC236}">
                <a16:creationId xmlns:a16="http://schemas.microsoft.com/office/drawing/2014/main" id="{C50B9336-2180-473F-AA8C-067A271CCF72}"/>
              </a:ext>
            </a:extLst>
          </p:cNvPr>
          <p:cNvSpPr/>
          <p:nvPr/>
        </p:nvSpPr>
        <p:spPr>
          <a:xfrm>
            <a:off x="7936089" y="5260357"/>
            <a:ext cx="395111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59" name="TextBox 58">
            <a:extLst>
              <a:ext uri="{FF2B5EF4-FFF2-40B4-BE49-F238E27FC236}">
                <a16:creationId xmlns:a16="http://schemas.microsoft.com/office/drawing/2014/main" id="{54DAF966-29B7-4EC3-BFD1-415C8FB8211A}"/>
              </a:ext>
            </a:extLst>
          </p:cNvPr>
          <p:cNvSpPr txBox="1"/>
          <p:nvPr/>
        </p:nvSpPr>
        <p:spPr>
          <a:xfrm>
            <a:off x="8774530" y="5246061"/>
            <a:ext cx="2632965" cy="369332"/>
          </a:xfrm>
          <a:prstGeom prst="rect">
            <a:avLst/>
          </a:prstGeom>
          <a:noFill/>
        </p:spPr>
        <p:txBody>
          <a:bodyPr wrap="none" rtlCol="0">
            <a:spAutoFit/>
          </a:bodyPr>
          <a:lstStyle/>
          <a:p>
            <a:r>
              <a:rPr lang="en-US" b="1" dirty="0"/>
              <a:t>NIOS Processor Hardware</a:t>
            </a:r>
          </a:p>
        </p:txBody>
      </p:sp>
      <p:sp>
        <p:nvSpPr>
          <p:cNvPr id="60" name="Arrow: Right 59">
            <a:extLst>
              <a:ext uri="{FF2B5EF4-FFF2-40B4-BE49-F238E27FC236}">
                <a16:creationId xmlns:a16="http://schemas.microsoft.com/office/drawing/2014/main" id="{A760527B-DE88-4114-A73F-49EA45936848}"/>
              </a:ext>
            </a:extLst>
          </p:cNvPr>
          <p:cNvSpPr/>
          <p:nvPr/>
        </p:nvSpPr>
        <p:spPr>
          <a:xfrm rot="2768949">
            <a:off x="8579943" y="3368747"/>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row: Right 60">
            <a:extLst>
              <a:ext uri="{FF2B5EF4-FFF2-40B4-BE49-F238E27FC236}">
                <a16:creationId xmlns:a16="http://schemas.microsoft.com/office/drawing/2014/main" id="{27901BDD-57C0-444E-AD2D-89CBD9F3179A}"/>
              </a:ext>
            </a:extLst>
          </p:cNvPr>
          <p:cNvSpPr/>
          <p:nvPr/>
        </p:nvSpPr>
        <p:spPr>
          <a:xfrm rot="5400000">
            <a:off x="8597676" y="4320595"/>
            <a:ext cx="1261578" cy="28262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AFB05FD7-FA10-4073-83DD-70B51477D1C8}"/>
              </a:ext>
            </a:extLst>
          </p:cNvPr>
          <p:cNvSpPr txBox="1"/>
          <p:nvPr/>
        </p:nvSpPr>
        <p:spPr>
          <a:xfrm>
            <a:off x="9244306" y="3585113"/>
            <a:ext cx="846707" cy="338554"/>
          </a:xfrm>
          <a:prstGeom prst="rect">
            <a:avLst/>
          </a:prstGeom>
          <a:noFill/>
        </p:spPr>
        <p:txBody>
          <a:bodyPr wrap="none" rtlCol="0">
            <a:spAutoFit/>
          </a:bodyPr>
          <a:lstStyle/>
          <a:p>
            <a:r>
              <a:rPr lang="en-US" sz="1600" i="1" dirty="0"/>
              <a:t>Loading</a:t>
            </a:r>
          </a:p>
        </p:txBody>
      </p:sp>
      <p:sp>
        <p:nvSpPr>
          <p:cNvPr id="63" name="Arrow: Right 62">
            <a:extLst>
              <a:ext uri="{FF2B5EF4-FFF2-40B4-BE49-F238E27FC236}">
                <a16:creationId xmlns:a16="http://schemas.microsoft.com/office/drawing/2014/main" id="{8EF2225D-DF85-4384-B204-EDE27D0CE58D}"/>
              </a:ext>
            </a:extLst>
          </p:cNvPr>
          <p:cNvSpPr/>
          <p:nvPr/>
        </p:nvSpPr>
        <p:spPr>
          <a:xfrm rot="2768949">
            <a:off x="6180637" y="4779632"/>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row: Right 63">
            <a:extLst>
              <a:ext uri="{FF2B5EF4-FFF2-40B4-BE49-F238E27FC236}">
                <a16:creationId xmlns:a16="http://schemas.microsoft.com/office/drawing/2014/main" id="{80C4B3BC-416C-48B2-8BFE-37F725E8E9DC}"/>
              </a:ext>
            </a:extLst>
          </p:cNvPr>
          <p:cNvSpPr/>
          <p:nvPr/>
        </p:nvSpPr>
        <p:spPr>
          <a:xfrm rot="8290731">
            <a:off x="6146919" y="5350996"/>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A119A7CC-F431-4452-BFDC-391D14CCC520}"/>
              </a:ext>
            </a:extLst>
          </p:cNvPr>
          <p:cNvSpPr txBox="1"/>
          <p:nvPr/>
        </p:nvSpPr>
        <p:spPr>
          <a:xfrm>
            <a:off x="6845000" y="4995998"/>
            <a:ext cx="821059" cy="338554"/>
          </a:xfrm>
          <a:prstGeom prst="rect">
            <a:avLst/>
          </a:prstGeom>
          <a:noFill/>
        </p:spPr>
        <p:txBody>
          <a:bodyPr wrap="none" rtlCol="0">
            <a:spAutoFit/>
          </a:bodyPr>
          <a:lstStyle/>
          <a:p>
            <a:r>
              <a:rPr lang="en-US" sz="1600" i="1" dirty="0"/>
              <a:t>Flashed</a:t>
            </a:r>
          </a:p>
        </p:txBody>
      </p:sp>
      <p:sp>
        <p:nvSpPr>
          <p:cNvPr id="2" name="TextBox 1">
            <a:extLst>
              <a:ext uri="{FF2B5EF4-FFF2-40B4-BE49-F238E27FC236}">
                <a16:creationId xmlns:a16="http://schemas.microsoft.com/office/drawing/2014/main" id="{D9421B2A-9B5E-447D-999A-D0F39F127607}"/>
              </a:ext>
            </a:extLst>
          </p:cNvPr>
          <p:cNvSpPr txBox="1"/>
          <p:nvPr/>
        </p:nvSpPr>
        <p:spPr>
          <a:xfrm rot="20700000">
            <a:off x="469359" y="4094018"/>
            <a:ext cx="3241953" cy="923330"/>
          </a:xfrm>
          <a:prstGeom prst="rect">
            <a:avLst/>
          </a:prstGeom>
          <a:solidFill>
            <a:schemeClr val="bg2">
              <a:lumMod val="90000"/>
            </a:schemeClr>
          </a:solidFill>
          <a:ln w="38100">
            <a:solidFill>
              <a:schemeClr val="tx1"/>
            </a:solidFill>
          </a:ln>
        </p:spPr>
        <p:txBody>
          <a:bodyPr wrap="square" rtlCol="0">
            <a:spAutoFit/>
          </a:bodyPr>
          <a:lstStyle/>
          <a:p>
            <a:r>
              <a:rPr lang="en-US" b="1" dirty="0">
                <a:solidFill>
                  <a:srgbClr val="FF0000"/>
                </a:solidFill>
              </a:rPr>
              <a:t>In Lab, the Altera DE2 boards are FPGA’s (+ some peripherals) that we load the image onto.  </a:t>
            </a:r>
          </a:p>
        </p:txBody>
      </p:sp>
    </p:spTree>
    <p:extLst>
      <p:ext uri="{BB962C8B-B14F-4D97-AF65-F5344CB8AC3E}">
        <p14:creationId xmlns:p14="http://schemas.microsoft.com/office/powerpoint/2010/main" val="39070842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04850C36-6476-47A3-8E41-EC2206ACD1AA}"/>
              </a:ext>
            </a:extLst>
          </p:cNvPr>
          <p:cNvSpPr/>
          <p:nvPr/>
        </p:nvSpPr>
        <p:spPr>
          <a:xfrm>
            <a:off x="451274" y="1396312"/>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38" name="TextBox 37">
            <a:extLst>
              <a:ext uri="{FF2B5EF4-FFF2-40B4-BE49-F238E27FC236}">
                <a16:creationId xmlns:a16="http://schemas.microsoft.com/office/drawing/2014/main" id="{E558D674-9693-4339-B37F-AE7707974102}"/>
              </a:ext>
            </a:extLst>
          </p:cNvPr>
          <p:cNvSpPr txBox="1"/>
          <p:nvPr/>
        </p:nvSpPr>
        <p:spPr>
          <a:xfrm>
            <a:off x="3202665" y="1396312"/>
            <a:ext cx="1635384" cy="369332"/>
          </a:xfrm>
          <a:prstGeom prst="rect">
            <a:avLst/>
          </a:prstGeom>
          <a:noFill/>
        </p:spPr>
        <p:txBody>
          <a:bodyPr wrap="none" rtlCol="0">
            <a:spAutoFit/>
          </a:bodyPr>
          <a:lstStyle/>
          <a:p>
            <a:r>
              <a:rPr lang="en-US" b="1" dirty="0"/>
              <a:t>Assembly Code</a:t>
            </a:r>
          </a:p>
        </p:txBody>
      </p:sp>
      <p:sp>
        <p:nvSpPr>
          <p:cNvPr id="39" name="Rectangle: Rounded Corners 38">
            <a:extLst>
              <a:ext uri="{FF2B5EF4-FFF2-40B4-BE49-F238E27FC236}">
                <a16:creationId xmlns:a16="http://schemas.microsoft.com/office/drawing/2014/main" id="{4B89F63A-26F1-4CE8-855C-A276FC87EA81}"/>
              </a:ext>
            </a:extLst>
          </p:cNvPr>
          <p:cNvSpPr/>
          <p:nvPr/>
        </p:nvSpPr>
        <p:spPr>
          <a:xfrm>
            <a:off x="451274" y="5254428"/>
            <a:ext cx="563880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solidFill>
                  <a:sysClr val="windowText" lastClr="000000"/>
                </a:solidFill>
              </a:rPr>
              <a:t>An FPGA is like “general purpose hardware” which can be flashed with an image of a certain circuit.  In this case, the FPGA is flashed with the NIOS Processor Image which allows it to perform essentially like a dedicated NIOS Processor hardware device.  </a:t>
            </a:r>
          </a:p>
        </p:txBody>
      </p:sp>
      <p:sp>
        <p:nvSpPr>
          <p:cNvPr id="40" name="TextBox 39">
            <a:extLst>
              <a:ext uri="{FF2B5EF4-FFF2-40B4-BE49-F238E27FC236}">
                <a16:creationId xmlns:a16="http://schemas.microsoft.com/office/drawing/2014/main" id="{17A89B50-B7CB-46D8-ADA3-E189B33C320B}"/>
              </a:ext>
            </a:extLst>
          </p:cNvPr>
          <p:cNvSpPr txBox="1"/>
          <p:nvPr/>
        </p:nvSpPr>
        <p:spPr>
          <a:xfrm>
            <a:off x="1826198" y="5254428"/>
            <a:ext cx="2752933" cy="369332"/>
          </a:xfrm>
          <a:prstGeom prst="rect">
            <a:avLst/>
          </a:prstGeom>
          <a:noFill/>
        </p:spPr>
        <p:txBody>
          <a:bodyPr wrap="none" rtlCol="0">
            <a:spAutoFit/>
          </a:bodyPr>
          <a:lstStyle/>
          <a:p>
            <a:r>
              <a:rPr lang="en-US" b="1" dirty="0"/>
              <a:t>Altera DE2 FPGA Hardware</a:t>
            </a:r>
          </a:p>
        </p:txBody>
      </p:sp>
      <p:sp>
        <p:nvSpPr>
          <p:cNvPr id="41" name="Rectangle: Rounded Corners 40">
            <a:extLst>
              <a:ext uri="{FF2B5EF4-FFF2-40B4-BE49-F238E27FC236}">
                <a16:creationId xmlns:a16="http://schemas.microsoft.com/office/drawing/2014/main" id="{1CEF33AD-90F2-4323-BF71-CE9B64B6FDB2}"/>
              </a:ext>
            </a:extLst>
          </p:cNvPr>
          <p:cNvSpPr/>
          <p:nvPr/>
        </p:nvSpPr>
        <p:spPr>
          <a:xfrm>
            <a:off x="451274" y="3933628"/>
            <a:ext cx="563880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solidFill>
                  <a:sysClr val="windowText" lastClr="000000"/>
                </a:solidFill>
              </a:rPr>
              <a:t>Machine code can be loaded onto an image of the processor for which it was assembled and executed therein.  In this case, the processor image is the same as a physical processor (for the most part).  </a:t>
            </a:r>
          </a:p>
        </p:txBody>
      </p:sp>
      <p:sp>
        <p:nvSpPr>
          <p:cNvPr id="42" name="TextBox 41">
            <a:extLst>
              <a:ext uri="{FF2B5EF4-FFF2-40B4-BE49-F238E27FC236}">
                <a16:creationId xmlns:a16="http://schemas.microsoft.com/office/drawing/2014/main" id="{B80F4C56-6C1F-4EF2-B217-A23E2E73D763}"/>
              </a:ext>
            </a:extLst>
          </p:cNvPr>
          <p:cNvSpPr txBox="1"/>
          <p:nvPr/>
        </p:nvSpPr>
        <p:spPr>
          <a:xfrm>
            <a:off x="1982414" y="3897868"/>
            <a:ext cx="2277675" cy="369332"/>
          </a:xfrm>
          <a:prstGeom prst="rect">
            <a:avLst/>
          </a:prstGeom>
          <a:noFill/>
        </p:spPr>
        <p:txBody>
          <a:bodyPr wrap="none" rtlCol="0">
            <a:spAutoFit/>
          </a:bodyPr>
          <a:lstStyle/>
          <a:p>
            <a:r>
              <a:rPr lang="en-US" b="1" dirty="0"/>
              <a:t>NIOS Processor Image</a:t>
            </a:r>
          </a:p>
        </p:txBody>
      </p:sp>
      <p:sp>
        <p:nvSpPr>
          <p:cNvPr id="43" name="Rectangle: Rounded Corners 42">
            <a:extLst>
              <a:ext uri="{FF2B5EF4-FFF2-40B4-BE49-F238E27FC236}">
                <a16:creationId xmlns:a16="http://schemas.microsoft.com/office/drawing/2014/main" id="{88B76E4A-BEB8-4F3E-9DBA-BDBB5D79D794}"/>
              </a:ext>
            </a:extLst>
          </p:cNvPr>
          <p:cNvSpPr/>
          <p:nvPr/>
        </p:nvSpPr>
        <p:spPr>
          <a:xfrm>
            <a:off x="451274" y="2664970"/>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44" name="TextBox 43">
            <a:extLst>
              <a:ext uri="{FF2B5EF4-FFF2-40B4-BE49-F238E27FC236}">
                <a16:creationId xmlns:a16="http://schemas.microsoft.com/office/drawing/2014/main" id="{5AE7010C-D6CF-426B-9460-EF6D42032E54}"/>
              </a:ext>
            </a:extLst>
          </p:cNvPr>
          <p:cNvSpPr txBox="1"/>
          <p:nvPr/>
        </p:nvSpPr>
        <p:spPr>
          <a:xfrm>
            <a:off x="3244343" y="2664970"/>
            <a:ext cx="1552028" cy="369332"/>
          </a:xfrm>
          <a:prstGeom prst="rect">
            <a:avLst/>
          </a:prstGeom>
          <a:noFill/>
        </p:spPr>
        <p:txBody>
          <a:bodyPr wrap="none" rtlCol="0">
            <a:spAutoFit/>
          </a:bodyPr>
          <a:lstStyle/>
          <a:p>
            <a:r>
              <a:rPr lang="en-US" b="1" dirty="0"/>
              <a:t>Machine Code</a:t>
            </a:r>
          </a:p>
        </p:txBody>
      </p:sp>
      <p:sp>
        <p:nvSpPr>
          <p:cNvPr id="45" name="Rectangle: Rounded Corners 44">
            <a:extLst>
              <a:ext uri="{FF2B5EF4-FFF2-40B4-BE49-F238E27FC236}">
                <a16:creationId xmlns:a16="http://schemas.microsoft.com/office/drawing/2014/main" id="{40386A25-77CE-43FA-A698-C877AD4A6B94}"/>
              </a:ext>
            </a:extLst>
          </p:cNvPr>
          <p:cNvSpPr/>
          <p:nvPr/>
        </p:nvSpPr>
        <p:spPr>
          <a:xfrm>
            <a:off x="451274" y="179797"/>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46" name="TextBox 45">
            <a:extLst>
              <a:ext uri="{FF2B5EF4-FFF2-40B4-BE49-F238E27FC236}">
                <a16:creationId xmlns:a16="http://schemas.microsoft.com/office/drawing/2014/main" id="{4A962142-875E-43FA-B21D-A2B3208A28F0}"/>
              </a:ext>
            </a:extLst>
          </p:cNvPr>
          <p:cNvSpPr txBox="1"/>
          <p:nvPr/>
        </p:nvSpPr>
        <p:spPr>
          <a:xfrm>
            <a:off x="3609065" y="179797"/>
            <a:ext cx="843501" cy="369332"/>
          </a:xfrm>
          <a:prstGeom prst="rect">
            <a:avLst/>
          </a:prstGeom>
          <a:noFill/>
        </p:spPr>
        <p:txBody>
          <a:bodyPr wrap="none" rtlCol="0">
            <a:spAutoFit/>
          </a:bodyPr>
          <a:lstStyle/>
          <a:p>
            <a:r>
              <a:rPr lang="en-US" b="1" dirty="0"/>
              <a:t>C Code</a:t>
            </a:r>
          </a:p>
        </p:txBody>
      </p:sp>
      <p:sp>
        <p:nvSpPr>
          <p:cNvPr id="47" name="Arrow: Right 46">
            <a:extLst>
              <a:ext uri="{FF2B5EF4-FFF2-40B4-BE49-F238E27FC236}">
                <a16:creationId xmlns:a16="http://schemas.microsoft.com/office/drawing/2014/main" id="{32482587-767D-430D-ADBA-CC5355150DE7}"/>
              </a:ext>
            </a:extLst>
          </p:cNvPr>
          <p:cNvSpPr/>
          <p:nvPr/>
        </p:nvSpPr>
        <p:spPr>
          <a:xfrm rot="2768949">
            <a:off x="8533480" y="922552"/>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Right 47">
            <a:extLst>
              <a:ext uri="{FF2B5EF4-FFF2-40B4-BE49-F238E27FC236}">
                <a16:creationId xmlns:a16="http://schemas.microsoft.com/office/drawing/2014/main" id="{B45FDE27-1830-4E52-A452-D220D9E69756}"/>
              </a:ext>
            </a:extLst>
          </p:cNvPr>
          <p:cNvSpPr/>
          <p:nvPr/>
        </p:nvSpPr>
        <p:spPr>
          <a:xfrm rot="8290731">
            <a:off x="8499762" y="1493916"/>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FCE4776B-2BDE-4241-8FDC-17972CA0DD72}"/>
              </a:ext>
            </a:extLst>
          </p:cNvPr>
          <p:cNvSpPr txBox="1"/>
          <p:nvPr/>
        </p:nvSpPr>
        <p:spPr>
          <a:xfrm>
            <a:off x="9197843" y="1138918"/>
            <a:ext cx="1016625" cy="338554"/>
          </a:xfrm>
          <a:prstGeom prst="rect">
            <a:avLst/>
          </a:prstGeom>
          <a:noFill/>
        </p:spPr>
        <p:txBody>
          <a:bodyPr wrap="none" rtlCol="0">
            <a:spAutoFit/>
          </a:bodyPr>
          <a:lstStyle/>
          <a:p>
            <a:r>
              <a:rPr lang="en-US" sz="1600" i="1" dirty="0"/>
              <a:t>Compiling</a:t>
            </a:r>
          </a:p>
        </p:txBody>
      </p:sp>
      <p:sp>
        <p:nvSpPr>
          <p:cNvPr id="50" name="Arrow: Right 49">
            <a:extLst>
              <a:ext uri="{FF2B5EF4-FFF2-40B4-BE49-F238E27FC236}">
                <a16:creationId xmlns:a16="http://schemas.microsoft.com/office/drawing/2014/main" id="{2C5459D6-2BA1-47C5-96A5-3C26748813E4}"/>
              </a:ext>
            </a:extLst>
          </p:cNvPr>
          <p:cNvSpPr/>
          <p:nvPr/>
        </p:nvSpPr>
        <p:spPr>
          <a:xfrm rot="2768949">
            <a:off x="8579944" y="2141735"/>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Right 50">
            <a:extLst>
              <a:ext uri="{FF2B5EF4-FFF2-40B4-BE49-F238E27FC236}">
                <a16:creationId xmlns:a16="http://schemas.microsoft.com/office/drawing/2014/main" id="{579D7235-C96C-4BFB-87C6-3563D5D21253}"/>
              </a:ext>
            </a:extLst>
          </p:cNvPr>
          <p:cNvSpPr/>
          <p:nvPr/>
        </p:nvSpPr>
        <p:spPr>
          <a:xfrm rot="8290731">
            <a:off x="8546226" y="2713099"/>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673CD757-1958-4BAD-870A-B611A7376F0F}"/>
              </a:ext>
            </a:extLst>
          </p:cNvPr>
          <p:cNvSpPr txBox="1"/>
          <p:nvPr/>
        </p:nvSpPr>
        <p:spPr>
          <a:xfrm>
            <a:off x="9244307" y="2358101"/>
            <a:ext cx="1133644" cy="338554"/>
          </a:xfrm>
          <a:prstGeom prst="rect">
            <a:avLst/>
          </a:prstGeom>
          <a:noFill/>
        </p:spPr>
        <p:txBody>
          <a:bodyPr wrap="none" rtlCol="0">
            <a:spAutoFit/>
          </a:bodyPr>
          <a:lstStyle/>
          <a:p>
            <a:r>
              <a:rPr lang="en-US" sz="1600" i="1" dirty="0"/>
              <a:t>Assembling</a:t>
            </a:r>
          </a:p>
        </p:txBody>
      </p:sp>
      <p:sp>
        <p:nvSpPr>
          <p:cNvPr id="53" name="Arrow: Right 52">
            <a:extLst>
              <a:ext uri="{FF2B5EF4-FFF2-40B4-BE49-F238E27FC236}">
                <a16:creationId xmlns:a16="http://schemas.microsoft.com/office/drawing/2014/main" id="{F87BB073-21B7-4C30-B2B9-91AFA812094F}"/>
              </a:ext>
            </a:extLst>
          </p:cNvPr>
          <p:cNvSpPr/>
          <p:nvPr/>
        </p:nvSpPr>
        <p:spPr>
          <a:xfrm rot="5400000">
            <a:off x="6573592" y="3653911"/>
            <a:ext cx="357701" cy="22010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Right 53">
            <a:extLst>
              <a:ext uri="{FF2B5EF4-FFF2-40B4-BE49-F238E27FC236}">
                <a16:creationId xmlns:a16="http://schemas.microsoft.com/office/drawing/2014/main" id="{9D813E97-3BDE-4AB9-87A9-178D70EA2392}"/>
              </a:ext>
            </a:extLst>
          </p:cNvPr>
          <p:cNvSpPr/>
          <p:nvPr/>
        </p:nvSpPr>
        <p:spPr>
          <a:xfrm rot="8290731">
            <a:off x="6164414" y="4186117"/>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93F57037-26AD-4FF5-ACC1-32816A30D8EC}"/>
              </a:ext>
            </a:extLst>
          </p:cNvPr>
          <p:cNvSpPr txBox="1"/>
          <p:nvPr/>
        </p:nvSpPr>
        <p:spPr>
          <a:xfrm>
            <a:off x="6862495" y="3831119"/>
            <a:ext cx="846707" cy="338554"/>
          </a:xfrm>
          <a:prstGeom prst="rect">
            <a:avLst/>
          </a:prstGeom>
          <a:noFill/>
        </p:spPr>
        <p:txBody>
          <a:bodyPr wrap="none" rtlCol="0">
            <a:spAutoFit/>
          </a:bodyPr>
          <a:lstStyle/>
          <a:p>
            <a:r>
              <a:rPr lang="en-US" sz="1600" i="1" dirty="0"/>
              <a:t>Loading</a:t>
            </a:r>
          </a:p>
        </p:txBody>
      </p:sp>
      <p:sp>
        <p:nvSpPr>
          <p:cNvPr id="57" name="Rectangle: Rounded Corners 56">
            <a:extLst>
              <a:ext uri="{FF2B5EF4-FFF2-40B4-BE49-F238E27FC236}">
                <a16:creationId xmlns:a16="http://schemas.microsoft.com/office/drawing/2014/main" id="{C50B9336-2180-473F-AA8C-067A271CCF72}"/>
              </a:ext>
            </a:extLst>
          </p:cNvPr>
          <p:cNvSpPr/>
          <p:nvPr/>
        </p:nvSpPr>
        <p:spPr>
          <a:xfrm>
            <a:off x="7936089" y="5260357"/>
            <a:ext cx="395111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59" name="TextBox 58">
            <a:extLst>
              <a:ext uri="{FF2B5EF4-FFF2-40B4-BE49-F238E27FC236}">
                <a16:creationId xmlns:a16="http://schemas.microsoft.com/office/drawing/2014/main" id="{54DAF966-29B7-4EC3-BFD1-415C8FB8211A}"/>
              </a:ext>
            </a:extLst>
          </p:cNvPr>
          <p:cNvSpPr txBox="1"/>
          <p:nvPr/>
        </p:nvSpPr>
        <p:spPr>
          <a:xfrm>
            <a:off x="8774530" y="5246061"/>
            <a:ext cx="2632965" cy="369332"/>
          </a:xfrm>
          <a:prstGeom prst="rect">
            <a:avLst/>
          </a:prstGeom>
          <a:noFill/>
        </p:spPr>
        <p:txBody>
          <a:bodyPr wrap="none" rtlCol="0">
            <a:spAutoFit/>
          </a:bodyPr>
          <a:lstStyle/>
          <a:p>
            <a:r>
              <a:rPr lang="en-US" b="1" dirty="0"/>
              <a:t>NIOS Processor Hardware</a:t>
            </a:r>
          </a:p>
        </p:txBody>
      </p:sp>
      <p:sp>
        <p:nvSpPr>
          <p:cNvPr id="60" name="Arrow: Right 59">
            <a:extLst>
              <a:ext uri="{FF2B5EF4-FFF2-40B4-BE49-F238E27FC236}">
                <a16:creationId xmlns:a16="http://schemas.microsoft.com/office/drawing/2014/main" id="{A760527B-DE88-4114-A73F-49EA45936848}"/>
              </a:ext>
            </a:extLst>
          </p:cNvPr>
          <p:cNvSpPr/>
          <p:nvPr/>
        </p:nvSpPr>
        <p:spPr>
          <a:xfrm rot="2768949">
            <a:off x="8579943" y="3368747"/>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row: Right 60">
            <a:extLst>
              <a:ext uri="{FF2B5EF4-FFF2-40B4-BE49-F238E27FC236}">
                <a16:creationId xmlns:a16="http://schemas.microsoft.com/office/drawing/2014/main" id="{27901BDD-57C0-444E-AD2D-89CBD9F3179A}"/>
              </a:ext>
            </a:extLst>
          </p:cNvPr>
          <p:cNvSpPr/>
          <p:nvPr/>
        </p:nvSpPr>
        <p:spPr>
          <a:xfrm rot="5400000">
            <a:off x="8597676" y="4320595"/>
            <a:ext cx="1261578" cy="28262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AFB05FD7-FA10-4073-83DD-70B51477D1C8}"/>
              </a:ext>
            </a:extLst>
          </p:cNvPr>
          <p:cNvSpPr txBox="1"/>
          <p:nvPr/>
        </p:nvSpPr>
        <p:spPr>
          <a:xfrm>
            <a:off x="9244306" y="3585113"/>
            <a:ext cx="846707" cy="338554"/>
          </a:xfrm>
          <a:prstGeom prst="rect">
            <a:avLst/>
          </a:prstGeom>
          <a:noFill/>
        </p:spPr>
        <p:txBody>
          <a:bodyPr wrap="none" rtlCol="0">
            <a:spAutoFit/>
          </a:bodyPr>
          <a:lstStyle/>
          <a:p>
            <a:r>
              <a:rPr lang="en-US" sz="1600" i="1" dirty="0"/>
              <a:t>Loading</a:t>
            </a:r>
          </a:p>
        </p:txBody>
      </p:sp>
      <p:sp>
        <p:nvSpPr>
          <p:cNvPr id="63" name="Arrow: Right 62">
            <a:extLst>
              <a:ext uri="{FF2B5EF4-FFF2-40B4-BE49-F238E27FC236}">
                <a16:creationId xmlns:a16="http://schemas.microsoft.com/office/drawing/2014/main" id="{8EF2225D-DF85-4384-B204-EDE27D0CE58D}"/>
              </a:ext>
            </a:extLst>
          </p:cNvPr>
          <p:cNvSpPr/>
          <p:nvPr/>
        </p:nvSpPr>
        <p:spPr>
          <a:xfrm rot="2768949">
            <a:off x="6180637" y="4779632"/>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row: Right 63">
            <a:extLst>
              <a:ext uri="{FF2B5EF4-FFF2-40B4-BE49-F238E27FC236}">
                <a16:creationId xmlns:a16="http://schemas.microsoft.com/office/drawing/2014/main" id="{80C4B3BC-416C-48B2-8BFE-37F725E8E9DC}"/>
              </a:ext>
            </a:extLst>
          </p:cNvPr>
          <p:cNvSpPr/>
          <p:nvPr/>
        </p:nvSpPr>
        <p:spPr>
          <a:xfrm rot="8290731">
            <a:off x="6146919" y="5350996"/>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A119A7CC-F431-4452-BFDC-391D14CCC520}"/>
              </a:ext>
            </a:extLst>
          </p:cNvPr>
          <p:cNvSpPr txBox="1"/>
          <p:nvPr/>
        </p:nvSpPr>
        <p:spPr>
          <a:xfrm>
            <a:off x="6845000" y="4995998"/>
            <a:ext cx="821059" cy="338554"/>
          </a:xfrm>
          <a:prstGeom prst="rect">
            <a:avLst/>
          </a:prstGeom>
          <a:noFill/>
        </p:spPr>
        <p:txBody>
          <a:bodyPr wrap="none" rtlCol="0">
            <a:spAutoFit/>
          </a:bodyPr>
          <a:lstStyle/>
          <a:p>
            <a:r>
              <a:rPr lang="en-US" sz="1600" i="1" dirty="0"/>
              <a:t>Flashed</a:t>
            </a:r>
          </a:p>
        </p:txBody>
      </p:sp>
      <p:sp>
        <p:nvSpPr>
          <p:cNvPr id="2" name="TextBox 1">
            <a:extLst>
              <a:ext uri="{FF2B5EF4-FFF2-40B4-BE49-F238E27FC236}">
                <a16:creationId xmlns:a16="http://schemas.microsoft.com/office/drawing/2014/main" id="{D9421B2A-9B5E-447D-999A-D0F39F127607}"/>
              </a:ext>
            </a:extLst>
          </p:cNvPr>
          <p:cNvSpPr txBox="1"/>
          <p:nvPr/>
        </p:nvSpPr>
        <p:spPr>
          <a:xfrm rot="20700000">
            <a:off x="7546314" y="3907230"/>
            <a:ext cx="4344615" cy="1200329"/>
          </a:xfrm>
          <a:prstGeom prst="rect">
            <a:avLst/>
          </a:prstGeom>
          <a:solidFill>
            <a:schemeClr val="bg2">
              <a:lumMod val="90000"/>
            </a:schemeClr>
          </a:solidFill>
          <a:ln w="38100">
            <a:solidFill>
              <a:schemeClr val="tx1"/>
            </a:solidFill>
          </a:ln>
        </p:spPr>
        <p:txBody>
          <a:bodyPr wrap="square" rtlCol="0">
            <a:spAutoFit/>
          </a:bodyPr>
          <a:lstStyle/>
          <a:p>
            <a:r>
              <a:rPr lang="en-US" b="1" dirty="0">
                <a:solidFill>
                  <a:srgbClr val="FF0000"/>
                </a:solidFill>
              </a:rPr>
              <a:t>In Lab, part of flashing the FPGA involves compiling a .</a:t>
            </a:r>
            <a:r>
              <a:rPr lang="en-US" b="1" dirty="0" err="1">
                <a:solidFill>
                  <a:srgbClr val="FF0000"/>
                </a:solidFill>
              </a:rPr>
              <a:t>sof</a:t>
            </a:r>
            <a:r>
              <a:rPr lang="en-US" b="1" dirty="0">
                <a:solidFill>
                  <a:srgbClr val="FF0000"/>
                </a:solidFill>
              </a:rPr>
              <a:t> file from a .</a:t>
            </a:r>
            <a:r>
              <a:rPr lang="en-US" b="1" dirty="0" err="1">
                <a:solidFill>
                  <a:srgbClr val="FF0000"/>
                </a:solidFill>
              </a:rPr>
              <a:t>bdf</a:t>
            </a:r>
            <a:r>
              <a:rPr lang="en-US" b="1" dirty="0">
                <a:solidFill>
                  <a:srgbClr val="FF0000"/>
                </a:solidFill>
              </a:rPr>
              <a:t> file.  The .</a:t>
            </a:r>
            <a:r>
              <a:rPr lang="en-US" b="1" dirty="0" err="1">
                <a:solidFill>
                  <a:srgbClr val="FF0000"/>
                </a:solidFill>
              </a:rPr>
              <a:t>bdf</a:t>
            </a:r>
            <a:r>
              <a:rPr lang="en-US" b="1" dirty="0">
                <a:solidFill>
                  <a:srgbClr val="FF0000"/>
                </a:solidFill>
              </a:rPr>
              <a:t> holds the NIOS component from </a:t>
            </a:r>
            <a:r>
              <a:rPr lang="en-US" b="1" dirty="0" err="1">
                <a:solidFill>
                  <a:srgbClr val="FF0000"/>
                </a:solidFill>
              </a:rPr>
              <a:t>QSys</a:t>
            </a:r>
            <a:r>
              <a:rPr lang="en-US" b="1" dirty="0">
                <a:solidFill>
                  <a:srgbClr val="FF0000"/>
                </a:solidFill>
              </a:rPr>
              <a:t> and the .</a:t>
            </a:r>
            <a:r>
              <a:rPr lang="en-US" b="1" dirty="0" err="1">
                <a:solidFill>
                  <a:srgbClr val="FF0000"/>
                </a:solidFill>
              </a:rPr>
              <a:t>sof</a:t>
            </a:r>
            <a:r>
              <a:rPr lang="en-US" b="1" dirty="0">
                <a:solidFill>
                  <a:srgbClr val="FF0000"/>
                </a:solidFill>
              </a:rPr>
              <a:t> is specific to the DE2.</a:t>
            </a:r>
          </a:p>
        </p:txBody>
      </p:sp>
    </p:spTree>
    <p:extLst>
      <p:ext uri="{BB962C8B-B14F-4D97-AF65-F5344CB8AC3E}">
        <p14:creationId xmlns:p14="http://schemas.microsoft.com/office/powerpoint/2010/main" val="38735281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04850C36-6476-47A3-8E41-EC2206ACD1AA}"/>
              </a:ext>
            </a:extLst>
          </p:cNvPr>
          <p:cNvSpPr/>
          <p:nvPr/>
        </p:nvSpPr>
        <p:spPr>
          <a:xfrm>
            <a:off x="451274" y="1396312"/>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solidFill>
                  <a:sysClr val="windowText" lastClr="000000"/>
                </a:solidFill>
              </a:rPr>
              <a:t>Assembly code is fairly platform-specific and may be shared by families of processors.  Assembly code is almost at the level of machine code, but is more readable and maintainable than raw 0’s and 1’s.  It is assembled into machine code.  </a:t>
            </a:r>
          </a:p>
        </p:txBody>
      </p:sp>
      <p:sp>
        <p:nvSpPr>
          <p:cNvPr id="38" name="TextBox 37">
            <a:extLst>
              <a:ext uri="{FF2B5EF4-FFF2-40B4-BE49-F238E27FC236}">
                <a16:creationId xmlns:a16="http://schemas.microsoft.com/office/drawing/2014/main" id="{E558D674-9693-4339-B37F-AE7707974102}"/>
              </a:ext>
            </a:extLst>
          </p:cNvPr>
          <p:cNvSpPr txBox="1"/>
          <p:nvPr/>
        </p:nvSpPr>
        <p:spPr>
          <a:xfrm>
            <a:off x="3202665" y="1396312"/>
            <a:ext cx="1635384" cy="369332"/>
          </a:xfrm>
          <a:prstGeom prst="rect">
            <a:avLst/>
          </a:prstGeom>
          <a:noFill/>
        </p:spPr>
        <p:txBody>
          <a:bodyPr wrap="none" rtlCol="0">
            <a:spAutoFit/>
          </a:bodyPr>
          <a:lstStyle/>
          <a:p>
            <a:r>
              <a:rPr lang="en-US" b="1" dirty="0"/>
              <a:t>Assembly Code</a:t>
            </a:r>
          </a:p>
        </p:txBody>
      </p:sp>
      <p:sp>
        <p:nvSpPr>
          <p:cNvPr id="39" name="Rectangle: Rounded Corners 38">
            <a:extLst>
              <a:ext uri="{FF2B5EF4-FFF2-40B4-BE49-F238E27FC236}">
                <a16:creationId xmlns:a16="http://schemas.microsoft.com/office/drawing/2014/main" id="{4B89F63A-26F1-4CE8-855C-A276FC87EA81}"/>
              </a:ext>
            </a:extLst>
          </p:cNvPr>
          <p:cNvSpPr/>
          <p:nvPr/>
        </p:nvSpPr>
        <p:spPr>
          <a:xfrm>
            <a:off x="451274" y="5254428"/>
            <a:ext cx="563880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40" name="TextBox 39">
            <a:extLst>
              <a:ext uri="{FF2B5EF4-FFF2-40B4-BE49-F238E27FC236}">
                <a16:creationId xmlns:a16="http://schemas.microsoft.com/office/drawing/2014/main" id="{17A89B50-B7CB-46D8-ADA3-E189B33C320B}"/>
              </a:ext>
            </a:extLst>
          </p:cNvPr>
          <p:cNvSpPr txBox="1"/>
          <p:nvPr/>
        </p:nvSpPr>
        <p:spPr>
          <a:xfrm>
            <a:off x="1826198" y="5254428"/>
            <a:ext cx="2752933" cy="369332"/>
          </a:xfrm>
          <a:prstGeom prst="rect">
            <a:avLst/>
          </a:prstGeom>
          <a:noFill/>
        </p:spPr>
        <p:txBody>
          <a:bodyPr wrap="none" rtlCol="0">
            <a:spAutoFit/>
          </a:bodyPr>
          <a:lstStyle/>
          <a:p>
            <a:r>
              <a:rPr lang="en-US" b="1" dirty="0"/>
              <a:t>Altera DE2 FPGA Hardware</a:t>
            </a:r>
          </a:p>
        </p:txBody>
      </p:sp>
      <p:sp>
        <p:nvSpPr>
          <p:cNvPr id="41" name="Rectangle: Rounded Corners 40">
            <a:extLst>
              <a:ext uri="{FF2B5EF4-FFF2-40B4-BE49-F238E27FC236}">
                <a16:creationId xmlns:a16="http://schemas.microsoft.com/office/drawing/2014/main" id="{1CEF33AD-90F2-4323-BF71-CE9B64B6FDB2}"/>
              </a:ext>
            </a:extLst>
          </p:cNvPr>
          <p:cNvSpPr/>
          <p:nvPr/>
        </p:nvSpPr>
        <p:spPr>
          <a:xfrm>
            <a:off x="451274" y="3933628"/>
            <a:ext cx="563880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42" name="TextBox 41">
            <a:extLst>
              <a:ext uri="{FF2B5EF4-FFF2-40B4-BE49-F238E27FC236}">
                <a16:creationId xmlns:a16="http://schemas.microsoft.com/office/drawing/2014/main" id="{B80F4C56-6C1F-4EF2-B217-A23E2E73D763}"/>
              </a:ext>
            </a:extLst>
          </p:cNvPr>
          <p:cNvSpPr txBox="1"/>
          <p:nvPr/>
        </p:nvSpPr>
        <p:spPr>
          <a:xfrm>
            <a:off x="1982414" y="3897868"/>
            <a:ext cx="2277675" cy="369332"/>
          </a:xfrm>
          <a:prstGeom prst="rect">
            <a:avLst/>
          </a:prstGeom>
          <a:noFill/>
        </p:spPr>
        <p:txBody>
          <a:bodyPr wrap="none" rtlCol="0">
            <a:spAutoFit/>
          </a:bodyPr>
          <a:lstStyle/>
          <a:p>
            <a:r>
              <a:rPr lang="en-US" b="1" dirty="0"/>
              <a:t>NIOS Processor Image</a:t>
            </a:r>
          </a:p>
        </p:txBody>
      </p:sp>
      <p:sp>
        <p:nvSpPr>
          <p:cNvPr id="43" name="Rectangle: Rounded Corners 42">
            <a:extLst>
              <a:ext uri="{FF2B5EF4-FFF2-40B4-BE49-F238E27FC236}">
                <a16:creationId xmlns:a16="http://schemas.microsoft.com/office/drawing/2014/main" id="{88B76E4A-BEB8-4F3E-9DBA-BDBB5D79D794}"/>
              </a:ext>
            </a:extLst>
          </p:cNvPr>
          <p:cNvSpPr/>
          <p:nvPr/>
        </p:nvSpPr>
        <p:spPr>
          <a:xfrm>
            <a:off x="451274" y="2664970"/>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solidFill>
                  <a:sysClr val="windowText" lastClr="000000"/>
                </a:solidFill>
              </a:rPr>
              <a:t>Machine code is the raw 0’s and 1’s that can be interpreted by the processor in order to execute programs.  It is rarely used or modified directly since changes to source code occur at the C Code or Assembly Code levels instead.  However, it may be captured as an artifact of the build process for a particular program.  </a:t>
            </a:r>
          </a:p>
        </p:txBody>
      </p:sp>
      <p:sp>
        <p:nvSpPr>
          <p:cNvPr id="44" name="TextBox 43">
            <a:extLst>
              <a:ext uri="{FF2B5EF4-FFF2-40B4-BE49-F238E27FC236}">
                <a16:creationId xmlns:a16="http://schemas.microsoft.com/office/drawing/2014/main" id="{5AE7010C-D6CF-426B-9460-EF6D42032E54}"/>
              </a:ext>
            </a:extLst>
          </p:cNvPr>
          <p:cNvSpPr txBox="1"/>
          <p:nvPr/>
        </p:nvSpPr>
        <p:spPr>
          <a:xfrm>
            <a:off x="3244343" y="2664970"/>
            <a:ext cx="1552028" cy="369332"/>
          </a:xfrm>
          <a:prstGeom prst="rect">
            <a:avLst/>
          </a:prstGeom>
          <a:noFill/>
        </p:spPr>
        <p:txBody>
          <a:bodyPr wrap="none" rtlCol="0">
            <a:spAutoFit/>
          </a:bodyPr>
          <a:lstStyle/>
          <a:p>
            <a:r>
              <a:rPr lang="en-US" b="1" dirty="0"/>
              <a:t>Machine Code</a:t>
            </a:r>
          </a:p>
        </p:txBody>
      </p:sp>
      <p:sp>
        <p:nvSpPr>
          <p:cNvPr id="45" name="Rectangle: Rounded Corners 44">
            <a:extLst>
              <a:ext uri="{FF2B5EF4-FFF2-40B4-BE49-F238E27FC236}">
                <a16:creationId xmlns:a16="http://schemas.microsoft.com/office/drawing/2014/main" id="{40386A25-77CE-43FA-A698-C877AD4A6B94}"/>
              </a:ext>
            </a:extLst>
          </p:cNvPr>
          <p:cNvSpPr/>
          <p:nvPr/>
        </p:nvSpPr>
        <p:spPr>
          <a:xfrm>
            <a:off x="451274" y="179797"/>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46" name="TextBox 45">
            <a:extLst>
              <a:ext uri="{FF2B5EF4-FFF2-40B4-BE49-F238E27FC236}">
                <a16:creationId xmlns:a16="http://schemas.microsoft.com/office/drawing/2014/main" id="{4A962142-875E-43FA-B21D-A2B3208A28F0}"/>
              </a:ext>
            </a:extLst>
          </p:cNvPr>
          <p:cNvSpPr txBox="1"/>
          <p:nvPr/>
        </p:nvSpPr>
        <p:spPr>
          <a:xfrm>
            <a:off x="3609065" y="179797"/>
            <a:ext cx="843501" cy="369332"/>
          </a:xfrm>
          <a:prstGeom prst="rect">
            <a:avLst/>
          </a:prstGeom>
          <a:noFill/>
        </p:spPr>
        <p:txBody>
          <a:bodyPr wrap="none" rtlCol="0">
            <a:spAutoFit/>
          </a:bodyPr>
          <a:lstStyle/>
          <a:p>
            <a:r>
              <a:rPr lang="en-US" b="1" dirty="0"/>
              <a:t>C Code</a:t>
            </a:r>
          </a:p>
        </p:txBody>
      </p:sp>
      <p:sp>
        <p:nvSpPr>
          <p:cNvPr id="47" name="Arrow: Right 46">
            <a:extLst>
              <a:ext uri="{FF2B5EF4-FFF2-40B4-BE49-F238E27FC236}">
                <a16:creationId xmlns:a16="http://schemas.microsoft.com/office/drawing/2014/main" id="{32482587-767D-430D-ADBA-CC5355150DE7}"/>
              </a:ext>
            </a:extLst>
          </p:cNvPr>
          <p:cNvSpPr/>
          <p:nvPr/>
        </p:nvSpPr>
        <p:spPr>
          <a:xfrm rot="2768949">
            <a:off x="8533480" y="922552"/>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Right 47">
            <a:extLst>
              <a:ext uri="{FF2B5EF4-FFF2-40B4-BE49-F238E27FC236}">
                <a16:creationId xmlns:a16="http://schemas.microsoft.com/office/drawing/2014/main" id="{B45FDE27-1830-4E52-A452-D220D9E69756}"/>
              </a:ext>
            </a:extLst>
          </p:cNvPr>
          <p:cNvSpPr/>
          <p:nvPr/>
        </p:nvSpPr>
        <p:spPr>
          <a:xfrm rot="8290731">
            <a:off x="8499762" y="1493916"/>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FCE4776B-2BDE-4241-8FDC-17972CA0DD72}"/>
              </a:ext>
            </a:extLst>
          </p:cNvPr>
          <p:cNvSpPr txBox="1"/>
          <p:nvPr/>
        </p:nvSpPr>
        <p:spPr>
          <a:xfrm>
            <a:off x="9197843" y="1138918"/>
            <a:ext cx="1016625" cy="338554"/>
          </a:xfrm>
          <a:prstGeom prst="rect">
            <a:avLst/>
          </a:prstGeom>
          <a:noFill/>
        </p:spPr>
        <p:txBody>
          <a:bodyPr wrap="none" rtlCol="0">
            <a:spAutoFit/>
          </a:bodyPr>
          <a:lstStyle/>
          <a:p>
            <a:r>
              <a:rPr lang="en-US" sz="1600" i="1" dirty="0"/>
              <a:t>Compiling</a:t>
            </a:r>
          </a:p>
        </p:txBody>
      </p:sp>
      <p:sp>
        <p:nvSpPr>
          <p:cNvPr id="50" name="Arrow: Right 49">
            <a:extLst>
              <a:ext uri="{FF2B5EF4-FFF2-40B4-BE49-F238E27FC236}">
                <a16:creationId xmlns:a16="http://schemas.microsoft.com/office/drawing/2014/main" id="{2C5459D6-2BA1-47C5-96A5-3C26748813E4}"/>
              </a:ext>
            </a:extLst>
          </p:cNvPr>
          <p:cNvSpPr/>
          <p:nvPr/>
        </p:nvSpPr>
        <p:spPr>
          <a:xfrm rot="2768949">
            <a:off x="8579944" y="2141735"/>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Right 50">
            <a:extLst>
              <a:ext uri="{FF2B5EF4-FFF2-40B4-BE49-F238E27FC236}">
                <a16:creationId xmlns:a16="http://schemas.microsoft.com/office/drawing/2014/main" id="{579D7235-C96C-4BFB-87C6-3563D5D21253}"/>
              </a:ext>
            </a:extLst>
          </p:cNvPr>
          <p:cNvSpPr/>
          <p:nvPr/>
        </p:nvSpPr>
        <p:spPr>
          <a:xfrm rot="8290731">
            <a:off x="8546226" y="2713099"/>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673CD757-1958-4BAD-870A-B611A7376F0F}"/>
              </a:ext>
            </a:extLst>
          </p:cNvPr>
          <p:cNvSpPr txBox="1"/>
          <p:nvPr/>
        </p:nvSpPr>
        <p:spPr>
          <a:xfrm>
            <a:off x="9244307" y="2358101"/>
            <a:ext cx="1133644" cy="338554"/>
          </a:xfrm>
          <a:prstGeom prst="rect">
            <a:avLst/>
          </a:prstGeom>
          <a:noFill/>
        </p:spPr>
        <p:txBody>
          <a:bodyPr wrap="none" rtlCol="0">
            <a:spAutoFit/>
          </a:bodyPr>
          <a:lstStyle/>
          <a:p>
            <a:r>
              <a:rPr lang="en-US" sz="1600" i="1" dirty="0"/>
              <a:t>Assembling</a:t>
            </a:r>
          </a:p>
        </p:txBody>
      </p:sp>
      <p:sp>
        <p:nvSpPr>
          <p:cNvPr id="53" name="Arrow: Right 52">
            <a:extLst>
              <a:ext uri="{FF2B5EF4-FFF2-40B4-BE49-F238E27FC236}">
                <a16:creationId xmlns:a16="http://schemas.microsoft.com/office/drawing/2014/main" id="{F87BB073-21B7-4C30-B2B9-91AFA812094F}"/>
              </a:ext>
            </a:extLst>
          </p:cNvPr>
          <p:cNvSpPr/>
          <p:nvPr/>
        </p:nvSpPr>
        <p:spPr>
          <a:xfrm rot="5400000">
            <a:off x="6573592" y="3653911"/>
            <a:ext cx="357701" cy="22010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Right 53">
            <a:extLst>
              <a:ext uri="{FF2B5EF4-FFF2-40B4-BE49-F238E27FC236}">
                <a16:creationId xmlns:a16="http://schemas.microsoft.com/office/drawing/2014/main" id="{9D813E97-3BDE-4AB9-87A9-178D70EA2392}"/>
              </a:ext>
            </a:extLst>
          </p:cNvPr>
          <p:cNvSpPr/>
          <p:nvPr/>
        </p:nvSpPr>
        <p:spPr>
          <a:xfrm rot="8290731">
            <a:off x="6164414" y="4186117"/>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93F57037-26AD-4FF5-ACC1-32816A30D8EC}"/>
              </a:ext>
            </a:extLst>
          </p:cNvPr>
          <p:cNvSpPr txBox="1"/>
          <p:nvPr/>
        </p:nvSpPr>
        <p:spPr>
          <a:xfrm>
            <a:off x="6862495" y="3831119"/>
            <a:ext cx="846707" cy="338554"/>
          </a:xfrm>
          <a:prstGeom prst="rect">
            <a:avLst/>
          </a:prstGeom>
          <a:noFill/>
        </p:spPr>
        <p:txBody>
          <a:bodyPr wrap="none" rtlCol="0">
            <a:spAutoFit/>
          </a:bodyPr>
          <a:lstStyle/>
          <a:p>
            <a:r>
              <a:rPr lang="en-US" sz="1600" i="1" dirty="0"/>
              <a:t>Loading</a:t>
            </a:r>
          </a:p>
        </p:txBody>
      </p:sp>
      <p:sp>
        <p:nvSpPr>
          <p:cNvPr id="57" name="Rectangle: Rounded Corners 56">
            <a:extLst>
              <a:ext uri="{FF2B5EF4-FFF2-40B4-BE49-F238E27FC236}">
                <a16:creationId xmlns:a16="http://schemas.microsoft.com/office/drawing/2014/main" id="{C50B9336-2180-473F-AA8C-067A271CCF72}"/>
              </a:ext>
            </a:extLst>
          </p:cNvPr>
          <p:cNvSpPr/>
          <p:nvPr/>
        </p:nvSpPr>
        <p:spPr>
          <a:xfrm>
            <a:off x="7936089" y="5260357"/>
            <a:ext cx="395111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59" name="TextBox 58">
            <a:extLst>
              <a:ext uri="{FF2B5EF4-FFF2-40B4-BE49-F238E27FC236}">
                <a16:creationId xmlns:a16="http://schemas.microsoft.com/office/drawing/2014/main" id="{54DAF966-29B7-4EC3-BFD1-415C8FB8211A}"/>
              </a:ext>
            </a:extLst>
          </p:cNvPr>
          <p:cNvSpPr txBox="1"/>
          <p:nvPr/>
        </p:nvSpPr>
        <p:spPr>
          <a:xfrm>
            <a:off x="8774530" y="5246061"/>
            <a:ext cx="2632965" cy="369332"/>
          </a:xfrm>
          <a:prstGeom prst="rect">
            <a:avLst/>
          </a:prstGeom>
          <a:noFill/>
        </p:spPr>
        <p:txBody>
          <a:bodyPr wrap="none" rtlCol="0">
            <a:spAutoFit/>
          </a:bodyPr>
          <a:lstStyle/>
          <a:p>
            <a:r>
              <a:rPr lang="en-US" b="1" dirty="0"/>
              <a:t>NIOS Processor Hardware</a:t>
            </a:r>
          </a:p>
        </p:txBody>
      </p:sp>
      <p:sp>
        <p:nvSpPr>
          <p:cNvPr id="60" name="Arrow: Right 59">
            <a:extLst>
              <a:ext uri="{FF2B5EF4-FFF2-40B4-BE49-F238E27FC236}">
                <a16:creationId xmlns:a16="http://schemas.microsoft.com/office/drawing/2014/main" id="{A760527B-DE88-4114-A73F-49EA45936848}"/>
              </a:ext>
            </a:extLst>
          </p:cNvPr>
          <p:cNvSpPr/>
          <p:nvPr/>
        </p:nvSpPr>
        <p:spPr>
          <a:xfrm rot="2768949">
            <a:off x="8579943" y="3368747"/>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row: Right 60">
            <a:extLst>
              <a:ext uri="{FF2B5EF4-FFF2-40B4-BE49-F238E27FC236}">
                <a16:creationId xmlns:a16="http://schemas.microsoft.com/office/drawing/2014/main" id="{27901BDD-57C0-444E-AD2D-89CBD9F3179A}"/>
              </a:ext>
            </a:extLst>
          </p:cNvPr>
          <p:cNvSpPr/>
          <p:nvPr/>
        </p:nvSpPr>
        <p:spPr>
          <a:xfrm rot="5400000">
            <a:off x="8597676" y="4320595"/>
            <a:ext cx="1261578" cy="28262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AFB05FD7-FA10-4073-83DD-70B51477D1C8}"/>
              </a:ext>
            </a:extLst>
          </p:cNvPr>
          <p:cNvSpPr txBox="1"/>
          <p:nvPr/>
        </p:nvSpPr>
        <p:spPr>
          <a:xfrm>
            <a:off x="9244306" y="3585113"/>
            <a:ext cx="846707" cy="338554"/>
          </a:xfrm>
          <a:prstGeom prst="rect">
            <a:avLst/>
          </a:prstGeom>
          <a:noFill/>
        </p:spPr>
        <p:txBody>
          <a:bodyPr wrap="none" rtlCol="0">
            <a:spAutoFit/>
          </a:bodyPr>
          <a:lstStyle/>
          <a:p>
            <a:r>
              <a:rPr lang="en-US" sz="1600" i="1" dirty="0"/>
              <a:t>Loading</a:t>
            </a:r>
          </a:p>
        </p:txBody>
      </p:sp>
      <p:sp>
        <p:nvSpPr>
          <p:cNvPr id="63" name="Arrow: Right 62">
            <a:extLst>
              <a:ext uri="{FF2B5EF4-FFF2-40B4-BE49-F238E27FC236}">
                <a16:creationId xmlns:a16="http://schemas.microsoft.com/office/drawing/2014/main" id="{8EF2225D-DF85-4384-B204-EDE27D0CE58D}"/>
              </a:ext>
            </a:extLst>
          </p:cNvPr>
          <p:cNvSpPr/>
          <p:nvPr/>
        </p:nvSpPr>
        <p:spPr>
          <a:xfrm rot="2768949">
            <a:off x="6180637" y="4779632"/>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row: Right 63">
            <a:extLst>
              <a:ext uri="{FF2B5EF4-FFF2-40B4-BE49-F238E27FC236}">
                <a16:creationId xmlns:a16="http://schemas.microsoft.com/office/drawing/2014/main" id="{80C4B3BC-416C-48B2-8BFE-37F725E8E9DC}"/>
              </a:ext>
            </a:extLst>
          </p:cNvPr>
          <p:cNvSpPr/>
          <p:nvPr/>
        </p:nvSpPr>
        <p:spPr>
          <a:xfrm rot="8290731">
            <a:off x="6146919" y="5350996"/>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A119A7CC-F431-4452-BFDC-391D14CCC520}"/>
              </a:ext>
            </a:extLst>
          </p:cNvPr>
          <p:cNvSpPr txBox="1"/>
          <p:nvPr/>
        </p:nvSpPr>
        <p:spPr>
          <a:xfrm>
            <a:off x="6845000" y="4995998"/>
            <a:ext cx="821059" cy="338554"/>
          </a:xfrm>
          <a:prstGeom prst="rect">
            <a:avLst/>
          </a:prstGeom>
          <a:noFill/>
        </p:spPr>
        <p:txBody>
          <a:bodyPr wrap="none" rtlCol="0">
            <a:spAutoFit/>
          </a:bodyPr>
          <a:lstStyle/>
          <a:p>
            <a:r>
              <a:rPr lang="en-US" sz="1600" i="1" dirty="0"/>
              <a:t>Flashed</a:t>
            </a:r>
          </a:p>
        </p:txBody>
      </p:sp>
      <p:sp>
        <p:nvSpPr>
          <p:cNvPr id="29" name="TextBox 28">
            <a:extLst>
              <a:ext uri="{FF2B5EF4-FFF2-40B4-BE49-F238E27FC236}">
                <a16:creationId xmlns:a16="http://schemas.microsoft.com/office/drawing/2014/main" id="{C80FBC85-8BBC-4561-AB21-F905719E3A21}"/>
              </a:ext>
            </a:extLst>
          </p:cNvPr>
          <p:cNvSpPr txBox="1"/>
          <p:nvPr/>
        </p:nvSpPr>
        <p:spPr>
          <a:xfrm rot="20700000">
            <a:off x="474207" y="665224"/>
            <a:ext cx="3563305" cy="646331"/>
          </a:xfrm>
          <a:prstGeom prst="rect">
            <a:avLst/>
          </a:prstGeom>
          <a:solidFill>
            <a:schemeClr val="bg2">
              <a:lumMod val="90000"/>
            </a:schemeClr>
          </a:solidFill>
          <a:ln w="38100">
            <a:solidFill>
              <a:schemeClr val="tx1"/>
            </a:solidFill>
          </a:ln>
        </p:spPr>
        <p:txBody>
          <a:bodyPr wrap="square" rtlCol="0">
            <a:spAutoFit/>
          </a:bodyPr>
          <a:lstStyle/>
          <a:p>
            <a:r>
              <a:rPr lang="en-US" b="1" dirty="0">
                <a:solidFill>
                  <a:srgbClr val="FF0000"/>
                </a:solidFill>
              </a:rPr>
              <a:t>In Lab, we write assembly code for the NIOS processor ( the .s file).</a:t>
            </a:r>
          </a:p>
        </p:txBody>
      </p:sp>
    </p:spTree>
    <p:extLst>
      <p:ext uri="{BB962C8B-B14F-4D97-AF65-F5344CB8AC3E}">
        <p14:creationId xmlns:p14="http://schemas.microsoft.com/office/powerpoint/2010/main" val="8696654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04850C36-6476-47A3-8E41-EC2206ACD1AA}"/>
              </a:ext>
            </a:extLst>
          </p:cNvPr>
          <p:cNvSpPr/>
          <p:nvPr/>
        </p:nvSpPr>
        <p:spPr>
          <a:xfrm>
            <a:off x="451274" y="1396312"/>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solidFill>
                  <a:sysClr val="windowText" lastClr="000000"/>
                </a:solidFill>
              </a:rPr>
              <a:t>Assembly code is fairly platform-specific and may be shared by families of processors.  Assembly code is almost at the level of machine code, but is more readable and maintainable than raw 0’s and 1’s.  It is assembled into machine code.  </a:t>
            </a:r>
          </a:p>
        </p:txBody>
      </p:sp>
      <p:sp>
        <p:nvSpPr>
          <p:cNvPr id="38" name="TextBox 37">
            <a:extLst>
              <a:ext uri="{FF2B5EF4-FFF2-40B4-BE49-F238E27FC236}">
                <a16:creationId xmlns:a16="http://schemas.microsoft.com/office/drawing/2014/main" id="{E558D674-9693-4339-B37F-AE7707974102}"/>
              </a:ext>
            </a:extLst>
          </p:cNvPr>
          <p:cNvSpPr txBox="1"/>
          <p:nvPr/>
        </p:nvSpPr>
        <p:spPr>
          <a:xfrm>
            <a:off x="3202665" y="1396312"/>
            <a:ext cx="1635384" cy="369332"/>
          </a:xfrm>
          <a:prstGeom prst="rect">
            <a:avLst/>
          </a:prstGeom>
          <a:noFill/>
        </p:spPr>
        <p:txBody>
          <a:bodyPr wrap="none" rtlCol="0">
            <a:spAutoFit/>
          </a:bodyPr>
          <a:lstStyle/>
          <a:p>
            <a:r>
              <a:rPr lang="en-US" b="1" dirty="0"/>
              <a:t>Assembly Code</a:t>
            </a:r>
          </a:p>
        </p:txBody>
      </p:sp>
      <p:sp>
        <p:nvSpPr>
          <p:cNvPr id="39" name="Rectangle: Rounded Corners 38">
            <a:extLst>
              <a:ext uri="{FF2B5EF4-FFF2-40B4-BE49-F238E27FC236}">
                <a16:creationId xmlns:a16="http://schemas.microsoft.com/office/drawing/2014/main" id="{4B89F63A-26F1-4CE8-855C-A276FC87EA81}"/>
              </a:ext>
            </a:extLst>
          </p:cNvPr>
          <p:cNvSpPr/>
          <p:nvPr/>
        </p:nvSpPr>
        <p:spPr>
          <a:xfrm>
            <a:off x="451274" y="5254428"/>
            <a:ext cx="563880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40" name="TextBox 39">
            <a:extLst>
              <a:ext uri="{FF2B5EF4-FFF2-40B4-BE49-F238E27FC236}">
                <a16:creationId xmlns:a16="http://schemas.microsoft.com/office/drawing/2014/main" id="{17A89B50-B7CB-46D8-ADA3-E189B33C320B}"/>
              </a:ext>
            </a:extLst>
          </p:cNvPr>
          <p:cNvSpPr txBox="1"/>
          <p:nvPr/>
        </p:nvSpPr>
        <p:spPr>
          <a:xfrm>
            <a:off x="1826198" y="5254428"/>
            <a:ext cx="2752933" cy="369332"/>
          </a:xfrm>
          <a:prstGeom prst="rect">
            <a:avLst/>
          </a:prstGeom>
          <a:noFill/>
        </p:spPr>
        <p:txBody>
          <a:bodyPr wrap="none" rtlCol="0">
            <a:spAutoFit/>
          </a:bodyPr>
          <a:lstStyle/>
          <a:p>
            <a:r>
              <a:rPr lang="en-US" b="1" dirty="0"/>
              <a:t>Altera DE2 FPGA Hardware</a:t>
            </a:r>
          </a:p>
        </p:txBody>
      </p:sp>
      <p:sp>
        <p:nvSpPr>
          <p:cNvPr id="41" name="Rectangle: Rounded Corners 40">
            <a:extLst>
              <a:ext uri="{FF2B5EF4-FFF2-40B4-BE49-F238E27FC236}">
                <a16:creationId xmlns:a16="http://schemas.microsoft.com/office/drawing/2014/main" id="{1CEF33AD-90F2-4323-BF71-CE9B64B6FDB2}"/>
              </a:ext>
            </a:extLst>
          </p:cNvPr>
          <p:cNvSpPr/>
          <p:nvPr/>
        </p:nvSpPr>
        <p:spPr>
          <a:xfrm>
            <a:off x="451274" y="3933628"/>
            <a:ext cx="563880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42" name="TextBox 41">
            <a:extLst>
              <a:ext uri="{FF2B5EF4-FFF2-40B4-BE49-F238E27FC236}">
                <a16:creationId xmlns:a16="http://schemas.microsoft.com/office/drawing/2014/main" id="{B80F4C56-6C1F-4EF2-B217-A23E2E73D763}"/>
              </a:ext>
            </a:extLst>
          </p:cNvPr>
          <p:cNvSpPr txBox="1"/>
          <p:nvPr/>
        </p:nvSpPr>
        <p:spPr>
          <a:xfrm>
            <a:off x="1982414" y="3897868"/>
            <a:ext cx="2277675" cy="369332"/>
          </a:xfrm>
          <a:prstGeom prst="rect">
            <a:avLst/>
          </a:prstGeom>
          <a:noFill/>
        </p:spPr>
        <p:txBody>
          <a:bodyPr wrap="none" rtlCol="0">
            <a:spAutoFit/>
          </a:bodyPr>
          <a:lstStyle/>
          <a:p>
            <a:r>
              <a:rPr lang="en-US" b="1" dirty="0"/>
              <a:t>NIOS Processor Image</a:t>
            </a:r>
          </a:p>
        </p:txBody>
      </p:sp>
      <p:sp>
        <p:nvSpPr>
          <p:cNvPr id="43" name="Rectangle: Rounded Corners 42">
            <a:extLst>
              <a:ext uri="{FF2B5EF4-FFF2-40B4-BE49-F238E27FC236}">
                <a16:creationId xmlns:a16="http://schemas.microsoft.com/office/drawing/2014/main" id="{88B76E4A-BEB8-4F3E-9DBA-BDBB5D79D794}"/>
              </a:ext>
            </a:extLst>
          </p:cNvPr>
          <p:cNvSpPr/>
          <p:nvPr/>
        </p:nvSpPr>
        <p:spPr>
          <a:xfrm>
            <a:off x="451274" y="2664970"/>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solidFill>
                  <a:sysClr val="windowText" lastClr="000000"/>
                </a:solidFill>
              </a:rPr>
              <a:t>Machine code is the raw 0’s and 1’s that can be interpreted by the processor in order to execute programs.  It is rarely used or modified directly since changes to source code occur at the C Code or Assembly Code levels instead.  However, it may be captured as an artifact of the build process for a particular program.  </a:t>
            </a:r>
          </a:p>
        </p:txBody>
      </p:sp>
      <p:sp>
        <p:nvSpPr>
          <p:cNvPr id="44" name="TextBox 43">
            <a:extLst>
              <a:ext uri="{FF2B5EF4-FFF2-40B4-BE49-F238E27FC236}">
                <a16:creationId xmlns:a16="http://schemas.microsoft.com/office/drawing/2014/main" id="{5AE7010C-D6CF-426B-9460-EF6D42032E54}"/>
              </a:ext>
            </a:extLst>
          </p:cNvPr>
          <p:cNvSpPr txBox="1"/>
          <p:nvPr/>
        </p:nvSpPr>
        <p:spPr>
          <a:xfrm>
            <a:off x="3244343" y="2664970"/>
            <a:ext cx="1552028" cy="369332"/>
          </a:xfrm>
          <a:prstGeom prst="rect">
            <a:avLst/>
          </a:prstGeom>
          <a:noFill/>
        </p:spPr>
        <p:txBody>
          <a:bodyPr wrap="none" rtlCol="0">
            <a:spAutoFit/>
          </a:bodyPr>
          <a:lstStyle/>
          <a:p>
            <a:r>
              <a:rPr lang="en-US" b="1" dirty="0"/>
              <a:t>Machine Code</a:t>
            </a:r>
          </a:p>
        </p:txBody>
      </p:sp>
      <p:sp>
        <p:nvSpPr>
          <p:cNvPr id="45" name="Rectangle: Rounded Corners 44">
            <a:extLst>
              <a:ext uri="{FF2B5EF4-FFF2-40B4-BE49-F238E27FC236}">
                <a16:creationId xmlns:a16="http://schemas.microsoft.com/office/drawing/2014/main" id="{40386A25-77CE-43FA-A698-C877AD4A6B94}"/>
              </a:ext>
            </a:extLst>
          </p:cNvPr>
          <p:cNvSpPr/>
          <p:nvPr/>
        </p:nvSpPr>
        <p:spPr>
          <a:xfrm>
            <a:off x="451274" y="179797"/>
            <a:ext cx="792508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46" name="TextBox 45">
            <a:extLst>
              <a:ext uri="{FF2B5EF4-FFF2-40B4-BE49-F238E27FC236}">
                <a16:creationId xmlns:a16="http://schemas.microsoft.com/office/drawing/2014/main" id="{4A962142-875E-43FA-B21D-A2B3208A28F0}"/>
              </a:ext>
            </a:extLst>
          </p:cNvPr>
          <p:cNvSpPr txBox="1"/>
          <p:nvPr/>
        </p:nvSpPr>
        <p:spPr>
          <a:xfrm>
            <a:off x="3609065" y="179797"/>
            <a:ext cx="843501" cy="369332"/>
          </a:xfrm>
          <a:prstGeom prst="rect">
            <a:avLst/>
          </a:prstGeom>
          <a:noFill/>
        </p:spPr>
        <p:txBody>
          <a:bodyPr wrap="none" rtlCol="0">
            <a:spAutoFit/>
          </a:bodyPr>
          <a:lstStyle/>
          <a:p>
            <a:r>
              <a:rPr lang="en-US" b="1" dirty="0"/>
              <a:t>C Code</a:t>
            </a:r>
          </a:p>
        </p:txBody>
      </p:sp>
      <p:sp>
        <p:nvSpPr>
          <p:cNvPr id="47" name="Arrow: Right 46">
            <a:extLst>
              <a:ext uri="{FF2B5EF4-FFF2-40B4-BE49-F238E27FC236}">
                <a16:creationId xmlns:a16="http://schemas.microsoft.com/office/drawing/2014/main" id="{32482587-767D-430D-ADBA-CC5355150DE7}"/>
              </a:ext>
            </a:extLst>
          </p:cNvPr>
          <p:cNvSpPr/>
          <p:nvPr/>
        </p:nvSpPr>
        <p:spPr>
          <a:xfrm rot="2768949">
            <a:off x="8533480" y="922552"/>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Right 47">
            <a:extLst>
              <a:ext uri="{FF2B5EF4-FFF2-40B4-BE49-F238E27FC236}">
                <a16:creationId xmlns:a16="http://schemas.microsoft.com/office/drawing/2014/main" id="{B45FDE27-1830-4E52-A452-D220D9E69756}"/>
              </a:ext>
            </a:extLst>
          </p:cNvPr>
          <p:cNvSpPr/>
          <p:nvPr/>
        </p:nvSpPr>
        <p:spPr>
          <a:xfrm rot="8290731">
            <a:off x="8499762" y="1493916"/>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FCE4776B-2BDE-4241-8FDC-17972CA0DD72}"/>
              </a:ext>
            </a:extLst>
          </p:cNvPr>
          <p:cNvSpPr txBox="1"/>
          <p:nvPr/>
        </p:nvSpPr>
        <p:spPr>
          <a:xfrm>
            <a:off x="9197843" y="1138918"/>
            <a:ext cx="1016625" cy="338554"/>
          </a:xfrm>
          <a:prstGeom prst="rect">
            <a:avLst/>
          </a:prstGeom>
          <a:noFill/>
        </p:spPr>
        <p:txBody>
          <a:bodyPr wrap="none" rtlCol="0">
            <a:spAutoFit/>
          </a:bodyPr>
          <a:lstStyle/>
          <a:p>
            <a:r>
              <a:rPr lang="en-US" sz="1600" i="1" dirty="0"/>
              <a:t>Compiling</a:t>
            </a:r>
          </a:p>
        </p:txBody>
      </p:sp>
      <p:sp>
        <p:nvSpPr>
          <p:cNvPr id="50" name="Arrow: Right 49">
            <a:extLst>
              <a:ext uri="{FF2B5EF4-FFF2-40B4-BE49-F238E27FC236}">
                <a16:creationId xmlns:a16="http://schemas.microsoft.com/office/drawing/2014/main" id="{2C5459D6-2BA1-47C5-96A5-3C26748813E4}"/>
              </a:ext>
            </a:extLst>
          </p:cNvPr>
          <p:cNvSpPr/>
          <p:nvPr/>
        </p:nvSpPr>
        <p:spPr>
          <a:xfrm rot="2768949">
            <a:off x="8579944" y="2141735"/>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Right 50">
            <a:extLst>
              <a:ext uri="{FF2B5EF4-FFF2-40B4-BE49-F238E27FC236}">
                <a16:creationId xmlns:a16="http://schemas.microsoft.com/office/drawing/2014/main" id="{579D7235-C96C-4BFB-87C6-3563D5D21253}"/>
              </a:ext>
            </a:extLst>
          </p:cNvPr>
          <p:cNvSpPr/>
          <p:nvPr/>
        </p:nvSpPr>
        <p:spPr>
          <a:xfrm rot="8290731">
            <a:off x="8546226" y="2713099"/>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673CD757-1958-4BAD-870A-B611A7376F0F}"/>
              </a:ext>
            </a:extLst>
          </p:cNvPr>
          <p:cNvSpPr txBox="1"/>
          <p:nvPr/>
        </p:nvSpPr>
        <p:spPr>
          <a:xfrm>
            <a:off x="9244307" y="2358101"/>
            <a:ext cx="1133644" cy="338554"/>
          </a:xfrm>
          <a:prstGeom prst="rect">
            <a:avLst/>
          </a:prstGeom>
          <a:noFill/>
        </p:spPr>
        <p:txBody>
          <a:bodyPr wrap="none" rtlCol="0">
            <a:spAutoFit/>
          </a:bodyPr>
          <a:lstStyle/>
          <a:p>
            <a:r>
              <a:rPr lang="en-US" sz="1600" i="1" dirty="0"/>
              <a:t>Assembling</a:t>
            </a:r>
          </a:p>
        </p:txBody>
      </p:sp>
      <p:sp>
        <p:nvSpPr>
          <p:cNvPr id="53" name="Arrow: Right 52">
            <a:extLst>
              <a:ext uri="{FF2B5EF4-FFF2-40B4-BE49-F238E27FC236}">
                <a16:creationId xmlns:a16="http://schemas.microsoft.com/office/drawing/2014/main" id="{F87BB073-21B7-4C30-B2B9-91AFA812094F}"/>
              </a:ext>
            </a:extLst>
          </p:cNvPr>
          <p:cNvSpPr/>
          <p:nvPr/>
        </p:nvSpPr>
        <p:spPr>
          <a:xfrm rot="5400000">
            <a:off x="6573592" y="3653911"/>
            <a:ext cx="357701" cy="22010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Right 53">
            <a:extLst>
              <a:ext uri="{FF2B5EF4-FFF2-40B4-BE49-F238E27FC236}">
                <a16:creationId xmlns:a16="http://schemas.microsoft.com/office/drawing/2014/main" id="{9D813E97-3BDE-4AB9-87A9-178D70EA2392}"/>
              </a:ext>
            </a:extLst>
          </p:cNvPr>
          <p:cNvSpPr/>
          <p:nvPr/>
        </p:nvSpPr>
        <p:spPr>
          <a:xfrm rot="8290731">
            <a:off x="6164414" y="4186117"/>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93F57037-26AD-4FF5-ACC1-32816A30D8EC}"/>
              </a:ext>
            </a:extLst>
          </p:cNvPr>
          <p:cNvSpPr txBox="1"/>
          <p:nvPr/>
        </p:nvSpPr>
        <p:spPr>
          <a:xfrm>
            <a:off x="6862495" y="3831119"/>
            <a:ext cx="846707" cy="338554"/>
          </a:xfrm>
          <a:prstGeom prst="rect">
            <a:avLst/>
          </a:prstGeom>
          <a:noFill/>
        </p:spPr>
        <p:txBody>
          <a:bodyPr wrap="none" rtlCol="0">
            <a:spAutoFit/>
          </a:bodyPr>
          <a:lstStyle/>
          <a:p>
            <a:r>
              <a:rPr lang="en-US" sz="1600" i="1" dirty="0"/>
              <a:t>Loading</a:t>
            </a:r>
          </a:p>
        </p:txBody>
      </p:sp>
      <p:sp>
        <p:nvSpPr>
          <p:cNvPr id="57" name="Rectangle: Rounded Corners 56">
            <a:extLst>
              <a:ext uri="{FF2B5EF4-FFF2-40B4-BE49-F238E27FC236}">
                <a16:creationId xmlns:a16="http://schemas.microsoft.com/office/drawing/2014/main" id="{C50B9336-2180-473F-AA8C-067A271CCF72}"/>
              </a:ext>
            </a:extLst>
          </p:cNvPr>
          <p:cNvSpPr/>
          <p:nvPr/>
        </p:nvSpPr>
        <p:spPr>
          <a:xfrm>
            <a:off x="7936089" y="5260357"/>
            <a:ext cx="3951111" cy="903661"/>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solidFill>
                <a:sysClr val="windowText" lastClr="000000"/>
              </a:solidFill>
            </a:endParaRPr>
          </a:p>
        </p:txBody>
      </p:sp>
      <p:sp>
        <p:nvSpPr>
          <p:cNvPr id="59" name="TextBox 58">
            <a:extLst>
              <a:ext uri="{FF2B5EF4-FFF2-40B4-BE49-F238E27FC236}">
                <a16:creationId xmlns:a16="http://schemas.microsoft.com/office/drawing/2014/main" id="{54DAF966-29B7-4EC3-BFD1-415C8FB8211A}"/>
              </a:ext>
            </a:extLst>
          </p:cNvPr>
          <p:cNvSpPr txBox="1"/>
          <p:nvPr/>
        </p:nvSpPr>
        <p:spPr>
          <a:xfrm>
            <a:off x="8774530" y="5246061"/>
            <a:ext cx="2632965" cy="369332"/>
          </a:xfrm>
          <a:prstGeom prst="rect">
            <a:avLst/>
          </a:prstGeom>
          <a:noFill/>
        </p:spPr>
        <p:txBody>
          <a:bodyPr wrap="none" rtlCol="0">
            <a:spAutoFit/>
          </a:bodyPr>
          <a:lstStyle/>
          <a:p>
            <a:r>
              <a:rPr lang="en-US" b="1" dirty="0"/>
              <a:t>NIOS Processor Hardware</a:t>
            </a:r>
          </a:p>
        </p:txBody>
      </p:sp>
      <p:sp>
        <p:nvSpPr>
          <p:cNvPr id="60" name="Arrow: Right 59">
            <a:extLst>
              <a:ext uri="{FF2B5EF4-FFF2-40B4-BE49-F238E27FC236}">
                <a16:creationId xmlns:a16="http://schemas.microsoft.com/office/drawing/2014/main" id="{A760527B-DE88-4114-A73F-49EA45936848}"/>
              </a:ext>
            </a:extLst>
          </p:cNvPr>
          <p:cNvSpPr/>
          <p:nvPr/>
        </p:nvSpPr>
        <p:spPr>
          <a:xfrm rot="2768949">
            <a:off x="8579943" y="3368747"/>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row: Right 60">
            <a:extLst>
              <a:ext uri="{FF2B5EF4-FFF2-40B4-BE49-F238E27FC236}">
                <a16:creationId xmlns:a16="http://schemas.microsoft.com/office/drawing/2014/main" id="{27901BDD-57C0-444E-AD2D-89CBD9F3179A}"/>
              </a:ext>
            </a:extLst>
          </p:cNvPr>
          <p:cNvSpPr/>
          <p:nvPr/>
        </p:nvSpPr>
        <p:spPr>
          <a:xfrm rot="5400000">
            <a:off x="8597676" y="4320595"/>
            <a:ext cx="1261578" cy="28262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AFB05FD7-FA10-4073-83DD-70B51477D1C8}"/>
              </a:ext>
            </a:extLst>
          </p:cNvPr>
          <p:cNvSpPr txBox="1"/>
          <p:nvPr/>
        </p:nvSpPr>
        <p:spPr>
          <a:xfrm>
            <a:off x="9244306" y="3585113"/>
            <a:ext cx="846707" cy="338554"/>
          </a:xfrm>
          <a:prstGeom prst="rect">
            <a:avLst/>
          </a:prstGeom>
          <a:noFill/>
        </p:spPr>
        <p:txBody>
          <a:bodyPr wrap="none" rtlCol="0">
            <a:spAutoFit/>
          </a:bodyPr>
          <a:lstStyle/>
          <a:p>
            <a:r>
              <a:rPr lang="en-US" sz="1600" i="1" dirty="0"/>
              <a:t>Loading</a:t>
            </a:r>
          </a:p>
        </p:txBody>
      </p:sp>
      <p:sp>
        <p:nvSpPr>
          <p:cNvPr id="63" name="Arrow: Right 62">
            <a:extLst>
              <a:ext uri="{FF2B5EF4-FFF2-40B4-BE49-F238E27FC236}">
                <a16:creationId xmlns:a16="http://schemas.microsoft.com/office/drawing/2014/main" id="{8EF2225D-DF85-4384-B204-EDE27D0CE58D}"/>
              </a:ext>
            </a:extLst>
          </p:cNvPr>
          <p:cNvSpPr/>
          <p:nvPr/>
        </p:nvSpPr>
        <p:spPr>
          <a:xfrm rot="2768949">
            <a:off x="6180637" y="4779632"/>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row: Right 63">
            <a:extLst>
              <a:ext uri="{FF2B5EF4-FFF2-40B4-BE49-F238E27FC236}">
                <a16:creationId xmlns:a16="http://schemas.microsoft.com/office/drawing/2014/main" id="{80C4B3BC-416C-48B2-8BFE-37F725E8E9DC}"/>
              </a:ext>
            </a:extLst>
          </p:cNvPr>
          <p:cNvSpPr/>
          <p:nvPr/>
        </p:nvSpPr>
        <p:spPr>
          <a:xfrm rot="8290731">
            <a:off x="6146919" y="5350996"/>
            <a:ext cx="715402" cy="2213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A119A7CC-F431-4452-BFDC-391D14CCC520}"/>
              </a:ext>
            </a:extLst>
          </p:cNvPr>
          <p:cNvSpPr txBox="1"/>
          <p:nvPr/>
        </p:nvSpPr>
        <p:spPr>
          <a:xfrm>
            <a:off x="6845000" y="4995998"/>
            <a:ext cx="821059" cy="338554"/>
          </a:xfrm>
          <a:prstGeom prst="rect">
            <a:avLst/>
          </a:prstGeom>
          <a:noFill/>
        </p:spPr>
        <p:txBody>
          <a:bodyPr wrap="none" rtlCol="0">
            <a:spAutoFit/>
          </a:bodyPr>
          <a:lstStyle/>
          <a:p>
            <a:r>
              <a:rPr lang="en-US" sz="1600" i="1" dirty="0"/>
              <a:t>Flashed</a:t>
            </a:r>
          </a:p>
        </p:txBody>
      </p:sp>
      <p:sp>
        <p:nvSpPr>
          <p:cNvPr id="29" name="TextBox 28">
            <a:extLst>
              <a:ext uri="{FF2B5EF4-FFF2-40B4-BE49-F238E27FC236}">
                <a16:creationId xmlns:a16="http://schemas.microsoft.com/office/drawing/2014/main" id="{C80FBC85-8BBC-4561-AB21-F905719E3A21}"/>
              </a:ext>
            </a:extLst>
          </p:cNvPr>
          <p:cNvSpPr txBox="1"/>
          <p:nvPr/>
        </p:nvSpPr>
        <p:spPr>
          <a:xfrm rot="20700000">
            <a:off x="569337" y="1479797"/>
            <a:ext cx="4605702" cy="923330"/>
          </a:xfrm>
          <a:prstGeom prst="rect">
            <a:avLst/>
          </a:prstGeom>
          <a:solidFill>
            <a:schemeClr val="bg2">
              <a:lumMod val="90000"/>
            </a:schemeClr>
          </a:solidFill>
          <a:ln w="38100">
            <a:solidFill>
              <a:schemeClr val="tx1"/>
            </a:solidFill>
          </a:ln>
        </p:spPr>
        <p:txBody>
          <a:bodyPr wrap="square" rtlCol="0">
            <a:spAutoFit/>
          </a:bodyPr>
          <a:lstStyle/>
          <a:p>
            <a:r>
              <a:rPr lang="en-US" b="1" dirty="0">
                <a:solidFill>
                  <a:srgbClr val="FF0000"/>
                </a:solidFill>
              </a:rPr>
              <a:t>In Lab, we can use the debug monitor to look into memory and see the machine code assembled based on the assembly code.</a:t>
            </a:r>
          </a:p>
        </p:txBody>
      </p:sp>
    </p:spTree>
    <p:extLst>
      <p:ext uri="{BB962C8B-B14F-4D97-AF65-F5344CB8AC3E}">
        <p14:creationId xmlns:p14="http://schemas.microsoft.com/office/powerpoint/2010/main" val="3455432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838200" y="1526959"/>
            <a:ext cx="10515600" cy="4650004"/>
          </a:xfrm>
        </p:spPr>
        <p:txBody>
          <a:bodyPr>
            <a:normAutofit/>
          </a:bodyPr>
          <a:lstStyle/>
          <a:p>
            <a:r>
              <a:rPr lang="en-US" dirty="0"/>
              <a:t>Functions defined by behavior, inputs, &amp; outputs</a:t>
            </a:r>
          </a:p>
        </p:txBody>
      </p:sp>
      <p:sp>
        <p:nvSpPr>
          <p:cNvPr id="4" name="Rectangle 3">
            <a:extLst>
              <a:ext uri="{FF2B5EF4-FFF2-40B4-BE49-F238E27FC236}">
                <a16:creationId xmlns:a16="http://schemas.microsoft.com/office/drawing/2014/main" id="{36D4D8DE-F9D9-4EFB-9171-C405462F033D}"/>
              </a:ext>
            </a:extLst>
          </p:cNvPr>
          <p:cNvSpPr/>
          <p:nvPr/>
        </p:nvSpPr>
        <p:spPr>
          <a:xfrm>
            <a:off x="4128117" y="3604334"/>
            <a:ext cx="3053919" cy="2263806"/>
          </a:xfrm>
          <a:prstGeom prst="rect">
            <a:avLst/>
          </a:prstGeom>
          <a:solidFill>
            <a:schemeClr val="accent4">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Function</a:t>
            </a:r>
          </a:p>
          <a:p>
            <a:pPr algn="ctr"/>
            <a:r>
              <a:rPr lang="en-US" b="1" dirty="0">
                <a:solidFill>
                  <a:schemeClr val="tx1"/>
                </a:solidFill>
              </a:rPr>
              <a:t>Behavior</a:t>
            </a:r>
          </a:p>
        </p:txBody>
      </p:sp>
      <p:sp>
        <p:nvSpPr>
          <p:cNvPr id="5" name="Arrow: Right 4">
            <a:extLst>
              <a:ext uri="{FF2B5EF4-FFF2-40B4-BE49-F238E27FC236}">
                <a16:creationId xmlns:a16="http://schemas.microsoft.com/office/drawing/2014/main" id="{FAD43207-FEFE-4630-956B-1FBF22F5E8C8}"/>
              </a:ext>
            </a:extLst>
          </p:cNvPr>
          <p:cNvSpPr/>
          <p:nvPr/>
        </p:nvSpPr>
        <p:spPr>
          <a:xfrm>
            <a:off x="2361460" y="4514295"/>
            <a:ext cx="1580225" cy="443883"/>
          </a:xfrm>
          <a:prstGeom prst="rightArrow">
            <a:avLst/>
          </a:prstGeom>
          <a:solidFill>
            <a:schemeClr val="accent4">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71C5B235-A136-45C5-8B80-17B0940F333E}"/>
              </a:ext>
            </a:extLst>
          </p:cNvPr>
          <p:cNvSpPr/>
          <p:nvPr/>
        </p:nvSpPr>
        <p:spPr>
          <a:xfrm>
            <a:off x="7368468" y="4514294"/>
            <a:ext cx="1580225" cy="443883"/>
          </a:xfrm>
          <a:prstGeom prst="rightArrow">
            <a:avLst/>
          </a:prstGeom>
          <a:solidFill>
            <a:schemeClr val="accent4">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0E87AC3-5DFC-4B21-B39C-A8F94A9F2EEC}"/>
              </a:ext>
            </a:extLst>
          </p:cNvPr>
          <p:cNvSpPr/>
          <p:nvPr/>
        </p:nvSpPr>
        <p:spPr>
          <a:xfrm>
            <a:off x="1342008" y="4935982"/>
            <a:ext cx="3053919" cy="463119"/>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Function</a:t>
            </a:r>
          </a:p>
          <a:p>
            <a:pPr algn="ctr"/>
            <a:r>
              <a:rPr lang="en-US" b="1" dirty="0">
                <a:solidFill>
                  <a:schemeClr val="tx1"/>
                </a:solidFill>
              </a:rPr>
              <a:t>Inputs</a:t>
            </a:r>
          </a:p>
        </p:txBody>
      </p:sp>
      <p:sp>
        <p:nvSpPr>
          <p:cNvPr id="8" name="Rectangle 7">
            <a:extLst>
              <a:ext uri="{FF2B5EF4-FFF2-40B4-BE49-F238E27FC236}">
                <a16:creationId xmlns:a16="http://schemas.microsoft.com/office/drawing/2014/main" id="{B4CACADF-59E8-4812-953A-118131CCF218}"/>
              </a:ext>
            </a:extLst>
          </p:cNvPr>
          <p:cNvSpPr/>
          <p:nvPr/>
        </p:nvSpPr>
        <p:spPr>
          <a:xfrm>
            <a:off x="6462944" y="4958177"/>
            <a:ext cx="3053919" cy="463119"/>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Function</a:t>
            </a:r>
          </a:p>
          <a:p>
            <a:pPr algn="ctr"/>
            <a:r>
              <a:rPr lang="en-US" b="1" dirty="0">
                <a:solidFill>
                  <a:schemeClr val="tx1"/>
                </a:solidFill>
              </a:rPr>
              <a:t>Outputs</a:t>
            </a:r>
          </a:p>
        </p:txBody>
      </p:sp>
    </p:spTree>
    <p:extLst>
      <p:ext uri="{BB962C8B-B14F-4D97-AF65-F5344CB8AC3E}">
        <p14:creationId xmlns:p14="http://schemas.microsoft.com/office/powerpoint/2010/main" val="3351202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838200" y="1526959"/>
            <a:ext cx="10515600" cy="4650004"/>
          </a:xfrm>
        </p:spPr>
        <p:txBody>
          <a:bodyPr>
            <a:normAutofit/>
          </a:bodyPr>
          <a:lstStyle/>
          <a:p>
            <a:r>
              <a:rPr lang="en-US" dirty="0"/>
              <a:t>Functions defined by behavior, inputs, &amp; outputs</a:t>
            </a:r>
          </a:p>
          <a:p>
            <a:r>
              <a:rPr lang="en-US" dirty="0">
                <a:solidFill>
                  <a:srgbClr val="FF0000"/>
                </a:solidFill>
              </a:rPr>
              <a:t>Often referred to as definition, parameters, return values</a:t>
            </a:r>
          </a:p>
        </p:txBody>
      </p:sp>
      <p:sp>
        <p:nvSpPr>
          <p:cNvPr id="4" name="Rectangle 3">
            <a:extLst>
              <a:ext uri="{FF2B5EF4-FFF2-40B4-BE49-F238E27FC236}">
                <a16:creationId xmlns:a16="http://schemas.microsoft.com/office/drawing/2014/main" id="{36D4D8DE-F9D9-4EFB-9171-C405462F033D}"/>
              </a:ext>
            </a:extLst>
          </p:cNvPr>
          <p:cNvSpPr/>
          <p:nvPr/>
        </p:nvSpPr>
        <p:spPr>
          <a:xfrm>
            <a:off x="4128117" y="3604334"/>
            <a:ext cx="3053919" cy="2263806"/>
          </a:xfrm>
          <a:prstGeom prst="rect">
            <a:avLst/>
          </a:prstGeom>
          <a:solidFill>
            <a:schemeClr val="accent4">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Function</a:t>
            </a:r>
          </a:p>
          <a:p>
            <a:pPr algn="ctr"/>
            <a:r>
              <a:rPr lang="en-US" b="1" dirty="0">
                <a:solidFill>
                  <a:srgbClr val="FF0000"/>
                </a:solidFill>
              </a:rPr>
              <a:t>Definition</a:t>
            </a:r>
          </a:p>
        </p:txBody>
      </p:sp>
      <p:sp>
        <p:nvSpPr>
          <p:cNvPr id="5" name="Arrow: Right 4">
            <a:extLst>
              <a:ext uri="{FF2B5EF4-FFF2-40B4-BE49-F238E27FC236}">
                <a16:creationId xmlns:a16="http://schemas.microsoft.com/office/drawing/2014/main" id="{FAD43207-FEFE-4630-956B-1FBF22F5E8C8}"/>
              </a:ext>
            </a:extLst>
          </p:cNvPr>
          <p:cNvSpPr/>
          <p:nvPr/>
        </p:nvSpPr>
        <p:spPr>
          <a:xfrm>
            <a:off x="2361460" y="4514295"/>
            <a:ext cx="1580225" cy="443883"/>
          </a:xfrm>
          <a:prstGeom prst="rightArrow">
            <a:avLst/>
          </a:prstGeom>
          <a:solidFill>
            <a:schemeClr val="accent4">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71C5B235-A136-45C5-8B80-17B0940F333E}"/>
              </a:ext>
            </a:extLst>
          </p:cNvPr>
          <p:cNvSpPr/>
          <p:nvPr/>
        </p:nvSpPr>
        <p:spPr>
          <a:xfrm>
            <a:off x="7368468" y="4514294"/>
            <a:ext cx="1580225" cy="443883"/>
          </a:xfrm>
          <a:prstGeom prst="rightArrow">
            <a:avLst/>
          </a:prstGeom>
          <a:solidFill>
            <a:schemeClr val="accent4">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0E87AC3-5DFC-4B21-B39C-A8F94A9F2EEC}"/>
              </a:ext>
            </a:extLst>
          </p:cNvPr>
          <p:cNvSpPr/>
          <p:nvPr/>
        </p:nvSpPr>
        <p:spPr>
          <a:xfrm>
            <a:off x="1342008" y="4935982"/>
            <a:ext cx="3053919" cy="463119"/>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Function</a:t>
            </a:r>
          </a:p>
          <a:p>
            <a:pPr algn="ctr"/>
            <a:r>
              <a:rPr lang="en-US" b="1" dirty="0">
                <a:solidFill>
                  <a:srgbClr val="FF0000"/>
                </a:solidFill>
              </a:rPr>
              <a:t>Parameters</a:t>
            </a:r>
          </a:p>
        </p:txBody>
      </p:sp>
      <p:sp>
        <p:nvSpPr>
          <p:cNvPr id="8" name="Rectangle 7">
            <a:extLst>
              <a:ext uri="{FF2B5EF4-FFF2-40B4-BE49-F238E27FC236}">
                <a16:creationId xmlns:a16="http://schemas.microsoft.com/office/drawing/2014/main" id="{B4CACADF-59E8-4812-953A-118131CCF218}"/>
              </a:ext>
            </a:extLst>
          </p:cNvPr>
          <p:cNvSpPr/>
          <p:nvPr/>
        </p:nvSpPr>
        <p:spPr>
          <a:xfrm>
            <a:off x="6462944" y="4958177"/>
            <a:ext cx="3053919" cy="463119"/>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Function</a:t>
            </a:r>
          </a:p>
          <a:p>
            <a:pPr algn="ctr"/>
            <a:r>
              <a:rPr lang="en-US" b="1" dirty="0">
                <a:solidFill>
                  <a:srgbClr val="FF0000"/>
                </a:solidFill>
              </a:rPr>
              <a:t>Return Values</a:t>
            </a:r>
          </a:p>
        </p:txBody>
      </p:sp>
    </p:spTree>
    <p:extLst>
      <p:ext uri="{BB962C8B-B14F-4D97-AF65-F5344CB8AC3E}">
        <p14:creationId xmlns:p14="http://schemas.microsoft.com/office/powerpoint/2010/main" val="566486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t>Recursion</a:t>
            </a:r>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838200" y="1526959"/>
            <a:ext cx="10515600" cy="4650004"/>
          </a:xfrm>
        </p:spPr>
        <p:txBody>
          <a:bodyPr>
            <a:normAutofit/>
          </a:bodyPr>
          <a:lstStyle/>
          <a:p>
            <a:r>
              <a:rPr lang="en-US" dirty="0"/>
              <a:t>Recursive problems can be divided into sub-problems</a:t>
            </a:r>
          </a:p>
          <a:p>
            <a:r>
              <a:rPr lang="en-US" dirty="0"/>
              <a:t>The recursive solution is identical for the original problem and the sub-problems</a:t>
            </a:r>
          </a:p>
          <a:p>
            <a:r>
              <a:rPr lang="en-US" dirty="0"/>
              <a:t>There must be at least 1 base-case defining a “smallest” sub-problem with a non-recursive solution</a:t>
            </a:r>
          </a:p>
          <a:p>
            <a:endParaRPr lang="en-US" dirty="0"/>
          </a:p>
          <a:p>
            <a:r>
              <a:rPr lang="en-US" dirty="0"/>
              <a:t>Ex: Fibonacci</a:t>
            </a:r>
          </a:p>
          <a:p>
            <a:pPr marL="0" indent="0">
              <a:buNone/>
            </a:pPr>
            <a:r>
              <a:rPr lang="en-US" dirty="0"/>
              <a:t>Fibonacci(n) = Fibonacci(n-1) + Fibonacci(n-2)   // n &gt; 1</a:t>
            </a:r>
          </a:p>
          <a:p>
            <a:pPr marL="0" indent="0">
              <a:buNone/>
            </a:pPr>
            <a:r>
              <a:rPr lang="en-US" dirty="0"/>
              <a:t>Fibonacci(n) = n                                                       //  0 &lt;= n &lt;= 1</a:t>
            </a:r>
          </a:p>
        </p:txBody>
      </p:sp>
    </p:spTree>
    <p:extLst>
      <p:ext uri="{BB962C8B-B14F-4D97-AF65-F5344CB8AC3E}">
        <p14:creationId xmlns:p14="http://schemas.microsoft.com/office/powerpoint/2010/main" val="835419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t>Recursion</a:t>
            </a:r>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838200" y="1526959"/>
            <a:ext cx="10515600" cy="4650004"/>
          </a:xfrm>
        </p:spPr>
        <p:txBody>
          <a:bodyPr>
            <a:normAutofit/>
          </a:bodyPr>
          <a:lstStyle/>
          <a:p>
            <a:pPr marL="0" indent="0">
              <a:buNone/>
            </a:pPr>
            <a:endParaRPr lang="en-US" dirty="0"/>
          </a:p>
          <a:p>
            <a:pPr marL="0" indent="0">
              <a:buNone/>
            </a:pPr>
            <a:endParaRPr lang="en-US" dirty="0"/>
          </a:p>
          <a:p>
            <a:pPr marL="0" indent="0">
              <a:buNone/>
            </a:pPr>
            <a:r>
              <a:rPr lang="en-US" dirty="0"/>
              <a:t>Fib(n) = Fib(n-1) + Fib(n-2)   // n &gt; 1</a:t>
            </a:r>
          </a:p>
          <a:p>
            <a:pPr marL="0" indent="0">
              <a:buNone/>
            </a:pPr>
            <a:r>
              <a:rPr lang="en-US" dirty="0"/>
              <a:t>Fib(n) = n                                //  0 &lt;= n &lt;= 1</a:t>
            </a:r>
          </a:p>
        </p:txBody>
      </p:sp>
      <p:sp>
        <p:nvSpPr>
          <p:cNvPr id="4" name="Content Placeholder 2">
            <a:extLst>
              <a:ext uri="{FF2B5EF4-FFF2-40B4-BE49-F238E27FC236}">
                <a16:creationId xmlns:a16="http://schemas.microsoft.com/office/drawing/2014/main" id="{0D213F55-F555-45E9-97FC-0B7BDC4477DA}"/>
              </a:ext>
            </a:extLst>
          </p:cNvPr>
          <p:cNvSpPr txBox="1">
            <a:spLocks/>
          </p:cNvSpPr>
          <p:nvPr/>
        </p:nvSpPr>
        <p:spPr>
          <a:xfrm rot="20700000">
            <a:off x="6267635" y="1698008"/>
            <a:ext cx="5309586" cy="9983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rPr>
              <a:t>Problem is solved by sub-problems</a:t>
            </a:r>
          </a:p>
        </p:txBody>
      </p:sp>
    </p:spTree>
    <p:extLst>
      <p:ext uri="{BB962C8B-B14F-4D97-AF65-F5344CB8AC3E}">
        <p14:creationId xmlns:p14="http://schemas.microsoft.com/office/powerpoint/2010/main" val="619969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t>Recursion</a:t>
            </a:r>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838200" y="1526959"/>
            <a:ext cx="10515600" cy="4650004"/>
          </a:xfrm>
        </p:spPr>
        <p:txBody>
          <a:bodyPr>
            <a:normAutofit/>
          </a:bodyPr>
          <a:lstStyle/>
          <a:p>
            <a:pPr marL="0" indent="0">
              <a:buNone/>
            </a:pPr>
            <a:endParaRPr lang="en-US" dirty="0"/>
          </a:p>
          <a:p>
            <a:pPr marL="0" indent="0">
              <a:buNone/>
            </a:pPr>
            <a:endParaRPr lang="en-US" dirty="0"/>
          </a:p>
          <a:p>
            <a:pPr marL="0" indent="0">
              <a:buNone/>
            </a:pPr>
            <a:r>
              <a:rPr lang="en-US" dirty="0"/>
              <a:t>Fib(n) = Fib(n-1) + Fib(n-2)   // n &gt; 1</a:t>
            </a:r>
          </a:p>
          <a:p>
            <a:pPr marL="0" indent="0">
              <a:buNone/>
            </a:pPr>
            <a:r>
              <a:rPr lang="en-US" dirty="0"/>
              <a:t>Fib(n) = n                                //  0 &lt;= n &lt;= 1</a:t>
            </a:r>
          </a:p>
        </p:txBody>
      </p:sp>
      <p:sp>
        <p:nvSpPr>
          <p:cNvPr id="4" name="Content Placeholder 2">
            <a:extLst>
              <a:ext uri="{FF2B5EF4-FFF2-40B4-BE49-F238E27FC236}">
                <a16:creationId xmlns:a16="http://schemas.microsoft.com/office/drawing/2014/main" id="{0D213F55-F555-45E9-97FC-0B7BDC4477DA}"/>
              </a:ext>
            </a:extLst>
          </p:cNvPr>
          <p:cNvSpPr txBox="1">
            <a:spLocks/>
          </p:cNvSpPr>
          <p:nvPr/>
        </p:nvSpPr>
        <p:spPr>
          <a:xfrm rot="20700000">
            <a:off x="6267635" y="1698008"/>
            <a:ext cx="5309586" cy="9983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rPr>
              <a:t>Problem is solved by sub-problems</a:t>
            </a:r>
          </a:p>
        </p:txBody>
      </p:sp>
      <p:sp>
        <p:nvSpPr>
          <p:cNvPr id="5" name="Content Placeholder 2">
            <a:extLst>
              <a:ext uri="{FF2B5EF4-FFF2-40B4-BE49-F238E27FC236}">
                <a16:creationId xmlns:a16="http://schemas.microsoft.com/office/drawing/2014/main" id="{9AA441F9-C3B6-4A92-A4CE-4F62852D313D}"/>
              </a:ext>
            </a:extLst>
          </p:cNvPr>
          <p:cNvSpPr txBox="1">
            <a:spLocks/>
          </p:cNvSpPr>
          <p:nvPr/>
        </p:nvSpPr>
        <p:spPr>
          <a:xfrm rot="20700000">
            <a:off x="7023716" y="2098981"/>
            <a:ext cx="5309586" cy="9983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rPr>
              <a:t>There are 2 base-cases</a:t>
            </a:r>
          </a:p>
        </p:txBody>
      </p:sp>
    </p:spTree>
    <p:extLst>
      <p:ext uri="{BB962C8B-B14F-4D97-AF65-F5344CB8AC3E}">
        <p14:creationId xmlns:p14="http://schemas.microsoft.com/office/powerpoint/2010/main" val="3549473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t>Recursion</a:t>
            </a:r>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838200" y="1526959"/>
            <a:ext cx="10515600" cy="4650004"/>
          </a:xfrm>
        </p:spPr>
        <p:txBody>
          <a:bodyPr>
            <a:normAutofit/>
          </a:bodyPr>
          <a:lstStyle/>
          <a:p>
            <a:endParaRPr lang="en-US" dirty="0"/>
          </a:p>
          <a:p>
            <a:pPr marL="0" indent="0">
              <a:buNone/>
            </a:pPr>
            <a:endParaRPr lang="en-US" dirty="0"/>
          </a:p>
          <a:p>
            <a:pPr marL="0" indent="0">
              <a:buNone/>
            </a:pPr>
            <a:r>
              <a:rPr lang="en-US" dirty="0"/>
              <a:t>Fib(n) = Fib(n-1) + Fib(n-2)   // n &gt; 1</a:t>
            </a:r>
          </a:p>
          <a:p>
            <a:pPr marL="0" indent="0">
              <a:buNone/>
            </a:pPr>
            <a:r>
              <a:rPr lang="en-US" dirty="0"/>
              <a:t>Fib(n) = n                                //  0 &lt;= n &lt;= 1</a:t>
            </a:r>
          </a:p>
        </p:txBody>
      </p:sp>
      <p:sp>
        <p:nvSpPr>
          <p:cNvPr id="4" name="Content Placeholder 2">
            <a:extLst>
              <a:ext uri="{FF2B5EF4-FFF2-40B4-BE49-F238E27FC236}">
                <a16:creationId xmlns:a16="http://schemas.microsoft.com/office/drawing/2014/main" id="{0D213F55-F555-45E9-97FC-0B7BDC4477DA}"/>
              </a:ext>
            </a:extLst>
          </p:cNvPr>
          <p:cNvSpPr txBox="1">
            <a:spLocks/>
          </p:cNvSpPr>
          <p:nvPr/>
        </p:nvSpPr>
        <p:spPr>
          <a:xfrm rot="20700000">
            <a:off x="6267635" y="1698008"/>
            <a:ext cx="5309586" cy="9983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rPr>
              <a:t>Problem is solved by sub-problems</a:t>
            </a:r>
          </a:p>
        </p:txBody>
      </p:sp>
      <p:sp>
        <p:nvSpPr>
          <p:cNvPr id="5" name="Content Placeholder 2">
            <a:extLst>
              <a:ext uri="{FF2B5EF4-FFF2-40B4-BE49-F238E27FC236}">
                <a16:creationId xmlns:a16="http://schemas.microsoft.com/office/drawing/2014/main" id="{9AA441F9-C3B6-4A92-A4CE-4F62852D313D}"/>
              </a:ext>
            </a:extLst>
          </p:cNvPr>
          <p:cNvSpPr txBox="1">
            <a:spLocks/>
          </p:cNvSpPr>
          <p:nvPr/>
        </p:nvSpPr>
        <p:spPr>
          <a:xfrm rot="20700000">
            <a:off x="7023716" y="2098981"/>
            <a:ext cx="5309586" cy="9983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rPr>
              <a:t>There are 2 base-cases</a:t>
            </a:r>
          </a:p>
        </p:txBody>
      </p:sp>
      <p:pic>
        <p:nvPicPr>
          <p:cNvPr id="1026" name="Picture 2" descr="Image result for fibonacci tree">
            <a:extLst>
              <a:ext uri="{FF2B5EF4-FFF2-40B4-BE49-F238E27FC236}">
                <a16:creationId xmlns:a16="http://schemas.microsoft.com/office/drawing/2014/main" id="{43480DFC-4BB9-41A3-A2F2-69693D82E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460" y="3785161"/>
            <a:ext cx="5263116" cy="25799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4CE83FA-C8FF-405C-8155-D9A259A97870}"/>
              </a:ext>
            </a:extLst>
          </p:cNvPr>
          <p:cNvSpPr/>
          <p:nvPr/>
        </p:nvSpPr>
        <p:spPr>
          <a:xfrm>
            <a:off x="1148179" y="6457191"/>
            <a:ext cx="6096000" cy="276999"/>
          </a:xfrm>
          <a:prstGeom prst="rect">
            <a:avLst/>
          </a:prstGeom>
        </p:spPr>
        <p:txBody>
          <a:bodyPr>
            <a:spAutoFit/>
          </a:bodyPr>
          <a:lstStyle/>
          <a:p>
            <a:r>
              <a:rPr lang="en-US" sz="1200" i="1" dirty="0"/>
              <a:t>https://www8.cs.umu.se/kurser/TDBA77/VT06/algorithms/BOOK/BOOK25/IMG313.GIF</a:t>
            </a:r>
          </a:p>
        </p:txBody>
      </p:sp>
    </p:spTree>
    <p:extLst>
      <p:ext uri="{BB962C8B-B14F-4D97-AF65-F5344CB8AC3E}">
        <p14:creationId xmlns:p14="http://schemas.microsoft.com/office/powerpoint/2010/main" val="659128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2502</Words>
  <Application>Microsoft Office PowerPoint</Application>
  <PresentationFormat>Widescreen</PresentationFormat>
  <Paragraphs>355</Paragraphs>
  <Slides>39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Wingdings</vt:lpstr>
      <vt:lpstr>Office Theme</vt:lpstr>
      <vt:lpstr>ENGR-304-L</vt:lpstr>
      <vt:lpstr>Agenda</vt:lpstr>
      <vt:lpstr>Recap</vt:lpstr>
      <vt:lpstr>Functions</vt:lpstr>
      <vt:lpstr>Functions</vt:lpstr>
      <vt:lpstr>Recursion</vt:lpstr>
      <vt:lpstr>Recursion</vt:lpstr>
      <vt:lpstr>Recursion</vt:lpstr>
      <vt:lpstr>Recursion</vt:lpstr>
      <vt:lpstr>Recursive Functions</vt:lpstr>
      <vt:lpstr>Recursive Functions</vt:lpstr>
      <vt:lpstr>Recursive Functions</vt:lpstr>
      <vt:lpstr>Assembly Functions</vt:lpstr>
      <vt:lpstr>NIOS Function Registers</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Lab SW03 Tips</vt:lpstr>
      <vt:lpstr>Getting Started</vt:lpstr>
      <vt:lpstr>Reference Diagrams</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ENGR-304-L</dc:title>
  <dc:creator>Andrew Jo</dc:creator>
  <cp:lastModifiedBy>Andrew Jo</cp:lastModifiedBy>
  <cp:revision>2</cp:revision>
  <dcterms:created xsi:type="dcterms:W3CDTF">2019-02-07T02:53:38Z</dcterms:created>
  <dcterms:modified xsi:type="dcterms:W3CDTF">2019-02-21T22:51:02Z</dcterms:modified>
</cp:coreProperties>
</file>