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3" r:id="rId4"/>
    <p:sldId id="279" r:id="rId5"/>
    <p:sldId id="281" r:id="rId6"/>
    <p:sldId id="280" r:id="rId7"/>
    <p:sldId id="275" r:id="rId8"/>
    <p:sldId id="276" r:id="rId9"/>
    <p:sldId id="271" r:id="rId10"/>
    <p:sldId id="270" r:id="rId11"/>
    <p:sldId id="261" r:id="rId12"/>
    <p:sldId id="262" r:id="rId13"/>
    <p:sldId id="263" r:id="rId14"/>
    <p:sldId id="264" r:id="rId15"/>
    <p:sldId id="257" r:id="rId16"/>
    <p:sldId id="265" r:id="rId17"/>
    <p:sldId id="266" r:id="rId18"/>
    <p:sldId id="267" r:id="rId19"/>
    <p:sldId id="258" r:id="rId20"/>
    <p:sldId id="259" r:id="rId21"/>
    <p:sldId id="260" r:id="rId22"/>
    <p:sldId id="268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5F95-E1E9-4AC8-B9E4-C596E49655C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NIOS Processor Stack and Function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304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and Popping on NIOS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/>
              <a:t>1-element Push:	</a:t>
            </a:r>
            <a:r>
              <a:rPr lang="en-US" sz="3600" dirty="0"/>
              <a:t>		</a:t>
            </a:r>
            <a:r>
              <a:rPr lang="en-US" sz="3600" u="sng" dirty="0"/>
              <a:t>1-element Pop: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-4</a:t>
            </a:r>
            <a:r>
              <a:rPr lang="en-US" sz="3600" dirty="0"/>
              <a:t>	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ldw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0(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0(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600" dirty="0"/>
              <a:t>		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u="sng" dirty="0"/>
              <a:t>2-element Push:</a:t>
            </a:r>
            <a:r>
              <a:rPr lang="en-US" sz="3600" dirty="0"/>
              <a:t>			</a:t>
            </a:r>
            <a:r>
              <a:rPr lang="en-US" sz="3600" u="sng" dirty="0"/>
              <a:t>2-element Pop: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-8</a:t>
            </a:r>
            <a:r>
              <a:rPr lang="en-US" sz="3600" dirty="0"/>
              <a:t>	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ldw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0(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4(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600" dirty="0"/>
              <a:t>		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ldw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4(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stw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0(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600" dirty="0"/>
              <a:t>			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8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6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Performing 2 Pushes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8"/>
          <a:stretch/>
        </p:blipFill>
        <p:spPr bwMode="auto">
          <a:xfrm>
            <a:off x="1524001" y="1319214"/>
            <a:ext cx="2237173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0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Push: After Adjusting the Stack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24001" y="1319214"/>
            <a:ext cx="4544956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7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Push: After Saving </a:t>
            </a:r>
            <a:r>
              <a:rPr lang="en-US" dirty="0" err="1"/>
              <a:t>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6"/>
          <a:stretch/>
        </p:blipFill>
        <p:spPr bwMode="auto">
          <a:xfrm>
            <a:off x="1524001" y="1319214"/>
            <a:ext cx="6826928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7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Push: After Saving </a:t>
            </a:r>
            <a:r>
              <a:rPr lang="en-US" dirty="0" err="1"/>
              <a:t>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19214"/>
            <a:ext cx="9089913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7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Performing 2 Pops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31"/>
          <a:stretch/>
        </p:blipFill>
        <p:spPr bwMode="auto">
          <a:xfrm>
            <a:off x="1524001" y="1625221"/>
            <a:ext cx="2228294" cy="378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Pop: After Reading </a:t>
            </a:r>
            <a:r>
              <a:rPr lang="en-US" dirty="0" err="1"/>
              <a:t>rY</a:t>
            </a:r>
            <a:r>
              <a:rPr lang="en-US" dirty="0"/>
              <a:t> from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24001" y="1625221"/>
            <a:ext cx="4572000" cy="378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3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Pop: After Reading </a:t>
            </a:r>
            <a:r>
              <a:rPr lang="en-US" dirty="0" err="1"/>
              <a:t>rX</a:t>
            </a:r>
            <a:r>
              <a:rPr lang="en-US" dirty="0"/>
              <a:t> from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/>
          <a:stretch/>
        </p:blipFill>
        <p:spPr bwMode="auto">
          <a:xfrm>
            <a:off x="1524001" y="1625221"/>
            <a:ext cx="6960092" cy="378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3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Pop: After Adjusting the Stack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25221"/>
            <a:ext cx="9144000" cy="378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3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describes the standard assembly program structure for making function calls, saving registers, and restoring registers.  Actions to perform at various points in the program are shown in {}s.</a:t>
            </a:r>
          </a:p>
          <a:p>
            <a:r>
              <a:rPr lang="en-US" dirty="0"/>
              <a:t>Calling a </a:t>
            </a:r>
            <a:r>
              <a:rPr lang="en-US" dirty="0" err="1"/>
              <a:t>subfunction</a:t>
            </a:r>
            <a:r>
              <a:rPr lang="en-US" dirty="0"/>
              <a:t> uses the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 label</a:t>
            </a:r>
            <a:r>
              <a:rPr lang="en-US" dirty="0"/>
              <a:t>” instruction (label = name of </a:t>
            </a:r>
            <a:r>
              <a:rPr lang="en-US" dirty="0" err="1"/>
              <a:t>subfunction</a:t>
            </a:r>
            <a:r>
              <a:rPr lang="en-US" dirty="0"/>
              <a:t>)</a:t>
            </a:r>
          </a:p>
          <a:p>
            <a:r>
              <a:rPr lang="en-US" dirty="0"/>
              <a:t>To return to the calling function, use the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en-US" dirty="0"/>
              <a:t>” instruction at the end of the </a:t>
            </a:r>
            <a:r>
              <a:rPr lang="en-US" dirty="0" err="1"/>
              <a:t>subfunction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Element Sizes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11049000" cy="5334000"/>
          </a:xfrm>
        </p:spPr>
        <p:txBody>
          <a:bodyPr>
            <a:noAutofit/>
          </a:bodyPr>
          <a:lstStyle/>
          <a:p>
            <a:r>
              <a:rPr lang="en-US" sz="3600" dirty="0"/>
              <a:t>NIOS processors use byte-addressable memory</a:t>
            </a:r>
          </a:p>
          <a:p>
            <a:r>
              <a:rPr lang="en-US" sz="3600" dirty="0"/>
              <a:t>Byte = 8 bits (</a:t>
            </a:r>
            <a:r>
              <a:rPr lang="en-US" sz="3600" dirty="0" err="1"/>
              <a:t>ldb</a:t>
            </a:r>
            <a:r>
              <a:rPr lang="en-US" sz="3600" dirty="0"/>
              <a:t>, </a:t>
            </a:r>
            <a:r>
              <a:rPr lang="en-US" sz="3600" dirty="0" err="1"/>
              <a:t>stb</a:t>
            </a:r>
            <a:r>
              <a:rPr lang="en-US" sz="3600" dirty="0"/>
              <a:t>)</a:t>
            </a:r>
          </a:p>
          <a:p>
            <a:pPr lvl="1"/>
            <a:r>
              <a:rPr lang="en-US" sz="3200" dirty="0"/>
              <a:t>Requires one address location</a:t>
            </a:r>
          </a:p>
          <a:p>
            <a:r>
              <a:rPr lang="en-US" sz="3600" dirty="0"/>
              <a:t>Half word = 16 bits = 2 bytes (</a:t>
            </a:r>
            <a:r>
              <a:rPr lang="en-US" sz="3600" dirty="0" err="1"/>
              <a:t>ldh</a:t>
            </a:r>
            <a:r>
              <a:rPr lang="en-US" sz="3600" dirty="0"/>
              <a:t>, </a:t>
            </a:r>
            <a:r>
              <a:rPr lang="en-US" sz="3600" dirty="0" err="1"/>
              <a:t>sth</a:t>
            </a:r>
            <a:r>
              <a:rPr lang="en-US" sz="3600" dirty="0"/>
              <a:t>)</a:t>
            </a:r>
          </a:p>
          <a:p>
            <a:pPr lvl="1"/>
            <a:r>
              <a:rPr lang="en-US" sz="3200" dirty="0"/>
              <a:t>Requires two address locations – referenced by an even-numbered address</a:t>
            </a:r>
          </a:p>
          <a:p>
            <a:r>
              <a:rPr lang="en-US" sz="3600" dirty="0"/>
              <a:t>Word = 32 bits = 4 bytes (</a:t>
            </a:r>
            <a:r>
              <a:rPr lang="en-US" sz="3600" dirty="0" err="1"/>
              <a:t>ldw</a:t>
            </a:r>
            <a:r>
              <a:rPr lang="en-US" sz="3600" dirty="0"/>
              <a:t>, </a:t>
            </a:r>
            <a:r>
              <a:rPr lang="en-US" sz="3600" dirty="0" err="1"/>
              <a:t>stw</a:t>
            </a:r>
            <a:r>
              <a:rPr lang="en-US" sz="3600" dirty="0"/>
              <a:t>)</a:t>
            </a:r>
          </a:p>
          <a:p>
            <a:pPr lvl="1"/>
            <a:r>
              <a:rPr lang="en-US" sz="3200" dirty="0"/>
              <a:t>Requires four address locations – referenced by an address which is a multiple of four</a:t>
            </a:r>
          </a:p>
        </p:txBody>
      </p:sp>
    </p:spTree>
    <p:extLst>
      <p:ext uri="{BB962C8B-B14F-4D97-AF65-F5344CB8AC3E}">
        <p14:creationId xmlns:p14="http://schemas.microsoft.com/office/powerpoint/2010/main" val="36440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10972800" cy="792162"/>
          </a:xfrm>
        </p:spPr>
        <p:txBody>
          <a:bodyPr/>
          <a:lstStyle/>
          <a:p>
            <a:r>
              <a:rPr lang="en-US" dirty="0"/>
              <a:t>_start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10515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_start: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/>
              <a:t>  {setup stack pointer to the highest memory address +1}</a:t>
            </a:r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Pre_call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r>
              <a:rPr lang="en-US" sz="2200" dirty="0"/>
              <a:t>  {Push caller-saved registers}</a:t>
            </a:r>
          </a:p>
          <a:p>
            <a:pPr marL="0" indent="0">
              <a:buNone/>
            </a:pPr>
            <a:r>
              <a:rPr lang="en-US" sz="2200"/>
              <a:t> 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Sub1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Post_call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r>
              <a:rPr lang="en-US" sz="2200" dirty="0"/>
              <a:t>  {reverse-pop caller-saved registers}</a:t>
            </a:r>
          </a:p>
          <a:p>
            <a:pPr marL="0" indent="0">
              <a:buNone/>
            </a:pPr>
            <a:r>
              <a:rPr lang="en-US" sz="2200" dirty="0"/>
              <a:t>  …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End_start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End_start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/* infinite loop here */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42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Subfunction</a:t>
            </a:r>
            <a:r>
              <a:rPr lang="en-US" dirty="0"/>
              <a:t> (includes “main()”)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10210800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Sub1: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Prologue:</a:t>
            </a:r>
          </a:p>
          <a:p>
            <a:pPr marL="0" indent="0">
              <a:buNone/>
            </a:pPr>
            <a:r>
              <a:rPr lang="en-US" dirty="0"/>
              <a:t>  {Push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callee</a:t>
            </a:r>
            <a:r>
              <a:rPr lang="en-US" dirty="0"/>
              <a:t>-saved registers}</a:t>
            </a:r>
          </a:p>
          <a:p>
            <a:pPr marL="0" indent="0">
              <a:buNone/>
            </a:pPr>
            <a:r>
              <a:rPr lang="en-US" dirty="0"/>
              <a:t>  …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Pre_call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{Push caller-saved registers}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Subfunction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Post_call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{reverse-pop caller-saved registers}</a:t>
            </a:r>
          </a:p>
          <a:p>
            <a:pPr marL="0" indent="0">
              <a:buNone/>
            </a:pPr>
            <a:r>
              <a:rPr lang="en-US" dirty="0"/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Epilogue: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{reverse-pop </a:t>
            </a:r>
            <a:r>
              <a:rPr lang="en-US" dirty="0" err="1"/>
              <a:t>callee</a:t>
            </a:r>
            <a:r>
              <a:rPr lang="en-US" dirty="0"/>
              <a:t>-saved registers, </a:t>
            </a:r>
            <a:r>
              <a:rPr lang="en-US" dirty="0" err="1"/>
              <a:t>ra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End_Sub1: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Routine (calls no other </a:t>
            </a:r>
            <a:r>
              <a:rPr lang="en-US" dirty="0" err="1"/>
              <a:t>fcn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10210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SubLeaf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/* no pushing or popping needed unless using </a:t>
            </a:r>
            <a:r>
              <a:rPr lang="en-US" b="1" dirty="0" err="1"/>
              <a:t>callee</a:t>
            </a:r>
            <a:r>
              <a:rPr lang="en-US" b="1" dirty="0"/>
              <a:t>-saved registers 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…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End_SubLeaf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push/pop requirements and create code for each function, properly using the registers r4-r7 and r2-r3</a:t>
            </a:r>
          </a:p>
          <a:p>
            <a:r>
              <a:rPr lang="en-US" dirty="0"/>
              <a:t>Identify all pre-call, post-call, prologue, and epilogues spots</a:t>
            </a:r>
          </a:p>
          <a:p>
            <a:r>
              <a:rPr lang="en-US" dirty="0"/>
              <a:t>Add comments to list what is pushed/popped</a:t>
            </a:r>
          </a:p>
          <a:p>
            <a:r>
              <a:rPr lang="en-US" dirty="0"/>
              <a:t>Add the necessary instructions to do the push and pop operations identified</a:t>
            </a:r>
          </a:p>
        </p:txBody>
      </p:sp>
    </p:spTree>
    <p:extLst>
      <p:ext uri="{BB962C8B-B14F-4D97-AF65-F5344CB8AC3E}">
        <p14:creationId xmlns:p14="http://schemas.microsoft.com/office/powerpoint/2010/main" val="115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vs</a:t>
            </a:r>
            <a:r>
              <a:rPr lang="en-US" dirty="0"/>
              <a:t>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10744200" cy="5334000"/>
          </a:xfrm>
        </p:spPr>
        <p:txBody>
          <a:bodyPr>
            <a:noAutofit/>
          </a:bodyPr>
          <a:lstStyle/>
          <a:p>
            <a:r>
              <a:rPr lang="en-US" sz="3600" dirty="0"/>
              <a:t>Example:  Storing 0x12345678 into address 0x2134</a:t>
            </a:r>
          </a:p>
          <a:p>
            <a:r>
              <a:rPr lang="en-US" sz="3600" dirty="0"/>
              <a:t>Motorola/Freescale: big endian;   Intel: little endian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NIOS is little </a:t>
            </a:r>
            <a:r>
              <a:rPr lang="en-US" sz="3600" dirty="0" smtClean="0"/>
              <a:t>endian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648200" y="2895600"/>
            <a:ext cx="2133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0x12_34_56_78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32790" y="4114800"/>
            <a:ext cx="1758274" cy="1524000"/>
            <a:chOff x="608790" y="4114800"/>
            <a:chExt cx="1758274" cy="1524000"/>
          </a:xfrm>
        </p:grpSpPr>
        <p:grpSp>
          <p:nvGrpSpPr>
            <p:cNvPr id="10" name="Group 9"/>
            <p:cNvGrpSpPr/>
            <p:nvPr/>
          </p:nvGrpSpPr>
          <p:grpSpPr>
            <a:xfrm>
              <a:off x="1376464" y="4114800"/>
              <a:ext cx="990600" cy="1524000"/>
              <a:chOff x="1376464" y="4114800"/>
              <a:chExt cx="990600" cy="1524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6464" y="4114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0x12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376464" y="4495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0x34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6464" y="4876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0x56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6464" y="5257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0x78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08790" y="4127199"/>
              <a:ext cx="68580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0x2134</a:t>
              </a:r>
            </a:p>
            <a:p>
              <a:endParaRPr lang="en-US" sz="1300" dirty="0"/>
            </a:p>
            <a:p>
              <a:r>
                <a:rPr lang="en-US" sz="1300" dirty="0"/>
                <a:t>0x2135</a:t>
              </a:r>
            </a:p>
            <a:p>
              <a:endParaRPr lang="en-US" sz="1300" dirty="0"/>
            </a:p>
            <a:p>
              <a:r>
                <a:rPr lang="en-US" sz="1300" dirty="0"/>
                <a:t>0x2136</a:t>
              </a:r>
            </a:p>
            <a:p>
              <a:endParaRPr lang="en-US" sz="1300" dirty="0"/>
            </a:p>
            <a:p>
              <a:r>
                <a:rPr lang="en-US" sz="1300" dirty="0"/>
                <a:t>0x2137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86600" y="4127199"/>
            <a:ext cx="1758274" cy="1524000"/>
            <a:chOff x="608790" y="4114800"/>
            <a:chExt cx="1758274" cy="1524000"/>
          </a:xfrm>
        </p:grpSpPr>
        <p:grpSp>
          <p:nvGrpSpPr>
            <p:cNvPr id="19" name="Group 18"/>
            <p:cNvGrpSpPr/>
            <p:nvPr/>
          </p:nvGrpSpPr>
          <p:grpSpPr>
            <a:xfrm>
              <a:off x="1376464" y="4114800"/>
              <a:ext cx="990600" cy="1524000"/>
              <a:chOff x="1376464" y="4114800"/>
              <a:chExt cx="990600" cy="1524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76464" y="4114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0x78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76464" y="4495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0x56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76464" y="4876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0x34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6464" y="5257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0x12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08790" y="4127199"/>
              <a:ext cx="68580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0x2134</a:t>
              </a:r>
            </a:p>
            <a:p>
              <a:endParaRPr lang="en-US" sz="1300" dirty="0"/>
            </a:p>
            <a:p>
              <a:r>
                <a:rPr lang="en-US" sz="1300" dirty="0"/>
                <a:t>0x2135</a:t>
              </a:r>
            </a:p>
            <a:p>
              <a:endParaRPr lang="en-US" sz="1300" dirty="0"/>
            </a:p>
            <a:p>
              <a:r>
                <a:rPr lang="en-US" sz="1300" dirty="0"/>
                <a:t>0x2136</a:t>
              </a:r>
            </a:p>
            <a:p>
              <a:endParaRPr lang="en-US" sz="1300" dirty="0"/>
            </a:p>
            <a:p>
              <a:r>
                <a:rPr lang="en-US" sz="1300" dirty="0"/>
                <a:t>0x2137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69180" y="3248772"/>
            <a:ext cx="13724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Endian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26301" y="3248772"/>
            <a:ext cx="13724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Little Endian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8801" y="3672470"/>
            <a:ext cx="22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</a:t>
            </a:r>
            <a:r>
              <a:rPr lang="en-US" dirty="0"/>
              <a:t>      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5922" y="3711853"/>
            <a:ext cx="22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</a:t>
            </a:r>
            <a:r>
              <a:rPr lang="en-US" dirty="0"/>
              <a:t>       Data</a:t>
            </a:r>
          </a:p>
        </p:txBody>
      </p:sp>
    </p:spTree>
    <p:extLst>
      <p:ext uri="{BB962C8B-B14F-4D97-AF65-F5344CB8AC3E}">
        <p14:creationId xmlns:p14="http://schemas.microsoft.com/office/powerpoint/2010/main" val="1961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vs</a:t>
            </a:r>
            <a:r>
              <a:rPr lang="en-US" dirty="0"/>
              <a:t>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10744200" cy="53340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r>
              <a:rPr lang="en-US" sz="3600" dirty="0"/>
              <a:t>Example:  Storing 0x12345678 into address 0x2134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NIOS is little endian (compare byte vs word)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2743200"/>
            <a:ext cx="2133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0x12_34_56_78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32790" y="4114800"/>
            <a:ext cx="1758274" cy="1524000"/>
            <a:chOff x="608790" y="4114800"/>
            <a:chExt cx="1758274" cy="1524000"/>
          </a:xfrm>
        </p:grpSpPr>
        <p:grpSp>
          <p:nvGrpSpPr>
            <p:cNvPr id="10" name="Group 9"/>
            <p:cNvGrpSpPr/>
            <p:nvPr/>
          </p:nvGrpSpPr>
          <p:grpSpPr>
            <a:xfrm>
              <a:off x="1376464" y="4114800"/>
              <a:ext cx="990600" cy="1524000"/>
              <a:chOff x="1376464" y="4114800"/>
              <a:chExt cx="990600" cy="1524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6464" y="4114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0x12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376464" y="4495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0x34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6464" y="4876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0x56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6464" y="5257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0x78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08790" y="4127199"/>
              <a:ext cx="68580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0x2134</a:t>
              </a:r>
            </a:p>
            <a:p>
              <a:endParaRPr lang="en-US" sz="1300" dirty="0"/>
            </a:p>
            <a:p>
              <a:r>
                <a:rPr lang="en-US" sz="1300" dirty="0"/>
                <a:t>0x2135</a:t>
              </a:r>
            </a:p>
            <a:p>
              <a:endParaRPr lang="en-US" sz="1300" dirty="0"/>
            </a:p>
            <a:p>
              <a:r>
                <a:rPr lang="en-US" sz="1300" dirty="0"/>
                <a:t>0x2136</a:t>
              </a:r>
            </a:p>
            <a:p>
              <a:endParaRPr lang="en-US" sz="1300" dirty="0"/>
            </a:p>
            <a:p>
              <a:r>
                <a:rPr lang="en-US" sz="1300" dirty="0"/>
                <a:t>0x2137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86600" y="4127199"/>
            <a:ext cx="1758274" cy="1524000"/>
            <a:chOff x="608790" y="4114800"/>
            <a:chExt cx="1758274" cy="1524000"/>
          </a:xfrm>
        </p:grpSpPr>
        <p:grpSp>
          <p:nvGrpSpPr>
            <p:cNvPr id="19" name="Group 18"/>
            <p:cNvGrpSpPr/>
            <p:nvPr/>
          </p:nvGrpSpPr>
          <p:grpSpPr>
            <a:xfrm>
              <a:off x="1376464" y="4114800"/>
              <a:ext cx="990600" cy="1524000"/>
              <a:chOff x="1376464" y="4114800"/>
              <a:chExt cx="990600" cy="1524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76464" y="4114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0x78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76464" y="4495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0x56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76464" y="4876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0x34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6464" y="5257800"/>
                <a:ext cx="9906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0x12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08790" y="4127199"/>
              <a:ext cx="68580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0x2134</a:t>
              </a:r>
            </a:p>
            <a:p>
              <a:endParaRPr lang="en-US" sz="1300" dirty="0"/>
            </a:p>
            <a:p>
              <a:r>
                <a:rPr lang="en-US" sz="1300" dirty="0"/>
                <a:t>0x2135</a:t>
              </a:r>
            </a:p>
            <a:p>
              <a:endParaRPr lang="en-US" sz="1300" dirty="0"/>
            </a:p>
            <a:p>
              <a:r>
                <a:rPr lang="en-US" sz="1300" dirty="0"/>
                <a:t>0x2136</a:t>
              </a:r>
            </a:p>
            <a:p>
              <a:endParaRPr lang="en-US" sz="1300" dirty="0"/>
            </a:p>
            <a:p>
              <a:r>
                <a:rPr lang="en-US" sz="1300" dirty="0"/>
                <a:t>0x2137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3" y="128215"/>
            <a:ext cx="3733801" cy="13957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94" y="56654"/>
            <a:ext cx="3636006" cy="14673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9180" y="3248772"/>
            <a:ext cx="13724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Endian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6301" y="3248772"/>
            <a:ext cx="13724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Little Endian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1" y="3672470"/>
            <a:ext cx="22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</a:t>
            </a:r>
            <a:r>
              <a:rPr lang="en-US" dirty="0"/>
              <a:t>      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85922" y="3711853"/>
            <a:ext cx="22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</a:t>
            </a:r>
            <a:r>
              <a:rPr lang="en-US" dirty="0"/>
              <a:t>       Data</a:t>
            </a:r>
          </a:p>
        </p:txBody>
      </p:sp>
    </p:spTree>
    <p:extLst>
      <p:ext uri="{BB962C8B-B14F-4D97-AF65-F5344CB8AC3E}">
        <p14:creationId xmlns:p14="http://schemas.microsoft.com/office/powerpoint/2010/main" val="34447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Code is broken down into </a:t>
            </a:r>
            <a:r>
              <a:rPr lang="en-US" sz="4000" dirty="0" smtClean="0"/>
              <a:t>functions (procedures)</a:t>
            </a:r>
            <a:endParaRPr lang="en-US" sz="4000" dirty="0"/>
          </a:p>
          <a:p>
            <a:r>
              <a:rPr lang="en-US" sz="4000" dirty="0"/>
              <a:t>Each function executes a specific operation</a:t>
            </a:r>
          </a:p>
          <a:p>
            <a:pPr lvl="1"/>
            <a:r>
              <a:rPr lang="en-US" sz="3600" dirty="0"/>
              <a:t>Arguments are passed to the function</a:t>
            </a:r>
          </a:p>
          <a:p>
            <a:pPr lvl="1"/>
            <a:r>
              <a:rPr lang="en-US" sz="3600" dirty="0"/>
              <a:t>The calculation is completed</a:t>
            </a:r>
          </a:p>
          <a:p>
            <a:pPr lvl="1"/>
            <a:r>
              <a:rPr lang="en-US" sz="3600" dirty="0"/>
              <a:t>A return value is sent back to the calling function</a:t>
            </a:r>
          </a:p>
          <a:p>
            <a:pPr lvl="2"/>
            <a:r>
              <a:rPr lang="en-US" sz="3200" dirty="0"/>
              <a:t>Actual value returned or an error number (0=success, others are error codes)</a:t>
            </a:r>
          </a:p>
        </p:txBody>
      </p:sp>
    </p:spTree>
    <p:extLst>
      <p:ext uri="{BB962C8B-B14F-4D97-AF65-F5344CB8AC3E}">
        <p14:creationId xmlns:p14="http://schemas.microsoft.com/office/powerpoint/2010/main" val="3115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when one function calls itself</a:t>
            </a:r>
          </a:p>
          <a:p>
            <a:r>
              <a:rPr lang="en-US" dirty="0"/>
              <a:t>The function must clearly define a recursion stopping point</a:t>
            </a:r>
          </a:p>
          <a:p>
            <a:r>
              <a:rPr lang="en-US" dirty="0"/>
              <a:t>Same instructions in memory are repeatedly executed (must manage the data well!)</a:t>
            </a:r>
          </a:p>
          <a:p>
            <a:r>
              <a:rPr lang="en-US" dirty="0"/>
              <a:t>Factorial calculation example</a:t>
            </a:r>
          </a:p>
        </p:txBody>
      </p:sp>
    </p:spTree>
    <p:extLst>
      <p:ext uri="{BB962C8B-B14F-4D97-AF65-F5344CB8AC3E}">
        <p14:creationId xmlns:p14="http://schemas.microsoft.com/office/powerpoint/2010/main" val="30631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used for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811000" cy="5486400"/>
          </a:xfrm>
        </p:spPr>
        <p:txBody>
          <a:bodyPr>
            <a:noAutofit/>
          </a:bodyPr>
          <a:lstStyle/>
          <a:p>
            <a:r>
              <a:rPr lang="en-US" dirty="0"/>
              <a:t>Arguments 1-4 are placed in r4, r5, r6, &amp; r7 in that order as needed</a:t>
            </a:r>
          </a:p>
          <a:p>
            <a:r>
              <a:rPr lang="en-US" dirty="0"/>
              <a:t>Return values 1 and 2 are placed in R2 &amp; R3 in that order as needed</a:t>
            </a:r>
          </a:p>
          <a:p>
            <a:r>
              <a:rPr lang="en-US" dirty="0"/>
              <a:t>C-code Example</a:t>
            </a:r>
          </a:p>
          <a:p>
            <a:pPr marL="457200" lvl="1" indent="0">
              <a:buNone/>
            </a:pPr>
            <a:r>
              <a:rPr lang="en-US" dirty="0"/>
              <a:t>Z = </a:t>
            </a:r>
            <a:r>
              <a:rPr lang="en-US" dirty="0" err="1"/>
              <a:t>my_Function</a:t>
            </a:r>
            <a:r>
              <a:rPr lang="en-US" dirty="0"/>
              <a:t>(A, B, C);</a:t>
            </a:r>
          </a:p>
          <a:p>
            <a:pPr marL="457200" lvl="1" indent="0">
              <a:buNone/>
            </a:pPr>
            <a:r>
              <a:rPr lang="en-US" dirty="0"/>
              <a:t>Steps:</a:t>
            </a:r>
          </a:p>
          <a:p>
            <a:pPr marL="457200" lvl="1" indent="0">
              <a:buNone/>
            </a:pPr>
            <a:r>
              <a:rPr lang="en-US" dirty="0"/>
              <a:t>	A is placed in r4, B in r5, and C in r6</a:t>
            </a:r>
          </a:p>
          <a:p>
            <a:pPr marL="457200" lvl="1" indent="0">
              <a:buNone/>
            </a:pPr>
            <a:r>
              <a:rPr lang="en-US" dirty="0"/>
              <a:t>	The assembly instruction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US" dirty="0"/>
              <a:t>” is then used</a:t>
            </a:r>
          </a:p>
          <a:p>
            <a:pPr marL="457200" lvl="1" indent="0">
              <a:buNone/>
            </a:pPr>
            <a:r>
              <a:rPr lang="en-US" dirty="0"/>
              <a:t>		{</a:t>
            </a:r>
            <a:r>
              <a:rPr lang="en-US" dirty="0" err="1"/>
              <a:t>my_Function</a:t>
            </a:r>
            <a:r>
              <a:rPr lang="en-US" dirty="0"/>
              <a:t> does its work and then puts the value of Z in r2 and </a:t>
            </a:r>
            <a:r>
              <a:rPr lang="en-US" dirty="0" smtClean="0"/>
              <a:t>		then </a:t>
            </a:r>
            <a:r>
              <a:rPr lang="en-US" dirty="0"/>
              <a:t>uses </a:t>
            </a:r>
            <a:r>
              <a:rPr lang="en-US" dirty="0" smtClean="0"/>
              <a:t>the </a:t>
            </a:r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en-US" dirty="0"/>
              <a:t>” instruction}</a:t>
            </a:r>
          </a:p>
          <a:p>
            <a:pPr marL="457200" lvl="1" indent="0">
              <a:buNone/>
            </a:pPr>
            <a:r>
              <a:rPr lang="en-US" dirty="0"/>
              <a:t>	The calling function finds Z in r2</a:t>
            </a:r>
          </a:p>
        </p:txBody>
      </p:sp>
    </p:spTree>
    <p:extLst>
      <p:ext uri="{BB962C8B-B14F-4D97-AF65-F5344CB8AC3E}">
        <p14:creationId xmlns:p14="http://schemas.microsoft.com/office/powerpoint/2010/main" val="36275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 Registers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2039600" cy="5410200"/>
          </a:xfrm>
        </p:spPr>
        <p:txBody>
          <a:bodyPr>
            <a:noAutofit/>
          </a:bodyPr>
          <a:lstStyle/>
          <a:p>
            <a:r>
              <a:rPr lang="en-US" sz="3600" dirty="0"/>
              <a:t>Stack Pointer (</a:t>
            </a:r>
            <a:r>
              <a:rPr lang="en-US" sz="3600" dirty="0" err="1"/>
              <a:t>sp</a:t>
            </a:r>
            <a:r>
              <a:rPr lang="en-US" sz="3600" dirty="0"/>
              <a:t>)</a:t>
            </a:r>
          </a:p>
          <a:p>
            <a:pPr lvl="1"/>
            <a:r>
              <a:rPr lang="en-US" sz="3200" dirty="0"/>
              <a:t>Always points to the last used entry in the stack</a:t>
            </a:r>
          </a:p>
          <a:p>
            <a:pPr lvl="1"/>
            <a:r>
              <a:rPr lang="en-US" sz="3200" dirty="0"/>
              <a:t>Should be initialized to the address of the last byte in memory + 1</a:t>
            </a:r>
          </a:p>
          <a:p>
            <a:pPr lvl="2"/>
            <a:r>
              <a:rPr lang="en-US" sz="2800" dirty="0"/>
              <a:t>E.g. memory from 0x1000 – 0x17ff, then SP initialized to 0x17ff+1 = </a:t>
            </a:r>
            <a:r>
              <a:rPr lang="en-US" sz="2800" dirty="0" smtClean="0"/>
              <a:t>0x1800</a:t>
            </a:r>
            <a:endParaRPr lang="en-US" sz="2800" dirty="0"/>
          </a:p>
          <a:p>
            <a:r>
              <a:rPr lang="en-US" sz="3600" dirty="0"/>
              <a:t>Return Address (</a:t>
            </a:r>
            <a:r>
              <a:rPr lang="en-US" sz="3600" dirty="0" err="1"/>
              <a:t>ra</a:t>
            </a:r>
            <a:r>
              <a:rPr lang="en-US" sz="3600" dirty="0"/>
              <a:t>)</a:t>
            </a:r>
          </a:p>
          <a:p>
            <a:pPr lvl="1"/>
            <a:r>
              <a:rPr lang="en-US" sz="3200" dirty="0"/>
              <a:t>Holds the address of the instruction immediately after the “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3200" dirty="0"/>
              <a:t>” instruction when the “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3200" dirty="0"/>
              <a:t>” is executed (“breadcrumb”)</a:t>
            </a:r>
          </a:p>
          <a:p>
            <a:pPr lvl="1"/>
            <a:r>
              <a:rPr lang="en-US" sz="3200" dirty="0"/>
              <a:t>Used by the “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en-US" sz="3200" dirty="0"/>
              <a:t>” instruction to return to the calling function’s instruction immediately after the “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1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Pushes and Pops (stack)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591800" cy="5486400"/>
          </a:xfrm>
        </p:spPr>
        <p:txBody>
          <a:bodyPr>
            <a:normAutofit/>
          </a:bodyPr>
          <a:lstStyle/>
          <a:p>
            <a:r>
              <a:rPr lang="en-US" sz="3600" dirty="0"/>
              <a:t>Push = the placing of an item on a stack</a:t>
            </a:r>
          </a:p>
          <a:p>
            <a:pPr lvl="1"/>
            <a:r>
              <a:rPr lang="en-US" sz="3200" dirty="0"/>
              <a:t>E.g. adding napkins to a spring-loaded napkin dispenser</a:t>
            </a:r>
          </a:p>
          <a:p>
            <a:r>
              <a:rPr lang="en-US" sz="3600" dirty="0"/>
              <a:t>Pop = the taking of an item off a stack</a:t>
            </a:r>
          </a:p>
          <a:p>
            <a:pPr lvl="1"/>
            <a:r>
              <a:rPr lang="en-US" sz="3200" dirty="0"/>
              <a:t>E.g. removing a napkin from a spring-loaded dispenser</a:t>
            </a:r>
          </a:p>
          <a:p>
            <a:r>
              <a:rPr lang="en-US" sz="3600" dirty="0"/>
              <a:t>On NIOS, all pushes and pops are memory </a:t>
            </a:r>
            <a:r>
              <a:rPr lang="en-US" sz="3600" dirty="0">
                <a:sym typeface="Wingdings" panose="05000000000000000000" pitchFamily="2" charset="2"/>
              </a:rPr>
              <a:t></a:t>
            </a:r>
            <a:r>
              <a:rPr lang="en-US" sz="3600" dirty="0"/>
              <a:t> registers 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ldw</a:t>
            </a:r>
            <a:r>
              <a:rPr lang="en-US" sz="3600" dirty="0"/>
              <a:t>/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stw</a:t>
            </a:r>
            <a:r>
              <a:rPr lang="en-US" sz="3600" dirty="0"/>
              <a:t>) and are of size=word (4 bytes)</a:t>
            </a:r>
          </a:p>
          <a:p>
            <a:r>
              <a:rPr lang="en-US" sz="3600" dirty="0"/>
              <a:t>Stack Pointer points at last used stack entry and must be adjusted for each push/pop</a:t>
            </a:r>
          </a:p>
        </p:txBody>
      </p:sp>
    </p:spTree>
    <p:extLst>
      <p:ext uri="{BB962C8B-B14F-4D97-AF65-F5344CB8AC3E}">
        <p14:creationId xmlns:p14="http://schemas.microsoft.com/office/powerpoint/2010/main" val="503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758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Office Theme</vt:lpstr>
      <vt:lpstr>NIOS Processor Stack and Function Calls</vt:lpstr>
      <vt:lpstr>Data Element Sizes in Memory</vt:lpstr>
      <vt:lpstr>Big vs Little Endian</vt:lpstr>
      <vt:lpstr>Big vs Little Endian</vt:lpstr>
      <vt:lpstr>Procedural Programming</vt:lpstr>
      <vt:lpstr>Review Recursion</vt:lpstr>
      <vt:lpstr>Registers used for function calls</vt:lpstr>
      <vt:lpstr>Function Call Registers (cont)</vt:lpstr>
      <vt:lpstr>Pushes and Pops (stack)</vt:lpstr>
      <vt:lpstr>Pushing and Popping on NIOS</vt:lpstr>
      <vt:lpstr>Before Performing 2 Pushes</vt:lpstr>
      <vt:lpstr>Push: After Adjusting the Stack Pointer</vt:lpstr>
      <vt:lpstr>Push: After Saving rX</vt:lpstr>
      <vt:lpstr>Push: After Saving rY</vt:lpstr>
      <vt:lpstr>Before Performing 2 Pops</vt:lpstr>
      <vt:lpstr>Pop: After Reading rY from Stack</vt:lpstr>
      <vt:lpstr>Pop: After Reading rX from Stack</vt:lpstr>
      <vt:lpstr>Pop: After Adjusting the Stack Pointer</vt:lpstr>
      <vt:lpstr>Function Calls</vt:lpstr>
      <vt:lpstr>_start function</vt:lpstr>
      <vt:lpstr>Subfunction (includes “main()”)</vt:lpstr>
      <vt:lpstr>Leaf Routine (calls no other fcn)</vt:lpstr>
      <vt:lpstr>Recommended Approach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Pushes and Pops on the NIOS Processor Stack</dc:title>
  <dc:creator>Information Technology</dc:creator>
  <cp:lastModifiedBy>Randall Brouwer</cp:lastModifiedBy>
  <cp:revision>31</cp:revision>
  <dcterms:created xsi:type="dcterms:W3CDTF">2013-02-13T19:01:54Z</dcterms:created>
  <dcterms:modified xsi:type="dcterms:W3CDTF">2018-02-12T20:06:31Z</dcterms:modified>
</cp:coreProperties>
</file>