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6" r:id="rId4"/>
    <p:sldId id="271" r:id="rId5"/>
    <p:sldId id="282" r:id="rId6"/>
    <p:sldId id="283" r:id="rId7"/>
    <p:sldId id="285" r:id="rId8"/>
    <p:sldId id="286" r:id="rId9"/>
    <p:sldId id="270" r:id="rId10"/>
    <p:sldId id="261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5F95-E1E9-4AC8-B9E4-C596E49655C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245-C86D-46B1-97DD-E73EDAC3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NIOS Processor 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Engineering 304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5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838200"/>
          </a:xfrm>
        </p:spPr>
        <p:txBody>
          <a:bodyPr>
            <a:normAutofit/>
          </a:bodyPr>
          <a:lstStyle/>
          <a:p>
            <a:r>
              <a:rPr lang="en-US" b="1" dirty="0"/>
              <a:t>Creating an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762000"/>
            <a:ext cx="115062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Begin by pushing any register used besides ET and EA</a:t>
            </a:r>
          </a:p>
          <a:p>
            <a:r>
              <a:rPr lang="en-US" dirty="0"/>
              <a:t>Next, the code must correct the EA register if the exception is from an external interrupt</a:t>
            </a:r>
          </a:p>
          <a:p>
            <a:r>
              <a:rPr lang="en-US" dirty="0"/>
              <a:t>Each of the up to 32 possible interrupts are checked one at a time</a:t>
            </a:r>
          </a:p>
          <a:p>
            <a:pPr lvl="1"/>
            <a:r>
              <a:rPr lang="en-US" dirty="0"/>
              <a:t>IPENDING register (CTL4) holds flags for each interrupt port</a:t>
            </a:r>
          </a:p>
          <a:p>
            <a:r>
              <a:rPr lang="en-US" dirty="0"/>
              <a:t>For each pending interrupt, ISR needs to </a:t>
            </a:r>
          </a:p>
          <a:p>
            <a:pPr lvl="1"/>
            <a:r>
              <a:rPr lang="en-US" dirty="0"/>
              <a:t>Communicate with normal software routines (e.g. global variable) or take the appropriate action if it is simple</a:t>
            </a:r>
          </a:p>
          <a:p>
            <a:pPr lvl="1"/>
            <a:r>
              <a:rPr lang="en-US" dirty="0"/>
              <a:t>Clear the port register flag that is causing INT to be asserted (e.g. TO bit)</a:t>
            </a:r>
          </a:p>
          <a:p>
            <a:r>
              <a:rPr lang="en-US" dirty="0"/>
              <a:t>Pop any registers pushed on the stack</a:t>
            </a:r>
          </a:p>
          <a:p>
            <a:r>
              <a:rPr lang="en-US" dirty="0"/>
              <a:t>End the ISR with the “</a:t>
            </a:r>
            <a:r>
              <a:rPr lang="en-US" dirty="0" err="1"/>
              <a:t>eret</a:t>
            </a:r>
            <a:r>
              <a:rPr lang="en-US" dirty="0"/>
              <a:t>” instruction</a:t>
            </a:r>
          </a:p>
        </p:txBody>
      </p:sp>
    </p:spTree>
    <p:extLst>
      <p:ext uri="{BB962C8B-B14F-4D97-AF65-F5344CB8AC3E}">
        <p14:creationId xmlns:p14="http://schemas.microsoft.com/office/powerpoint/2010/main" val="199504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10972800" cy="817105"/>
          </a:xfrm>
        </p:spPr>
        <p:txBody>
          <a:bodyPr/>
          <a:lstStyle/>
          <a:p>
            <a:r>
              <a:rPr lang="en-US" b="1" dirty="0"/>
              <a:t>PIO Core (Peripheral I/O device/port)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43" y="1436427"/>
            <a:ext cx="12019713" cy="4724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76400" y="4800600"/>
            <a:ext cx="23622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5562600"/>
            <a:ext cx="23622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838200"/>
          </a:xfrm>
        </p:spPr>
        <p:txBody>
          <a:bodyPr>
            <a:normAutofit/>
          </a:bodyPr>
          <a:lstStyle/>
          <a:p>
            <a:r>
              <a:rPr lang="en-US" b="1" dirty="0"/>
              <a:t>Interval Timer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34" y="1524000"/>
            <a:ext cx="12227067" cy="4876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125200" y="3886200"/>
            <a:ext cx="9144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25200" y="3352800"/>
            <a:ext cx="9144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668000" cy="838200"/>
          </a:xfrm>
        </p:spPr>
        <p:txBody>
          <a:bodyPr>
            <a:normAutofit/>
          </a:bodyPr>
          <a:lstStyle/>
          <a:p>
            <a:r>
              <a:rPr lang="en-US" b="1" dirty="0"/>
              <a:t>What are Exceptions or Interrupts?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10744200" cy="5410200"/>
          </a:xfrm>
        </p:spPr>
        <p:txBody>
          <a:bodyPr>
            <a:normAutofit/>
          </a:bodyPr>
          <a:lstStyle/>
          <a:p>
            <a:r>
              <a:rPr lang="en-US" dirty="0"/>
              <a:t>Exceptions and interrupts are unplanned events that the system must respond to.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Packet of data received from another system</a:t>
            </a:r>
          </a:p>
          <a:p>
            <a:pPr lvl="1"/>
            <a:r>
              <a:rPr lang="en-US" dirty="0"/>
              <a:t>Potential buffer overflow problem</a:t>
            </a:r>
          </a:p>
          <a:p>
            <a:pPr lvl="1"/>
            <a:r>
              <a:rPr lang="en-US" dirty="0"/>
              <a:t>Invalid opcode in an instruction</a:t>
            </a:r>
          </a:p>
          <a:p>
            <a:pPr lvl="1"/>
            <a:r>
              <a:rPr lang="en-US" dirty="0"/>
              <a:t>Illegal math operation</a:t>
            </a:r>
          </a:p>
          <a:p>
            <a:pPr lvl="1"/>
            <a:r>
              <a:rPr lang="en-US" dirty="0"/>
              <a:t>“Sleep” button pressed</a:t>
            </a:r>
          </a:p>
          <a:p>
            <a:pPr lvl="1"/>
            <a:r>
              <a:rPr lang="en-US" dirty="0"/>
              <a:t>Power supply losing power</a:t>
            </a:r>
          </a:p>
          <a:p>
            <a:pPr lvl="1"/>
            <a:r>
              <a:rPr lang="en-US" dirty="0"/>
              <a:t>Keyboard entry has occurred</a:t>
            </a:r>
          </a:p>
        </p:txBody>
      </p:sp>
    </p:spTree>
    <p:extLst>
      <p:ext uri="{BB962C8B-B14F-4D97-AF65-F5344CB8AC3E}">
        <p14:creationId xmlns:p14="http://schemas.microsoft.com/office/powerpoint/2010/main" val="30540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448800" cy="914400"/>
          </a:xfrm>
        </p:spPr>
        <p:txBody>
          <a:bodyPr>
            <a:normAutofit/>
          </a:bodyPr>
          <a:lstStyle/>
          <a:p>
            <a:r>
              <a:rPr lang="en-US" b="1" dirty="0"/>
              <a:t>Handling External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17348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Polling Method</a:t>
            </a:r>
          </a:p>
          <a:p>
            <a:pPr lvl="1"/>
            <a:r>
              <a:rPr lang="en-US" dirty="0"/>
              <a:t>Main routines in software continually check I/O devices to see if anything has arrived (e.g. lab 5 and the TO flag)</a:t>
            </a:r>
          </a:p>
          <a:p>
            <a:r>
              <a:rPr lang="en-US" dirty="0"/>
              <a:t>Interrupt Method</a:t>
            </a:r>
          </a:p>
          <a:p>
            <a:pPr lvl="1"/>
            <a:r>
              <a:rPr lang="en-US" dirty="0"/>
              <a:t>CPU runs normal code</a:t>
            </a:r>
          </a:p>
          <a:p>
            <a:pPr lvl="1"/>
            <a:r>
              <a:rPr lang="en-US" dirty="0"/>
              <a:t>Interrupt Service Routine (ISR) is special code, written to handle interrupts</a:t>
            </a:r>
          </a:p>
          <a:p>
            <a:pPr lvl="1"/>
            <a:r>
              <a:rPr lang="en-US" dirty="0"/>
              <a:t>CPU hardware detects an interrupt signal and causes normal code to be suspended and the ISR to be executed</a:t>
            </a:r>
          </a:p>
          <a:p>
            <a:pPr lvl="1"/>
            <a:r>
              <a:rPr lang="en-US" dirty="0"/>
              <a:t>After ISR completes, normal code is resumed</a:t>
            </a:r>
          </a:p>
          <a:p>
            <a:pPr lvl="1"/>
            <a:r>
              <a:rPr lang="en-US" dirty="0"/>
              <a:t>A mechanism is sometimes needed to communicate between ISR and normal code</a:t>
            </a:r>
          </a:p>
        </p:txBody>
      </p:sp>
    </p:spTree>
    <p:extLst>
      <p:ext uri="{BB962C8B-B14F-4D97-AF65-F5344CB8AC3E}">
        <p14:creationId xmlns:p14="http://schemas.microsoft.com/office/powerpoint/2010/main" val="19811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32" y="76200"/>
            <a:ext cx="10972800" cy="762000"/>
          </a:xfrm>
        </p:spPr>
        <p:txBody>
          <a:bodyPr/>
          <a:lstStyle/>
          <a:p>
            <a:r>
              <a:rPr lang="en-US" b="1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11490400" cy="5867400"/>
          </a:xfrm>
        </p:spPr>
        <p:txBody>
          <a:bodyPr>
            <a:normAutofit/>
          </a:bodyPr>
          <a:lstStyle/>
          <a:p>
            <a:r>
              <a:rPr lang="en-US" dirty="0"/>
              <a:t>ISRs have some similarities to a function called at random times by hardware-based events</a:t>
            </a:r>
          </a:p>
          <a:p>
            <a:r>
              <a:rPr lang="en-US" dirty="0"/>
              <a:t>Must protect all registers except </a:t>
            </a:r>
            <a:r>
              <a:rPr lang="en-US" b="1" dirty="0"/>
              <a:t>et</a:t>
            </a:r>
            <a:r>
              <a:rPr lang="en-US" dirty="0"/>
              <a:t> (=r24) and </a:t>
            </a:r>
            <a:r>
              <a:rPr lang="en-US" b="1" dirty="0" err="1"/>
              <a:t>ea</a:t>
            </a:r>
            <a:r>
              <a:rPr lang="en-US" dirty="0"/>
              <a:t> (=r29) registers while running the ISR code</a:t>
            </a:r>
          </a:p>
          <a:p>
            <a:pPr lvl="1"/>
            <a:r>
              <a:rPr lang="en-US" dirty="0"/>
              <a:t>Normal code should not sense anything happened except via the communication mechanism</a:t>
            </a:r>
          </a:p>
          <a:p>
            <a:pPr lvl="1"/>
            <a:r>
              <a:rPr lang="en-US" b="1" dirty="0"/>
              <a:t>et</a:t>
            </a:r>
            <a:r>
              <a:rPr lang="en-US" dirty="0"/>
              <a:t> and </a:t>
            </a:r>
            <a:r>
              <a:rPr lang="en-US" b="1" dirty="0" err="1"/>
              <a:t>ea</a:t>
            </a:r>
            <a:r>
              <a:rPr lang="en-US" dirty="0"/>
              <a:t> are exclusively used by interrupt service routines</a:t>
            </a:r>
          </a:p>
          <a:p>
            <a:r>
              <a:rPr lang="en-US" dirty="0"/>
              <a:t>Multiple levels of interrupt enabling is common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3" y="5105400"/>
            <a:ext cx="1161573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</p:spPr>
        <p:txBody>
          <a:bodyPr>
            <a:normAutofit/>
          </a:bodyPr>
          <a:lstStyle/>
          <a:p>
            <a:r>
              <a:rPr lang="en-US" b="1" dirty="0"/>
              <a:t>Sources of NIOS Interrupts/Exceptions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11963400" cy="5791201"/>
          </a:xfrm>
        </p:spPr>
        <p:txBody>
          <a:bodyPr>
            <a:noAutofit/>
          </a:bodyPr>
          <a:lstStyle/>
          <a:p>
            <a:r>
              <a:rPr lang="en-US" dirty="0"/>
              <a:t>Three common types of exceptions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r>
              <a:rPr lang="en-US" sz="2800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r2, r16, r2    </a:t>
            </a:r>
            <a:r>
              <a:rPr lang="en-US" sz="2800" dirty="0"/>
              <a:t>when there isn’t hardware for doing multiply</a:t>
            </a:r>
          </a:p>
          <a:p>
            <a:pPr lvl="2"/>
            <a:r>
              <a:rPr lang="en-US" sz="2800" dirty="0"/>
              <a:t>E.g. invalid opcode found in the op field of the machine code fetched</a:t>
            </a:r>
          </a:p>
          <a:p>
            <a:pPr lvl="1"/>
            <a:r>
              <a:rPr lang="en-US" dirty="0"/>
              <a:t>Math errors</a:t>
            </a:r>
          </a:p>
          <a:p>
            <a:pPr lvl="2"/>
            <a:r>
              <a:rPr lang="en-US" sz="2800" dirty="0"/>
              <a:t>E.g. divide-by-zero errors and others that might be implemented </a:t>
            </a:r>
          </a:p>
          <a:p>
            <a:pPr lvl="1"/>
            <a:r>
              <a:rPr lang="en-US" dirty="0"/>
              <a:t>External Interrupts</a:t>
            </a:r>
          </a:p>
          <a:p>
            <a:pPr lvl="2"/>
            <a:r>
              <a:rPr lang="en-US" sz="2800" dirty="0"/>
              <a:t>I/O ports capable of asserting the “</a:t>
            </a:r>
            <a:r>
              <a:rPr lang="en-US" sz="2800" dirty="0" err="1"/>
              <a:t>int</a:t>
            </a:r>
            <a:r>
              <a:rPr lang="en-US" sz="2800" dirty="0"/>
              <a:t>” interrupt signal</a:t>
            </a:r>
          </a:p>
          <a:p>
            <a:pPr lvl="3"/>
            <a:r>
              <a:rPr lang="en-US" sz="2800" dirty="0"/>
              <a:t>NIOS allows up to 32 different I/O ports to each cause an interrupt</a:t>
            </a:r>
          </a:p>
          <a:p>
            <a:pPr lvl="3"/>
            <a:r>
              <a:rPr lang="en-US" sz="2800" dirty="0"/>
              <a:t>We are only using two: timer timeout and key press edge detection</a:t>
            </a:r>
          </a:p>
          <a:p>
            <a:pPr lvl="2"/>
            <a:r>
              <a:rPr lang="en-US" sz="2800" dirty="0"/>
              <a:t>E.g. timer times out and causes an interrupt to the CPU</a:t>
            </a:r>
          </a:p>
        </p:txBody>
      </p:sp>
    </p:spTree>
    <p:extLst>
      <p:ext uri="{BB962C8B-B14F-4D97-AF65-F5344CB8AC3E}">
        <p14:creationId xmlns:p14="http://schemas.microsoft.com/office/powerpoint/2010/main" val="40544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23877"/>
            <a:ext cx="10972800" cy="886965"/>
          </a:xfrm>
        </p:spPr>
        <p:txBody>
          <a:bodyPr>
            <a:normAutofit/>
          </a:bodyPr>
          <a:lstStyle/>
          <a:p>
            <a:r>
              <a:rPr lang="en-US" b="1" dirty="0"/>
              <a:t>Turning on NIOS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397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Begin by enabling interrupts in each port</a:t>
            </a:r>
          </a:p>
          <a:p>
            <a:pPr lvl="1"/>
            <a:r>
              <a:rPr lang="en-US" dirty="0"/>
              <a:t>Usually an enable bit in a port register must be set (e.g. </a:t>
            </a:r>
            <a:r>
              <a:rPr lang="en-US" dirty="0" err="1"/>
              <a:t>MASKing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be sure any current interrupt conditions are cleared</a:t>
            </a:r>
          </a:p>
          <a:p>
            <a:pPr lvl="1"/>
            <a:r>
              <a:rPr lang="en-US" dirty="0"/>
              <a:t>Clear any interrupt-generating flag bits in the port registers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6" y="1828800"/>
            <a:ext cx="10603294" cy="85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30035"/>
            <a:ext cx="10515600" cy="593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6" y="4826524"/>
            <a:ext cx="10501313" cy="524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69" y="5485827"/>
            <a:ext cx="10477830" cy="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838199"/>
          </a:xfrm>
        </p:spPr>
        <p:txBody>
          <a:bodyPr>
            <a:normAutofit/>
          </a:bodyPr>
          <a:lstStyle/>
          <a:p>
            <a:r>
              <a:rPr lang="en-US" b="1" dirty="0"/>
              <a:t>Turning on NIOS Interrupts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80553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Next, enable the desired port interrupts in the CPU</a:t>
            </a:r>
          </a:p>
          <a:p>
            <a:pPr lvl="1"/>
            <a:r>
              <a:rPr lang="en-US" dirty="0"/>
              <a:t>By setting the bits high in the IENABLE register (CTL3, not CT13)</a:t>
            </a:r>
          </a:p>
          <a:p>
            <a:r>
              <a:rPr lang="en-US" dirty="0"/>
              <a:t>Finally, set the PIE bit in the CPU STATUS register (CTL0) to enable interrupts globally on the CPU</a:t>
            </a:r>
          </a:p>
          <a:p>
            <a:r>
              <a:rPr lang="en-US" dirty="0"/>
              <a:t>Note, “</a:t>
            </a:r>
            <a:r>
              <a:rPr lang="en-US" dirty="0" err="1"/>
              <a:t>rdctl</a:t>
            </a:r>
            <a:r>
              <a:rPr lang="en-US" dirty="0"/>
              <a:t>” and “</a:t>
            </a:r>
            <a:r>
              <a:rPr lang="en-US" dirty="0" err="1"/>
              <a:t>wrctl</a:t>
            </a:r>
            <a:r>
              <a:rPr lang="en-US" dirty="0"/>
              <a:t>” instructions allow you to access the </a:t>
            </a:r>
            <a:r>
              <a:rPr lang="en-US" dirty="0" err="1"/>
              <a:t>CTLx</a:t>
            </a:r>
            <a:r>
              <a:rPr lang="en-US" dirty="0"/>
              <a:t> registers to set or clear specific bits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017111"/>
            <a:ext cx="8458200" cy="27259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53400" y="5715000"/>
            <a:ext cx="23622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3400" y="6021788"/>
            <a:ext cx="23622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125200" y="4800600"/>
            <a:ext cx="7620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"/>
            <a:ext cx="84581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6200"/>
            <a:ext cx="10972800" cy="827598"/>
          </a:xfrm>
        </p:spPr>
        <p:txBody>
          <a:bodyPr/>
          <a:lstStyle/>
          <a:p>
            <a:r>
              <a:rPr lang="en-US" b="1" dirty="0"/>
              <a:t>NIOS Interrupt Execution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115062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An interrupt condition in an I/O port causes “INT” signal to be asserted</a:t>
            </a:r>
          </a:p>
          <a:p>
            <a:r>
              <a:rPr lang="en-US" dirty="0"/>
              <a:t>CPU hardware copies the PC to the EA register (like RA) and copies the STATUS register (CTL0) to the ESTATUS (CTL1) register (backup)</a:t>
            </a:r>
          </a:p>
          <a:p>
            <a:r>
              <a:rPr lang="en-US" dirty="0"/>
              <a:t>CPU hardware disables further interrupts (clearing PIE bit)</a:t>
            </a:r>
          </a:p>
          <a:p>
            <a:r>
              <a:rPr lang="en-US" dirty="0"/>
              <a:t>CPU hardware sets the PC to the address of the ISR</a:t>
            </a:r>
          </a:p>
          <a:p>
            <a:r>
              <a:rPr lang="en-US" dirty="0"/>
              <a:t>ISR software is executed, clearing interrupt conditions, handling the interrupt, and communicating with the main program as needed</a:t>
            </a:r>
          </a:p>
          <a:p>
            <a:r>
              <a:rPr lang="en-US" dirty="0"/>
              <a:t>The last ISR instruction is “</a:t>
            </a:r>
            <a:r>
              <a:rPr lang="en-US" dirty="0" err="1"/>
              <a:t>eret</a:t>
            </a:r>
            <a:r>
              <a:rPr lang="en-US" dirty="0"/>
              <a:t>” which restores CTL0 and restores the PC (based on the EA register) (like “ret”)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595" y="5105400"/>
            <a:ext cx="5181600" cy="1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711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NIOS Processor Interrupts</vt:lpstr>
      <vt:lpstr>What are Exceptions or Interrupts?</vt:lpstr>
      <vt:lpstr>Handling External Inputs</vt:lpstr>
      <vt:lpstr>Interrupts</vt:lpstr>
      <vt:lpstr>Sources of NIOS Interrupts/Exceptions</vt:lpstr>
      <vt:lpstr>Turning on NIOS Interrupts</vt:lpstr>
      <vt:lpstr>Turning on NIOS Interrupts – cont.</vt:lpstr>
      <vt:lpstr>PowerPoint Presentation</vt:lpstr>
      <vt:lpstr>NIOS Interrupt Execution Sequence</vt:lpstr>
      <vt:lpstr>Creating an ISR</vt:lpstr>
      <vt:lpstr>PIO Core (Peripheral I/O device/port)</vt:lpstr>
      <vt:lpstr>Interval Timer Core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Pushes and Pops on the NIOS Processor Stack</dc:title>
  <dc:creator>Information Technology</dc:creator>
  <cp:lastModifiedBy>Randall Brouwer</cp:lastModifiedBy>
  <cp:revision>42</cp:revision>
  <dcterms:created xsi:type="dcterms:W3CDTF">2013-02-13T19:01:54Z</dcterms:created>
  <dcterms:modified xsi:type="dcterms:W3CDTF">2018-03-01T18:08:17Z</dcterms:modified>
</cp:coreProperties>
</file>