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3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2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2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048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0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30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4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05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5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68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9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4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2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8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AFCAD5-E4A0-4B32-A686-ADCB06A9FE91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C41BF2-0A71-457D-930D-9FE98BA73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AF1DFF3-B942-4E9A-8AF3-2BE362A511D8}"/>
              </a:ext>
            </a:extLst>
          </p:cNvPr>
          <p:cNvGrpSpPr/>
          <p:nvPr/>
        </p:nvGrpSpPr>
        <p:grpSpPr>
          <a:xfrm>
            <a:off x="764346" y="3258830"/>
            <a:ext cx="10707034" cy="1294228"/>
            <a:chOff x="1260065" y="3070880"/>
            <a:chExt cx="10707034" cy="1294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1F659A-8D85-4A83-BBFC-E60964D92B7C}"/>
                </a:ext>
              </a:extLst>
            </p:cNvPr>
            <p:cNvSpPr/>
            <p:nvPr/>
          </p:nvSpPr>
          <p:spPr>
            <a:xfrm>
              <a:off x="1260065" y="3070880"/>
              <a:ext cx="10707034" cy="1294228"/>
            </a:xfrm>
            <a:prstGeom prst="rect">
              <a:avLst/>
            </a:prstGeom>
            <a:gradFill>
              <a:gsLst>
                <a:gs pos="0">
                  <a:schemeClr val="lt1">
                    <a:tint val="98000"/>
                    <a:hueMod val="94000"/>
                    <a:satMod val="148000"/>
                    <a:lumMod val="150000"/>
                  </a:schemeClr>
                </a:gs>
                <a:gs pos="100000">
                  <a:schemeClr val="lt1">
                    <a:shade val="92000"/>
                    <a:hueMod val="104000"/>
                    <a:satMod val="140000"/>
                    <a:lumMod val="68000"/>
                  </a:schemeClr>
                </a:gs>
              </a:gsLst>
              <a:lin ang="504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8E5252-F94A-410E-B2D9-C8E3D21F6DC8}"/>
                </a:ext>
              </a:extLst>
            </p:cNvPr>
            <p:cNvSpPr/>
            <p:nvPr/>
          </p:nvSpPr>
          <p:spPr>
            <a:xfrm>
              <a:off x="3013661" y="3227338"/>
              <a:ext cx="7156126" cy="830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Rappels sur le </a:t>
              </a:r>
              <a:r>
                <a:rPr lang="en-US" sz="480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génie</a:t>
              </a:r>
              <a:r>
                <a:rPr lang="en-US" sz="48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800" dirty="0" err="1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logiciel</a:t>
              </a:r>
              <a:endParaRPr lang="fr-FR" sz="4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2E088BD-4708-4A25-AA36-282BE20489EA}"/>
              </a:ext>
            </a:extLst>
          </p:cNvPr>
          <p:cNvSpPr/>
          <p:nvPr/>
        </p:nvSpPr>
        <p:spPr>
          <a:xfrm>
            <a:off x="3219950" y="4653707"/>
            <a:ext cx="53316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200" b="0" cap="none" spc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NOUSSI Roger 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008ED221-C10B-4A71-A303-F259A1E309CE}"/>
              </a:ext>
            </a:extLst>
          </p:cNvPr>
          <p:cNvGrpSpPr/>
          <p:nvPr/>
        </p:nvGrpSpPr>
        <p:grpSpPr>
          <a:xfrm>
            <a:off x="3650440" y="349071"/>
            <a:ext cx="5036357" cy="2602986"/>
            <a:chOff x="-193476" y="0"/>
            <a:chExt cx="3568303" cy="1987745"/>
          </a:xfrm>
        </p:grpSpPr>
        <p:pic>
          <p:nvPicPr>
            <p:cNvPr id="10" name="Image 3" descr="D:\New Folder\Own\IAI\Objects\logo.png">
              <a:extLst>
                <a:ext uri="{FF2B5EF4-FFF2-40B4-BE49-F238E27FC236}">
                  <a16:creationId xmlns:a16="http://schemas.microsoft.com/office/drawing/2014/main" id="{7F3B3137-63DD-4794-80DD-4B4A454BE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5825" y="0"/>
              <a:ext cx="1409700" cy="1095375"/>
            </a:xfrm>
            <a:prstGeom prst="rect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</p:pic>
        <p:sp>
          <p:nvSpPr>
            <p:cNvPr id="11" name="Text Box 1">
              <a:extLst>
                <a:ext uri="{FF2B5EF4-FFF2-40B4-BE49-F238E27FC236}">
                  <a16:creationId xmlns:a16="http://schemas.microsoft.com/office/drawing/2014/main" id="{9699CAF5-A015-4580-8A2F-102F1A6C7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3476" y="1162050"/>
              <a:ext cx="3568303" cy="8256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fr-FR" sz="1200" b="1" dirty="0">
                  <a:solidFill>
                    <a:prstClr val="black"/>
                  </a:solidFill>
                  <a:ea typeface="Calibri"/>
                  <a:cs typeface="Arial"/>
                </a:rPr>
                <a:t>INSTITUT AFRICAIN D’INFORMATIQUE</a:t>
              </a:r>
              <a:endParaRPr lang="fr-FR" dirty="0">
                <a:solidFill>
                  <a:prstClr val="black"/>
                </a:solidFill>
                <a:latin typeface="Cambria"/>
                <a:ea typeface="Calibri"/>
                <a:cs typeface="Times New Roman"/>
              </a:endParaRPr>
            </a:p>
            <a:p>
              <a:pPr algn="ctr">
                <a:spcAft>
                  <a:spcPts val="300"/>
                </a:spcAft>
              </a:pPr>
              <a:r>
                <a:rPr lang="fr-FR" sz="1100" dirty="0">
                  <a:solidFill>
                    <a:prstClr val="black"/>
                  </a:solidFill>
                  <a:ea typeface="Calibri"/>
                  <a:cs typeface="Arial"/>
                </a:rPr>
                <a:t>Etablissement Inter – Etats d’Enseignement Supérieur</a:t>
              </a:r>
              <a:endParaRPr lang="fr-FR" sz="1600" dirty="0">
                <a:solidFill>
                  <a:prstClr val="black"/>
                </a:solidFill>
                <a:latin typeface="Cambria"/>
                <a:ea typeface="Calibri"/>
                <a:cs typeface="Times New Roman"/>
              </a:endParaRPr>
            </a:p>
            <a:p>
              <a:pPr algn="ctr">
                <a:spcAft>
                  <a:spcPts val="300"/>
                </a:spcAft>
              </a:pPr>
              <a:r>
                <a:rPr lang="fr-FR" sz="900" dirty="0">
                  <a:solidFill>
                    <a:prstClr val="black"/>
                  </a:solidFill>
                  <a:latin typeface="Arial"/>
                  <a:ea typeface="Calibri"/>
                  <a:cs typeface="Times New Roman"/>
                </a:rPr>
                <a:t>B.P. : 2263 Libreville (Gabon) – Tel.: (241) 07 70 55 00 – 07 70 56 00</a:t>
              </a:r>
              <a:endParaRPr lang="fr-FR" sz="1600" dirty="0">
                <a:solidFill>
                  <a:prstClr val="black"/>
                </a:solidFill>
                <a:latin typeface="Cambria"/>
                <a:ea typeface="Calibri"/>
                <a:cs typeface="Times New Roman"/>
              </a:endParaRPr>
            </a:p>
            <a:p>
              <a:pPr algn="ctr">
                <a:spcAft>
                  <a:spcPts val="300"/>
                </a:spcAft>
              </a:pPr>
              <a:r>
                <a:rPr lang="en-US" sz="900" dirty="0">
                  <a:solidFill>
                    <a:prstClr val="black"/>
                  </a:solidFill>
                  <a:latin typeface="Arial"/>
                  <a:ea typeface="Calibri"/>
                  <a:cs typeface="Times New Roman"/>
                </a:rPr>
                <a:t>Site web: </a:t>
              </a:r>
              <a:r>
                <a:rPr lang="en-US" sz="900" u="sng" dirty="0">
                  <a:solidFill>
                    <a:prstClr val="black"/>
                  </a:solidFill>
                  <a:latin typeface="Arial"/>
                  <a:ea typeface="Calibri"/>
                  <a:cs typeface="Times New Roman"/>
                </a:rPr>
                <a:t>www.iai-siege.com</a:t>
              </a:r>
              <a:r>
                <a:rPr lang="en-US" sz="900" dirty="0">
                  <a:solidFill>
                    <a:prstClr val="black"/>
                  </a:solidFill>
                  <a:latin typeface="Arial"/>
                  <a:ea typeface="Calibri"/>
                  <a:cs typeface="Times New Roman"/>
                </a:rPr>
                <a:t> – Email: </a:t>
              </a:r>
              <a:r>
                <a:rPr lang="en-US" sz="900" u="sng" dirty="0">
                  <a:solidFill>
                    <a:prstClr val="black"/>
                  </a:solidFill>
                  <a:latin typeface="Arial"/>
                  <a:ea typeface="Calibri"/>
                  <a:cs typeface="Times New Roman"/>
                </a:rPr>
                <a:t>contact@iai-siege.com</a:t>
              </a:r>
              <a:r>
                <a:rPr lang="en-US" sz="900" dirty="0">
                  <a:solidFill>
                    <a:prstClr val="black"/>
                  </a:solidFill>
                  <a:latin typeface="Arial"/>
                  <a:ea typeface="Calibri"/>
                  <a:cs typeface="Times New Roman"/>
                </a:rPr>
                <a:t> </a:t>
              </a:r>
              <a:endParaRPr lang="fr-FR" sz="1600" dirty="0">
                <a:solidFill>
                  <a:prstClr val="black"/>
                </a:solidFill>
                <a:latin typeface="Cambria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424B0E2F-5B96-4334-A6EA-6F09B0FA37BC}"/>
              </a:ext>
            </a:extLst>
          </p:cNvPr>
          <p:cNvSpPr txBox="1"/>
          <p:nvPr/>
        </p:nvSpPr>
        <p:spPr>
          <a:xfrm>
            <a:off x="2563211" y="55158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TYPOLOGIE</a:t>
            </a:r>
          </a:p>
        </p:txBody>
      </p:sp>
      <p:sp>
        <p:nvSpPr>
          <p:cNvPr id="4" name="Forme 3">
            <a:extLst>
              <a:ext uri="{FF2B5EF4-FFF2-40B4-BE49-F238E27FC236}">
                <a16:creationId xmlns:a16="http://schemas.microsoft.com/office/drawing/2014/main" id="{35DF6833-9034-4F70-ABF7-1F92A5EB967B}"/>
              </a:ext>
            </a:extLst>
          </p:cNvPr>
          <p:cNvSpPr/>
          <p:nvPr/>
        </p:nvSpPr>
        <p:spPr>
          <a:xfrm rot="20066159">
            <a:off x="-880533" y="2387400"/>
            <a:ext cx="6512145" cy="2800285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6A6D53-3E30-482A-A66A-96248B3FBCCC}"/>
              </a:ext>
            </a:extLst>
          </p:cNvPr>
          <p:cNvGrpSpPr/>
          <p:nvPr/>
        </p:nvGrpSpPr>
        <p:grpSpPr>
          <a:xfrm>
            <a:off x="183792" y="5524366"/>
            <a:ext cx="5619575" cy="708417"/>
            <a:chOff x="343446" y="5696642"/>
            <a:chExt cx="5619575" cy="70841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B6D4183-56BA-448D-BF31-2AA74E3BF11B}"/>
                </a:ext>
              </a:extLst>
            </p:cNvPr>
            <p:cNvSpPr/>
            <p:nvPr/>
          </p:nvSpPr>
          <p:spPr>
            <a:xfrm>
              <a:off x="343446" y="5779329"/>
              <a:ext cx="244234" cy="2442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DEDACB4-EE05-44FA-995F-10E6C47765C9}"/>
                </a:ext>
              </a:extLst>
            </p:cNvPr>
            <p:cNvSpPr/>
            <p:nvPr/>
          </p:nvSpPr>
          <p:spPr>
            <a:xfrm>
              <a:off x="593304" y="5696642"/>
              <a:ext cx="5369717" cy="708417"/>
            </a:xfrm>
            <a:custGeom>
              <a:avLst/>
              <a:gdLst>
                <a:gd name="connsiteX0" fmla="*/ 0 w 5369717"/>
                <a:gd name="connsiteY0" fmla="*/ 0 h 708417"/>
                <a:gd name="connsiteX1" fmla="*/ 5369717 w 5369717"/>
                <a:gd name="connsiteY1" fmla="*/ 0 h 708417"/>
                <a:gd name="connsiteX2" fmla="*/ 5369717 w 5369717"/>
                <a:gd name="connsiteY2" fmla="*/ 708417 h 708417"/>
                <a:gd name="connsiteX3" fmla="*/ 0 w 5369717"/>
                <a:gd name="connsiteY3" fmla="*/ 708417 h 708417"/>
                <a:gd name="connsiteX4" fmla="*/ 0 w 5369717"/>
                <a:gd name="connsiteY4" fmla="*/ 0 h 70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717" h="708417">
                  <a:moveTo>
                    <a:pt x="0" y="0"/>
                  </a:moveTo>
                  <a:lnTo>
                    <a:pt x="5369717" y="0"/>
                  </a:lnTo>
                  <a:lnTo>
                    <a:pt x="5369717" y="708417"/>
                  </a:lnTo>
                  <a:lnTo>
                    <a:pt x="0" y="7084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15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Années 70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</a:rPr>
                <a:t>METHODES CARTESIENNES OU FONCTIONNELLES</a:t>
              </a:r>
              <a:endParaRPr lang="fr-FR" sz="2400" kern="12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80C7389-8E35-4CE2-9DA3-B288DE48D360}"/>
              </a:ext>
            </a:extLst>
          </p:cNvPr>
          <p:cNvGrpSpPr/>
          <p:nvPr/>
        </p:nvGrpSpPr>
        <p:grpSpPr>
          <a:xfrm>
            <a:off x="1055698" y="4147210"/>
            <a:ext cx="5245254" cy="521777"/>
            <a:chOff x="1215352" y="4319486"/>
            <a:chExt cx="5245254" cy="52177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EA9F68E-5588-4374-961A-F5C50D3E9739}"/>
                </a:ext>
              </a:extLst>
            </p:cNvPr>
            <p:cNvSpPr/>
            <p:nvPr/>
          </p:nvSpPr>
          <p:spPr>
            <a:xfrm>
              <a:off x="1215352" y="4329053"/>
              <a:ext cx="428940" cy="3771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8DA6E45-9ECA-4B37-861F-80DE82DDA4D9}"/>
                </a:ext>
              </a:extLst>
            </p:cNvPr>
            <p:cNvSpPr/>
            <p:nvPr/>
          </p:nvSpPr>
          <p:spPr>
            <a:xfrm>
              <a:off x="1617678" y="4319486"/>
              <a:ext cx="4842928" cy="521777"/>
            </a:xfrm>
            <a:custGeom>
              <a:avLst/>
              <a:gdLst>
                <a:gd name="connsiteX0" fmla="*/ 0 w 4842928"/>
                <a:gd name="connsiteY0" fmla="*/ 0 h 521777"/>
                <a:gd name="connsiteX1" fmla="*/ 4842928 w 4842928"/>
                <a:gd name="connsiteY1" fmla="*/ 0 h 521777"/>
                <a:gd name="connsiteX2" fmla="*/ 4842928 w 4842928"/>
                <a:gd name="connsiteY2" fmla="*/ 521777 h 521777"/>
                <a:gd name="connsiteX3" fmla="*/ 0 w 4842928"/>
                <a:gd name="connsiteY3" fmla="*/ 521777 h 521777"/>
                <a:gd name="connsiteX4" fmla="*/ 0 w 4842928"/>
                <a:gd name="connsiteY4" fmla="*/ 0 h 5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2928" h="521777">
                  <a:moveTo>
                    <a:pt x="0" y="0"/>
                  </a:moveTo>
                  <a:lnTo>
                    <a:pt x="4842928" y="0"/>
                  </a:lnTo>
                  <a:lnTo>
                    <a:pt x="4842928" y="521777"/>
                  </a:lnTo>
                  <a:lnTo>
                    <a:pt x="0" y="5217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942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Années 80     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  <a:latin typeface="Tw Cen MT" panose="020B0602020104020603"/>
                  <a:ea typeface="+mn-ea"/>
                  <a:cs typeface="+mn-cs"/>
                </a:rPr>
                <a:t>METHODES SYSTEMIQUES</a:t>
              </a:r>
              <a:endParaRPr lang="fr-FR" sz="2400" b="1" kern="120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C046FA79-0619-4EE0-A770-D5F6023DE908}"/>
              </a:ext>
            </a:extLst>
          </p:cNvPr>
          <p:cNvSpPr txBox="1"/>
          <p:nvPr/>
        </p:nvSpPr>
        <p:spPr>
          <a:xfrm>
            <a:off x="5441669" y="4111609"/>
            <a:ext cx="653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Prend en compte la description des données</a:t>
            </a:r>
          </a:p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La modélisation des données se fait en parallèle avec les traitements (Merise, Axial, IE...).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9281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424B0E2F-5B96-4334-A6EA-6F09B0FA37BC}"/>
              </a:ext>
            </a:extLst>
          </p:cNvPr>
          <p:cNvSpPr txBox="1"/>
          <p:nvPr/>
        </p:nvSpPr>
        <p:spPr>
          <a:xfrm>
            <a:off x="2563211" y="55158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TYPOLOGIE</a:t>
            </a:r>
          </a:p>
        </p:txBody>
      </p:sp>
      <p:sp>
        <p:nvSpPr>
          <p:cNvPr id="4" name="Forme 3">
            <a:extLst>
              <a:ext uri="{FF2B5EF4-FFF2-40B4-BE49-F238E27FC236}">
                <a16:creationId xmlns:a16="http://schemas.microsoft.com/office/drawing/2014/main" id="{35DF6833-9034-4F70-ABF7-1F92A5EB967B}"/>
              </a:ext>
            </a:extLst>
          </p:cNvPr>
          <p:cNvSpPr/>
          <p:nvPr/>
        </p:nvSpPr>
        <p:spPr>
          <a:xfrm rot="20066159">
            <a:off x="-880533" y="2387400"/>
            <a:ext cx="6512145" cy="2800285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6A6D53-3E30-482A-A66A-96248B3FBCCC}"/>
              </a:ext>
            </a:extLst>
          </p:cNvPr>
          <p:cNvGrpSpPr/>
          <p:nvPr/>
        </p:nvGrpSpPr>
        <p:grpSpPr>
          <a:xfrm>
            <a:off x="183792" y="5524366"/>
            <a:ext cx="5619575" cy="708417"/>
            <a:chOff x="343446" y="5696642"/>
            <a:chExt cx="5619575" cy="70841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B6D4183-56BA-448D-BF31-2AA74E3BF11B}"/>
                </a:ext>
              </a:extLst>
            </p:cNvPr>
            <p:cNvSpPr/>
            <p:nvPr/>
          </p:nvSpPr>
          <p:spPr>
            <a:xfrm>
              <a:off x="343446" y="5779329"/>
              <a:ext cx="244234" cy="2442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DEDACB4-EE05-44FA-995F-10E6C47765C9}"/>
                </a:ext>
              </a:extLst>
            </p:cNvPr>
            <p:cNvSpPr/>
            <p:nvPr/>
          </p:nvSpPr>
          <p:spPr>
            <a:xfrm>
              <a:off x="593304" y="5696642"/>
              <a:ext cx="5369717" cy="708417"/>
            </a:xfrm>
            <a:custGeom>
              <a:avLst/>
              <a:gdLst>
                <a:gd name="connsiteX0" fmla="*/ 0 w 5369717"/>
                <a:gd name="connsiteY0" fmla="*/ 0 h 708417"/>
                <a:gd name="connsiteX1" fmla="*/ 5369717 w 5369717"/>
                <a:gd name="connsiteY1" fmla="*/ 0 h 708417"/>
                <a:gd name="connsiteX2" fmla="*/ 5369717 w 5369717"/>
                <a:gd name="connsiteY2" fmla="*/ 708417 h 708417"/>
                <a:gd name="connsiteX3" fmla="*/ 0 w 5369717"/>
                <a:gd name="connsiteY3" fmla="*/ 708417 h 708417"/>
                <a:gd name="connsiteX4" fmla="*/ 0 w 5369717"/>
                <a:gd name="connsiteY4" fmla="*/ 0 h 70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717" h="708417">
                  <a:moveTo>
                    <a:pt x="0" y="0"/>
                  </a:moveTo>
                  <a:lnTo>
                    <a:pt x="5369717" y="0"/>
                  </a:lnTo>
                  <a:lnTo>
                    <a:pt x="5369717" y="708417"/>
                  </a:lnTo>
                  <a:lnTo>
                    <a:pt x="0" y="7084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15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Années 70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</a:rPr>
                <a:t>METHODES CARTESIENNES OU FONCTIONNELLES</a:t>
              </a:r>
              <a:endParaRPr lang="fr-FR" sz="2400" kern="12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80C7389-8E35-4CE2-9DA3-B288DE48D360}"/>
              </a:ext>
            </a:extLst>
          </p:cNvPr>
          <p:cNvGrpSpPr/>
          <p:nvPr/>
        </p:nvGrpSpPr>
        <p:grpSpPr>
          <a:xfrm>
            <a:off x="1055698" y="4147210"/>
            <a:ext cx="5245254" cy="521777"/>
            <a:chOff x="1215352" y="4319486"/>
            <a:chExt cx="5245254" cy="52177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EA9F68E-5588-4374-961A-F5C50D3E9739}"/>
                </a:ext>
              </a:extLst>
            </p:cNvPr>
            <p:cNvSpPr/>
            <p:nvPr/>
          </p:nvSpPr>
          <p:spPr>
            <a:xfrm>
              <a:off x="1215352" y="4329053"/>
              <a:ext cx="428940" cy="3771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8DA6E45-9ECA-4B37-861F-80DE82DDA4D9}"/>
                </a:ext>
              </a:extLst>
            </p:cNvPr>
            <p:cNvSpPr/>
            <p:nvPr/>
          </p:nvSpPr>
          <p:spPr>
            <a:xfrm>
              <a:off x="1617678" y="4319486"/>
              <a:ext cx="4842928" cy="521777"/>
            </a:xfrm>
            <a:custGeom>
              <a:avLst/>
              <a:gdLst>
                <a:gd name="connsiteX0" fmla="*/ 0 w 4842928"/>
                <a:gd name="connsiteY0" fmla="*/ 0 h 521777"/>
                <a:gd name="connsiteX1" fmla="*/ 4842928 w 4842928"/>
                <a:gd name="connsiteY1" fmla="*/ 0 h 521777"/>
                <a:gd name="connsiteX2" fmla="*/ 4842928 w 4842928"/>
                <a:gd name="connsiteY2" fmla="*/ 521777 h 521777"/>
                <a:gd name="connsiteX3" fmla="*/ 0 w 4842928"/>
                <a:gd name="connsiteY3" fmla="*/ 521777 h 521777"/>
                <a:gd name="connsiteX4" fmla="*/ 0 w 4842928"/>
                <a:gd name="connsiteY4" fmla="*/ 0 h 5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2928" h="521777">
                  <a:moveTo>
                    <a:pt x="0" y="0"/>
                  </a:moveTo>
                  <a:lnTo>
                    <a:pt x="4842928" y="0"/>
                  </a:lnTo>
                  <a:lnTo>
                    <a:pt x="4842928" y="521777"/>
                  </a:lnTo>
                  <a:lnTo>
                    <a:pt x="0" y="5217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942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Années 80     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  <a:latin typeface="Tw Cen MT" panose="020B0602020104020603"/>
                  <a:ea typeface="+mn-ea"/>
                  <a:cs typeface="+mn-cs"/>
                </a:rPr>
                <a:t>METHODES SYSTEMIQUES</a:t>
              </a:r>
              <a:endParaRPr lang="fr-FR" sz="2400" b="1" kern="120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446109-1148-4250-ABDD-46B8D4EE1D6D}"/>
              </a:ext>
            </a:extLst>
          </p:cNvPr>
          <p:cNvGrpSpPr/>
          <p:nvPr/>
        </p:nvGrpSpPr>
        <p:grpSpPr>
          <a:xfrm>
            <a:off x="2833039" y="2604847"/>
            <a:ext cx="4244074" cy="570013"/>
            <a:chOff x="2923418" y="2763268"/>
            <a:chExt cx="4244074" cy="570013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E20B07C-DBB3-4AFF-9FFF-E3270DE7CC22}"/>
                </a:ext>
              </a:extLst>
            </p:cNvPr>
            <p:cNvSpPr/>
            <p:nvPr/>
          </p:nvSpPr>
          <p:spPr>
            <a:xfrm>
              <a:off x="2923418" y="2763268"/>
              <a:ext cx="582408" cy="54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8B98966-3FE2-4CB6-B17B-E6AC099DB1E8}"/>
                </a:ext>
              </a:extLst>
            </p:cNvPr>
            <p:cNvSpPr/>
            <p:nvPr/>
          </p:nvSpPr>
          <p:spPr>
            <a:xfrm>
              <a:off x="3278162" y="2790267"/>
              <a:ext cx="3889330" cy="543014"/>
            </a:xfrm>
            <a:custGeom>
              <a:avLst/>
              <a:gdLst>
                <a:gd name="connsiteX0" fmla="*/ 0 w 3889330"/>
                <a:gd name="connsiteY0" fmla="*/ 0 h 543014"/>
                <a:gd name="connsiteX1" fmla="*/ 3889330 w 3889330"/>
                <a:gd name="connsiteY1" fmla="*/ 0 h 543014"/>
                <a:gd name="connsiteX2" fmla="*/ 3889330 w 3889330"/>
                <a:gd name="connsiteY2" fmla="*/ 543014 h 543014"/>
                <a:gd name="connsiteX3" fmla="*/ 0 w 3889330"/>
                <a:gd name="connsiteY3" fmla="*/ 543014 h 543014"/>
                <a:gd name="connsiteX4" fmla="*/ 0 w 3889330"/>
                <a:gd name="connsiteY4" fmla="*/ 0 h 5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330" h="543014">
                  <a:moveTo>
                    <a:pt x="0" y="0"/>
                  </a:moveTo>
                  <a:lnTo>
                    <a:pt x="3889330" y="0"/>
                  </a:lnTo>
                  <a:lnTo>
                    <a:pt x="3889330" y="543014"/>
                  </a:lnTo>
                  <a:lnTo>
                    <a:pt x="0" y="543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3537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Années</a:t>
              </a:r>
              <a:r>
                <a:rPr lang="fr-FR" sz="1700" kern="1200" dirty="0"/>
                <a:t> </a:t>
              </a: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90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>
                  <a:solidFill>
                    <a:srgbClr val="FF0000"/>
                  </a:solidFill>
                </a:rPr>
                <a:t> </a:t>
              </a:r>
              <a:r>
                <a:rPr lang="en-US" sz="2400" b="1" i="1" kern="1200" dirty="0">
                  <a:solidFill>
                    <a:srgbClr val="FF0000"/>
                  </a:solidFill>
                </a:rPr>
                <a:t>METHODES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1" kern="1200" dirty="0">
                  <a:solidFill>
                    <a:srgbClr val="FF0000"/>
                  </a:solidFill>
                </a:rPr>
                <a:t>ORIENTEES OBJET</a:t>
              </a:r>
              <a:endParaRPr lang="fr-FR" sz="2400" kern="1200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B19450B-87F0-4762-8B9B-8D0A2708710F}"/>
              </a:ext>
            </a:extLst>
          </p:cNvPr>
          <p:cNvSpPr txBox="1"/>
          <p:nvPr/>
        </p:nvSpPr>
        <p:spPr>
          <a:xfrm>
            <a:off x="5714453" y="1974981"/>
            <a:ext cx="653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la coexistence parallèle des données et traitements n'est pas réaliste.</a:t>
            </a:r>
          </a:p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Données et traitement sont intégrés dans la notion  objet </a:t>
            </a:r>
          </a:p>
          <a:p>
            <a:pPr marL="257175" indent="-257175"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Le Système a modéliser est vu comme un ensemble d'objets</a:t>
            </a:r>
          </a:p>
          <a:p>
            <a:pPr>
              <a:defRPr/>
            </a:pPr>
            <a:r>
              <a:rPr lang="fr-FR" sz="2400" dirty="0"/>
              <a:t>( </a:t>
            </a:r>
            <a:r>
              <a:rPr lang="fr-FR" sz="2400" dirty="0" err="1"/>
              <a:t>Booch</a:t>
            </a:r>
            <a:r>
              <a:rPr lang="fr-FR" sz="2400" dirty="0"/>
              <a:t>, Classe-Relation, Fusion, HOOD, OMT, OOA, OOD, OOM, OOSE...)</a:t>
            </a:r>
            <a:endParaRPr lang="fr-FR" sz="2400" b="1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026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424B0E2F-5B96-4334-A6EA-6F09B0FA37BC}"/>
              </a:ext>
            </a:extLst>
          </p:cNvPr>
          <p:cNvSpPr txBox="1"/>
          <p:nvPr/>
        </p:nvSpPr>
        <p:spPr>
          <a:xfrm>
            <a:off x="4377086" y="216071"/>
            <a:ext cx="3581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TYPOLOGIE</a:t>
            </a:r>
          </a:p>
        </p:txBody>
      </p:sp>
      <p:sp>
        <p:nvSpPr>
          <p:cNvPr id="4" name="Forme 3">
            <a:extLst>
              <a:ext uri="{FF2B5EF4-FFF2-40B4-BE49-F238E27FC236}">
                <a16:creationId xmlns:a16="http://schemas.microsoft.com/office/drawing/2014/main" id="{35DF6833-9034-4F70-ABF7-1F92A5EB967B}"/>
              </a:ext>
            </a:extLst>
          </p:cNvPr>
          <p:cNvSpPr/>
          <p:nvPr/>
        </p:nvSpPr>
        <p:spPr>
          <a:xfrm rot="20066159">
            <a:off x="-880533" y="2387400"/>
            <a:ext cx="6512145" cy="2800285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6A6D53-3E30-482A-A66A-96248B3FBCCC}"/>
              </a:ext>
            </a:extLst>
          </p:cNvPr>
          <p:cNvGrpSpPr/>
          <p:nvPr/>
        </p:nvGrpSpPr>
        <p:grpSpPr>
          <a:xfrm>
            <a:off x="183792" y="5524366"/>
            <a:ext cx="5619575" cy="708417"/>
            <a:chOff x="343446" y="5696642"/>
            <a:chExt cx="5619575" cy="70841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B6D4183-56BA-448D-BF31-2AA74E3BF11B}"/>
                </a:ext>
              </a:extLst>
            </p:cNvPr>
            <p:cNvSpPr/>
            <p:nvPr/>
          </p:nvSpPr>
          <p:spPr>
            <a:xfrm>
              <a:off x="343446" y="5779329"/>
              <a:ext cx="244234" cy="2442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DEDACB4-EE05-44FA-995F-10E6C47765C9}"/>
                </a:ext>
              </a:extLst>
            </p:cNvPr>
            <p:cNvSpPr/>
            <p:nvPr/>
          </p:nvSpPr>
          <p:spPr>
            <a:xfrm>
              <a:off x="593304" y="5696642"/>
              <a:ext cx="5369717" cy="708417"/>
            </a:xfrm>
            <a:custGeom>
              <a:avLst/>
              <a:gdLst>
                <a:gd name="connsiteX0" fmla="*/ 0 w 5369717"/>
                <a:gd name="connsiteY0" fmla="*/ 0 h 708417"/>
                <a:gd name="connsiteX1" fmla="*/ 5369717 w 5369717"/>
                <a:gd name="connsiteY1" fmla="*/ 0 h 708417"/>
                <a:gd name="connsiteX2" fmla="*/ 5369717 w 5369717"/>
                <a:gd name="connsiteY2" fmla="*/ 708417 h 708417"/>
                <a:gd name="connsiteX3" fmla="*/ 0 w 5369717"/>
                <a:gd name="connsiteY3" fmla="*/ 708417 h 708417"/>
                <a:gd name="connsiteX4" fmla="*/ 0 w 5369717"/>
                <a:gd name="connsiteY4" fmla="*/ 0 h 70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717" h="708417">
                  <a:moveTo>
                    <a:pt x="0" y="0"/>
                  </a:moveTo>
                  <a:lnTo>
                    <a:pt x="5369717" y="0"/>
                  </a:lnTo>
                  <a:lnTo>
                    <a:pt x="5369717" y="708417"/>
                  </a:lnTo>
                  <a:lnTo>
                    <a:pt x="0" y="7084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15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Années 70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</a:rPr>
                <a:t>METHODES CARTESIENNES OU FONCTIONNELLES</a:t>
              </a:r>
              <a:endParaRPr lang="fr-FR" sz="2400" kern="12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80C7389-8E35-4CE2-9DA3-B288DE48D360}"/>
              </a:ext>
            </a:extLst>
          </p:cNvPr>
          <p:cNvGrpSpPr/>
          <p:nvPr/>
        </p:nvGrpSpPr>
        <p:grpSpPr>
          <a:xfrm>
            <a:off x="1055698" y="4147210"/>
            <a:ext cx="5245254" cy="521777"/>
            <a:chOff x="1215352" y="4319486"/>
            <a:chExt cx="5245254" cy="52177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EA9F68E-5588-4374-961A-F5C50D3E9739}"/>
                </a:ext>
              </a:extLst>
            </p:cNvPr>
            <p:cNvSpPr/>
            <p:nvPr/>
          </p:nvSpPr>
          <p:spPr>
            <a:xfrm>
              <a:off x="1215352" y="4329053"/>
              <a:ext cx="428940" cy="3771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8DA6E45-9ECA-4B37-861F-80DE82DDA4D9}"/>
                </a:ext>
              </a:extLst>
            </p:cNvPr>
            <p:cNvSpPr/>
            <p:nvPr/>
          </p:nvSpPr>
          <p:spPr>
            <a:xfrm>
              <a:off x="1617678" y="4319486"/>
              <a:ext cx="4842928" cy="521777"/>
            </a:xfrm>
            <a:custGeom>
              <a:avLst/>
              <a:gdLst>
                <a:gd name="connsiteX0" fmla="*/ 0 w 4842928"/>
                <a:gd name="connsiteY0" fmla="*/ 0 h 521777"/>
                <a:gd name="connsiteX1" fmla="*/ 4842928 w 4842928"/>
                <a:gd name="connsiteY1" fmla="*/ 0 h 521777"/>
                <a:gd name="connsiteX2" fmla="*/ 4842928 w 4842928"/>
                <a:gd name="connsiteY2" fmla="*/ 521777 h 521777"/>
                <a:gd name="connsiteX3" fmla="*/ 0 w 4842928"/>
                <a:gd name="connsiteY3" fmla="*/ 521777 h 521777"/>
                <a:gd name="connsiteX4" fmla="*/ 0 w 4842928"/>
                <a:gd name="connsiteY4" fmla="*/ 0 h 5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2928" h="521777">
                  <a:moveTo>
                    <a:pt x="0" y="0"/>
                  </a:moveTo>
                  <a:lnTo>
                    <a:pt x="4842928" y="0"/>
                  </a:lnTo>
                  <a:lnTo>
                    <a:pt x="4842928" y="521777"/>
                  </a:lnTo>
                  <a:lnTo>
                    <a:pt x="0" y="5217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942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Années 80     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  <a:latin typeface="Tw Cen MT" panose="020B0602020104020603"/>
                  <a:ea typeface="+mn-ea"/>
                  <a:cs typeface="+mn-cs"/>
                </a:rPr>
                <a:t>METHODES SYSTEMIQUES</a:t>
              </a:r>
              <a:endParaRPr lang="fr-FR" sz="2400" b="1" kern="1200" dirty="0">
                <a:solidFill>
                  <a:srgbClr val="FF0000"/>
                </a:solidFill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446109-1148-4250-ABDD-46B8D4EE1D6D}"/>
              </a:ext>
            </a:extLst>
          </p:cNvPr>
          <p:cNvGrpSpPr/>
          <p:nvPr/>
        </p:nvGrpSpPr>
        <p:grpSpPr>
          <a:xfrm>
            <a:off x="2833039" y="2604847"/>
            <a:ext cx="4244074" cy="570013"/>
            <a:chOff x="2923418" y="2763268"/>
            <a:chExt cx="4244074" cy="570013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E20B07C-DBB3-4AFF-9FFF-E3270DE7CC22}"/>
                </a:ext>
              </a:extLst>
            </p:cNvPr>
            <p:cNvSpPr/>
            <p:nvPr/>
          </p:nvSpPr>
          <p:spPr>
            <a:xfrm>
              <a:off x="2923418" y="2763268"/>
              <a:ext cx="582408" cy="5440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8B98966-3FE2-4CB6-B17B-E6AC099DB1E8}"/>
                </a:ext>
              </a:extLst>
            </p:cNvPr>
            <p:cNvSpPr/>
            <p:nvPr/>
          </p:nvSpPr>
          <p:spPr>
            <a:xfrm>
              <a:off x="3278162" y="2790267"/>
              <a:ext cx="3889330" cy="543014"/>
            </a:xfrm>
            <a:custGeom>
              <a:avLst/>
              <a:gdLst>
                <a:gd name="connsiteX0" fmla="*/ 0 w 3889330"/>
                <a:gd name="connsiteY0" fmla="*/ 0 h 543014"/>
                <a:gd name="connsiteX1" fmla="*/ 3889330 w 3889330"/>
                <a:gd name="connsiteY1" fmla="*/ 0 h 543014"/>
                <a:gd name="connsiteX2" fmla="*/ 3889330 w 3889330"/>
                <a:gd name="connsiteY2" fmla="*/ 543014 h 543014"/>
                <a:gd name="connsiteX3" fmla="*/ 0 w 3889330"/>
                <a:gd name="connsiteY3" fmla="*/ 543014 h 543014"/>
                <a:gd name="connsiteX4" fmla="*/ 0 w 3889330"/>
                <a:gd name="connsiteY4" fmla="*/ 0 h 5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330" h="543014">
                  <a:moveTo>
                    <a:pt x="0" y="0"/>
                  </a:moveTo>
                  <a:lnTo>
                    <a:pt x="3889330" y="0"/>
                  </a:lnTo>
                  <a:lnTo>
                    <a:pt x="3889330" y="543014"/>
                  </a:lnTo>
                  <a:lnTo>
                    <a:pt x="0" y="543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3537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Années</a:t>
              </a:r>
              <a:r>
                <a:rPr lang="fr-FR" sz="1700" kern="1200" dirty="0"/>
                <a:t> </a:t>
              </a:r>
              <a:r>
                <a:rPr lang="fr-FR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w Cen MT" panose="020B0602020104020603"/>
                  <a:ea typeface="+mn-ea"/>
                  <a:cs typeface="+mn-cs"/>
                </a:rPr>
                <a:t>90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>
                  <a:solidFill>
                    <a:srgbClr val="FF0000"/>
                  </a:solidFill>
                </a:rPr>
                <a:t> </a:t>
              </a:r>
              <a:r>
                <a:rPr lang="en-US" sz="2400" b="1" i="1" kern="1200" dirty="0">
                  <a:solidFill>
                    <a:srgbClr val="FF0000"/>
                  </a:solidFill>
                </a:rPr>
                <a:t>METHODES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1" kern="1200" dirty="0">
                  <a:solidFill>
                    <a:srgbClr val="FF0000"/>
                  </a:solidFill>
                </a:rPr>
                <a:t>ORIENTEES OBJET</a:t>
              </a:r>
              <a:endParaRPr lang="fr-FR" sz="2400" kern="1200" dirty="0"/>
            </a:p>
          </p:txBody>
        </p:sp>
      </p:grpSp>
      <p:sp>
        <p:nvSpPr>
          <p:cNvPr id="46" name="AutoShape 24">
            <a:extLst>
              <a:ext uri="{FF2B5EF4-FFF2-40B4-BE49-F238E27FC236}">
                <a16:creationId xmlns:a16="http://schemas.microsoft.com/office/drawing/2014/main" id="{A095C034-6A20-4427-BEEC-0F3D62A2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32" y="1295454"/>
            <a:ext cx="2581618" cy="738665"/>
          </a:xfrm>
          <a:prstGeom prst="chevron">
            <a:avLst>
              <a:gd name="adj" fmla="val 6520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SYNTHESE DES MCOO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D4FD6DD-684A-4CC0-BAAA-18E556F5D29C}"/>
              </a:ext>
            </a:extLst>
          </p:cNvPr>
          <p:cNvSpPr txBox="1"/>
          <p:nvPr/>
        </p:nvSpPr>
        <p:spPr>
          <a:xfrm>
            <a:off x="7732818" y="1030069"/>
            <a:ext cx="238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Langage=</a:t>
            </a:r>
            <a:r>
              <a:rPr lang="fr-FR" sz="2800" dirty="0">
                <a:solidFill>
                  <a:srgbClr val="FF0000"/>
                </a:solidFill>
              </a:rPr>
              <a:t>UML</a:t>
            </a:r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D8AEAB29-0B9A-4C08-98BE-ED750CFF5B21}"/>
              </a:ext>
            </a:extLst>
          </p:cNvPr>
          <p:cNvSpPr/>
          <p:nvPr/>
        </p:nvSpPr>
        <p:spPr>
          <a:xfrm>
            <a:off x="7513135" y="1293567"/>
            <a:ext cx="290271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2540898-0751-4E6F-A689-8B40511BD360}"/>
              </a:ext>
            </a:extLst>
          </p:cNvPr>
          <p:cNvSpPr txBox="1"/>
          <p:nvPr/>
        </p:nvSpPr>
        <p:spPr>
          <a:xfrm>
            <a:off x="7732818" y="1770621"/>
            <a:ext cx="227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Processus=</a:t>
            </a:r>
            <a:r>
              <a:rPr lang="fr-FR" sz="2800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C514C-BCDF-423B-882E-806D819EBA67}"/>
              </a:ext>
            </a:extLst>
          </p:cNvPr>
          <p:cNvSpPr txBox="1"/>
          <p:nvPr/>
        </p:nvSpPr>
        <p:spPr>
          <a:xfrm>
            <a:off x="9960498" y="967115"/>
            <a:ext cx="238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</a:rPr>
              <a:t>adopté comme standard par l’OMG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CB0500C-F5C8-4BE8-94CB-7F186A150316}"/>
              </a:ext>
            </a:extLst>
          </p:cNvPr>
          <p:cNvSpPr txBox="1"/>
          <p:nvPr/>
        </p:nvSpPr>
        <p:spPr>
          <a:xfrm>
            <a:off x="9938917" y="1848915"/>
            <a:ext cx="276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« méta-processus » </a:t>
            </a:r>
          </a:p>
        </p:txBody>
      </p:sp>
    </p:spTree>
    <p:extLst>
      <p:ext uri="{BB962C8B-B14F-4D97-AF65-F5344CB8AC3E}">
        <p14:creationId xmlns:p14="http://schemas.microsoft.com/office/powerpoint/2010/main" val="182700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97FE1-E477-4DDB-87FA-32B57A92A009}"/>
              </a:ext>
            </a:extLst>
          </p:cNvPr>
          <p:cNvSpPr/>
          <p:nvPr/>
        </p:nvSpPr>
        <p:spPr>
          <a:xfrm>
            <a:off x="781967" y="2541583"/>
            <a:ext cx="221113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DOMAINE</a:t>
            </a:r>
            <a:endParaRPr lang="fr-FR" sz="3000" b="1" cap="none" spc="0" dirty="0">
              <a:ln w="0"/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F33AE-9C5C-45F3-8396-0EC3EB946D15}"/>
              </a:ext>
            </a:extLst>
          </p:cNvPr>
          <p:cNvSpPr/>
          <p:nvPr/>
        </p:nvSpPr>
        <p:spPr>
          <a:xfrm>
            <a:off x="9422049" y="2541584"/>
            <a:ext cx="2948977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9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  <a:endParaRPr lang="fr-FR" sz="2900" b="1" cap="none" spc="0" dirty="0">
              <a:ln w="0"/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dre 3">
            <a:extLst>
              <a:ext uri="{FF2B5EF4-FFF2-40B4-BE49-F238E27FC236}">
                <a16:creationId xmlns:a16="http://schemas.microsoft.com/office/drawing/2014/main" id="{A1412CC1-E275-46E8-A292-A49BED527406}"/>
              </a:ext>
            </a:extLst>
          </p:cNvPr>
          <p:cNvSpPr/>
          <p:nvPr/>
        </p:nvSpPr>
        <p:spPr>
          <a:xfrm>
            <a:off x="9705548" y="3095581"/>
            <a:ext cx="2347909" cy="2321547"/>
          </a:xfrm>
          <a:prstGeom prst="fram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18042A7-340C-4641-A1DB-B6881AAACACF}"/>
              </a:ext>
            </a:extLst>
          </p:cNvPr>
          <p:cNvGrpSpPr/>
          <p:nvPr/>
        </p:nvGrpSpPr>
        <p:grpSpPr>
          <a:xfrm>
            <a:off x="570420" y="3111697"/>
            <a:ext cx="2551629" cy="2322358"/>
            <a:chOff x="1277015" y="2898416"/>
            <a:chExt cx="2407023" cy="2079840"/>
          </a:xfrm>
        </p:grpSpPr>
        <p:sp>
          <p:nvSpPr>
            <p:cNvPr id="6" name="Organigramme : Alternative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5E88622-DDC3-4AE4-BFA7-BC8CE5CF0E0A}"/>
                </a:ext>
              </a:extLst>
            </p:cNvPr>
            <p:cNvSpPr/>
            <p:nvPr/>
          </p:nvSpPr>
          <p:spPr>
            <a:xfrm>
              <a:off x="1277015" y="2898416"/>
              <a:ext cx="2407023" cy="2079113"/>
            </a:xfrm>
            <a:prstGeom prst="flowChartAlternateProcess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D0F1A40-2766-45D3-97F7-A0B7DE962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792" y="3980329"/>
              <a:ext cx="831906" cy="64984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C92FDA-FEEA-4280-8DBA-623A61E701B9}"/>
                </a:ext>
              </a:extLst>
            </p:cNvPr>
            <p:cNvSpPr/>
            <p:nvPr/>
          </p:nvSpPr>
          <p:spPr>
            <a:xfrm>
              <a:off x="2193660" y="3589361"/>
              <a:ext cx="13965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i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Problème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E09FC34-9450-4847-8933-A0E668204501}"/>
                </a:ext>
              </a:extLst>
            </p:cNvPr>
            <p:cNvSpPr txBox="1"/>
            <p:nvPr/>
          </p:nvSpPr>
          <p:spPr>
            <a:xfrm>
              <a:off x="1277015" y="4593535"/>
              <a:ext cx="13470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Utilisateur</a:t>
              </a:r>
            </a:p>
          </p:txBody>
        </p:sp>
      </p:grpSp>
      <p:sp>
        <p:nvSpPr>
          <p:cNvPr id="10" name="Flèche droite 25">
            <a:extLst>
              <a:ext uri="{FF2B5EF4-FFF2-40B4-BE49-F238E27FC236}">
                <a16:creationId xmlns:a16="http://schemas.microsoft.com/office/drawing/2014/main" id="{F47885A8-46FE-488F-A436-B5BA12C7D9D5}"/>
              </a:ext>
            </a:extLst>
          </p:cNvPr>
          <p:cNvSpPr/>
          <p:nvPr/>
        </p:nvSpPr>
        <p:spPr>
          <a:xfrm>
            <a:off x="3203558" y="4223678"/>
            <a:ext cx="6402510" cy="585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34FBB2-9B28-4B89-B51F-31A2C278A4AC}"/>
              </a:ext>
            </a:extLst>
          </p:cNvPr>
          <p:cNvSpPr txBox="1"/>
          <p:nvPr/>
        </p:nvSpPr>
        <p:spPr>
          <a:xfrm>
            <a:off x="10205779" y="3853668"/>
            <a:ext cx="1447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933D3C-7357-4513-809F-664FF87C2F7F}"/>
              </a:ext>
            </a:extLst>
          </p:cNvPr>
          <p:cNvSpPr txBox="1"/>
          <p:nvPr/>
        </p:nvSpPr>
        <p:spPr>
          <a:xfrm>
            <a:off x="4621712" y="4374447"/>
            <a:ext cx="391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 DEVELOPPEMENT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42202C-CD16-4608-8BA5-55BFBCF9903D}"/>
              </a:ext>
            </a:extLst>
          </p:cNvPr>
          <p:cNvSpPr/>
          <p:nvPr/>
        </p:nvSpPr>
        <p:spPr>
          <a:xfrm>
            <a:off x="3104078" y="3487749"/>
            <a:ext cx="2115554" cy="91095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Recueil des besoins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B8C352-812E-4A57-BE98-407D90383128}"/>
              </a:ext>
            </a:extLst>
          </p:cNvPr>
          <p:cNvSpPr/>
          <p:nvPr/>
        </p:nvSpPr>
        <p:spPr>
          <a:xfrm>
            <a:off x="3257597" y="2834394"/>
            <a:ext cx="1850429" cy="8288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9BFFBD6-C957-4263-9739-79EA180FB88F}"/>
              </a:ext>
            </a:extLst>
          </p:cNvPr>
          <p:cNvSpPr/>
          <p:nvPr/>
        </p:nvSpPr>
        <p:spPr>
          <a:xfrm>
            <a:off x="4201309" y="2382552"/>
            <a:ext cx="1901564" cy="7566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7461BC-D5EB-4C8E-B714-E831B4029A4A}"/>
              </a:ext>
            </a:extLst>
          </p:cNvPr>
          <p:cNvSpPr/>
          <p:nvPr/>
        </p:nvSpPr>
        <p:spPr>
          <a:xfrm>
            <a:off x="7600258" y="3714566"/>
            <a:ext cx="2066727" cy="6696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Déploiement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10279990-19C6-482D-A53E-5D9283562039}"/>
              </a:ext>
            </a:extLst>
          </p:cNvPr>
          <p:cNvSpPr txBox="1"/>
          <p:nvPr/>
        </p:nvSpPr>
        <p:spPr>
          <a:xfrm>
            <a:off x="928256" y="481440"/>
            <a:ext cx="1054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RESOLUTION D’UN PROBLEME PAR UN ORDINATEUR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0FF1594-0796-4571-BD65-A8C17912AAFE}"/>
              </a:ext>
            </a:extLst>
          </p:cNvPr>
          <p:cNvSpPr/>
          <p:nvPr/>
        </p:nvSpPr>
        <p:spPr>
          <a:xfrm>
            <a:off x="5677039" y="2339319"/>
            <a:ext cx="2434281" cy="81797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Implémentions et test Unitaire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65EC3A0-0A9B-44E9-AF75-4C47738B2583}"/>
              </a:ext>
            </a:extLst>
          </p:cNvPr>
          <p:cNvSpPr/>
          <p:nvPr/>
        </p:nvSpPr>
        <p:spPr>
          <a:xfrm>
            <a:off x="7139396" y="2900580"/>
            <a:ext cx="2434281" cy="81797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et test d’intégration</a:t>
            </a:r>
          </a:p>
        </p:txBody>
      </p:sp>
    </p:spTree>
    <p:extLst>
      <p:ext uri="{BB962C8B-B14F-4D97-AF65-F5344CB8AC3E}">
        <p14:creationId xmlns:p14="http://schemas.microsoft.com/office/powerpoint/2010/main" val="359718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0E789D-450B-49FD-813B-DA0770F91A1F}"/>
              </a:ext>
            </a:extLst>
          </p:cNvPr>
          <p:cNvCxnSpPr>
            <a:cxnSpLocks/>
          </p:cNvCxnSpPr>
          <p:nvPr/>
        </p:nvCxnSpPr>
        <p:spPr>
          <a:xfrm flipV="1">
            <a:off x="2173793" y="5219014"/>
            <a:ext cx="7477087" cy="2203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Arc plein 10">
            <a:extLst>
              <a:ext uri="{FF2B5EF4-FFF2-40B4-BE49-F238E27FC236}">
                <a16:creationId xmlns:a16="http://schemas.microsoft.com/office/drawing/2014/main" id="{87908980-AA5D-4D4F-987D-E0EFFDB663A4}"/>
              </a:ext>
            </a:extLst>
          </p:cNvPr>
          <p:cNvSpPr/>
          <p:nvPr/>
        </p:nvSpPr>
        <p:spPr>
          <a:xfrm>
            <a:off x="3598701" y="3081422"/>
            <a:ext cx="4424368" cy="4601294"/>
          </a:xfrm>
          <a:prstGeom prst="blockArc">
            <a:avLst>
              <a:gd name="adj1" fmla="val 10995781"/>
              <a:gd name="adj2" fmla="val 21334187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9D98A3A-D7EC-4800-8243-6D0D73F3F39E}"/>
              </a:ext>
            </a:extLst>
          </p:cNvPr>
          <p:cNvSpPr txBox="1">
            <a:spLocks/>
          </p:cNvSpPr>
          <p:nvPr/>
        </p:nvSpPr>
        <p:spPr>
          <a:xfrm>
            <a:off x="1454715" y="1620986"/>
            <a:ext cx="8603672" cy="37407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/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Arc plein 11">
            <a:extLst>
              <a:ext uri="{FF2B5EF4-FFF2-40B4-BE49-F238E27FC236}">
                <a16:creationId xmlns:a16="http://schemas.microsoft.com/office/drawing/2014/main" id="{1D1B6FD3-8665-46D0-AAE1-A1601DD89047}"/>
              </a:ext>
            </a:extLst>
          </p:cNvPr>
          <p:cNvSpPr/>
          <p:nvPr/>
        </p:nvSpPr>
        <p:spPr>
          <a:xfrm>
            <a:off x="2161323" y="1672376"/>
            <a:ext cx="7521126" cy="7426992"/>
          </a:xfrm>
          <a:prstGeom prst="blockArc">
            <a:avLst>
              <a:gd name="adj1" fmla="val 10942318"/>
              <a:gd name="adj2" fmla="val 21437423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F287D53-F1A7-4DA2-BA7B-4E007B4E5F56}"/>
              </a:ext>
            </a:extLst>
          </p:cNvPr>
          <p:cNvSpPr txBox="1">
            <a:spLocks/>
          </p:cNvSpPr>
          <p:nvPr/>
        </p:nvSpPr>
        <p:spPr>
          <a:xfrm>
            <a:off x="5006588" y="3332774"/>
            <a:ext cx="1701675" cy="450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Méthodes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2400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2400" dirty="0">
              <a:solidFill>
                <a:schemeClr val="bg1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2400" dirty="0"/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FB0782C-E7A7-4C22-98DC-30FE575E026E}"/>
              </a:ext>
            </a:extLst>
          </p:cNvPr>
          <p:cNvSpPr txBox="1">
            <a:spLocks/>
          </p:cNvSpPr>
          <p:nvPr/>
        </p:nvSpPr>
        <p:spPr>
          <a:xfrm>
            <a:off x="4806392" y="2561031"/>
            <a:ext cx="2102068" cy="450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Techniques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110C873-DDE4-4C97-AC08-B8FC4AED941D}"/>
              </a:ext>
            </a:extLst>
          </p:cNvPr>
          <p:cNvSpPr txBox="1">
            <a:spLocks/>
          </p:cNvSpPr>
          <p:nvPr/>
        </p:nvSpPr>
        <p:spPr>
          <a:xfrm>
            <a:off x="5075861" y="1797704"/>
            <a:ext cx="1601575" cy="5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</a:t>
            </a:r>
          </a:p>
        </p:txBody>
      </p:sp>
      <p:sp>
        <p:nvSpPr>
          <p:cNvPr id="19" name="Arc plein 18">
            <a:extLst>
              <a:ext uri="{FF2B5EF4-FFF2-40B4-BE49-F238E27FC236}">
                <a16:creationId xmlns:a16="http://schemas.microsoft.com/office/drawing/2014/main" id="{7A6AB660-BDE6-40DE-89EF-7CCFCA27DF82}"/>
              </a:ext>
            </a:extLst>
          </p:cNvPr>
          <p:cNvSpPr/>
          <p:nvPr/>
        </p:nvSpPr>
        <p:spPr>
          <a:xfrm>
            <a:off x="3035488" y="2313701"/>
            <a:ext cx="5701736" cy="6064615"/>
          </a:xfrm>
          <a:prstGeom prst="blockArc">
            <a:avLst>
              <a:gd name="adj1" fmla="val 10942318"/>
              <a:gd name="adj2" fmla="val 2136474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0DBB1EA6-E38F-40B7-A853-7C5D17EF74C4}"/>
              </a:ext>
            </a:extLst>
          </p:cNvPr>
          <p:cNvSpPr txBox="1"/>
          <p:nvPr/>
        </p:nvSpPr>
        <p:spPr>
          <a:xfrm>
            <a:off x="2034862" y="153642"/>
            <a:ext cx="8484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Corpus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connaissances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du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Génie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logiciel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Arc plein 15">
            <a:extLst>
              <a:ext uri="{FF2B5EF4-FFF2-40B4-BE49-F238E27FC236}">
                <a16:creationId xmlns:a16="http://schemas.microsoft.com/office/drawing/2014/main" id="{2FBE6DA0-80BE-4429-A997-07E1078C28E6}"/>
              </a:ext>
            </a:extLst>
          </p:cNvPr>
          <p:cNvSpPr/>
          <p:nvPr/>
        </p:nvSpPr>
        <p:spPr>
          <a:xfrm>
            <a:off x="4487124" y="3882837"/>
            <a:ext cx="2647522" cy="2712598"/>
          </a:xfrm>
          <a:prstGeom prst="blockArc">
            <a:avLst>
              <a:gd name="adj1" fmla="val 10909523"/>
              <a:gd name="adj2" fmla="val 21471275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Principes</a:t>
            </a:r>
          </a:p>
        </p:txBody>
      </p:sp>
    </p:spTree>
    <p:extLst>
      <p:ext uri="{BB962C8B-B14F-4D97-AF65-F5344CB8AC3E}">
        <p14:creationId xmlns:p14="http://schemas.microsoft.com/office/powerpoint/2010/main" val="26377482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>
            <a:extLst>
              <a:ext uri="{FF2B5EF4-FFF2-40B4-BE49-F238E27FC236}">
                <a16:creationId xmlns:a16="http://schemas.microsoft.com/office/drawing/2014/main" id="{10279990-19C6-482D-A53E-5D9283562039}"/>
              </a:ext>
            </a:extLst>
          </p:cNvPr>
          <p:cNvSpPr txBox="1"/>
          <p:nvPr/>
        </p:nvSpPr>
        <p:spPr>
          <a:xfrm>
            <a:off x="2487779" y="0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Exemples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principes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1980BBF-A517-4167-B9F5-39CFD1A42C25}"/>
              </a:ext>
            </a:extLst>
          </p:cNvPr>
          <p:cNvSpPr txBox="1"/>
          <p:nvPr/>
        </p:nvSpPr>
        <p:spPr>
          <a:xfrm>
            <a:off x="1261115" y="2735067"/>
            <a:ext cx="63592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400" dirty="0">
                <a:latin typeface="+mj-lt"/>
              </a:rPr>
              <a:t>Rigueur et Formalité.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400" dirty="0">
                <a:latin typeface="+mj-lt"/>
              </a:rPr>
              <a:t>Séparation des tâches.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400" dirty="0">
                <a:latin typeface="+mj-lt"/>
              </a:rPr>
              <a:t>Modularité.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400" dirty="0">
                <a:latin typeface="+mj-lt"/>
              </a:rPr>
              <a:t>Abstraction.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400" dirty="0">
                <a:latin typeface="+mj-lt"/>
              </a:rPr>
              <a:t>Généralité.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400" dirty="0" err="1">
                <a:latin typeface="+mj-lt"/>
              </a:rPr>
              <a:t>Incrémentalité</a:t>
            </a:r>
            <a:r>
              <a:rPr lang="fr-FR" sz="4400" dirty="0"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4400" dirty="0"/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0A0DFE26-223F-43DA-953F-004BC493B1C7}"/>
              </a:ext>
            </a:extLst>
          </p:cNvPr>
          <p:cNvSpPr txBox="1">
            <a:spLocks/>
          </p:cNvSpPr>
          <p:nvPr/>
        </p:nvSpPr>
        <p:spPr>
          <a:xfrm>
            <a:off x="744876" y="1827240"/>
            <a:ext cx="3480760" cy="500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Exemples des Principes 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11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1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44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Chevron 6">
            <a:extLst>
              <a:ext uri="{FF2B5EF4-FFF2-40B4-BE49-F238E27FC236}">
                <a16:creationId xmlns:a16="http://schemas.microsoft.com/office/drawing/2014/main" id="{10F33FF3-9E46-40E9-AAAE-18A11226E9B6}"/>
              </a:ext>
            </a:extLst>
          </p:cNvPr>
          <p:cNvSpPr/>
          <p:nvPr/>
        </p:nvSpPr>
        <p:spPr>
          <a:xfrm>
            <a:off x="744877" y="620899"/>
            <a:ext cx="2976911" cy="8700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5">
            <a:extLst>
              <a:ext uri="{FF2B5EF4-FFF2-40B4-BE49-F238E27FC236}">
                <a16:creationId xmlns:a16="http://schemas.microsoft.com/office/drawing/2014/main" id="{EDD0CEBA-0624-46DB-AD50-48412F56416F}"/>
              </a:ext>
            </a:extLst>
          </p:cNvPr>
          <p:cNvSpPr/>
          <p:nvPr/>
        </p:nvSpPr>
        <p:spPr>
          <a:xfrm>
            <a:off x="3308791" y="620899"/>
            <a:ext cx="2992581" cy="8700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hevron 7">
            <a:extLst>
              <a:ext uri="{FF2B5EF4-FFF2-40B4-BE49-F238E27FC236}">
                <a16:creationId xmlns:a16="http://schemas.microsoft.com/office/drawing/2014/main" id="{41AAE30A-3AD4-4472-BD76-101B41CCE998}"/>
              </a:ext>
            </a:extLst>
          </p:cNvPr>
          <p:cNvSpPr/>
          <p:nvPr/>
        </p:nvSpPr>
        <p:spPr>
          <a:xfrm>
            <a:off x="5874957" y="620899"/>
            <a:ext cx="2990330" cy="87006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hevron 9">
            <a:extLst>
              <a:ext uri="{FF2B5EF4-FFF2-40B4-BE49-F238E27FC236}">
                <a16:creationId xmlns:a16="http://schemas.microsoft.com/office/drawing/2014/main" id="{940C37E5-65C0-420E-95B7-7DB3C7461FF5}"/>
              </a:ext>
            </a:extLst>
          </p:cNvPr>
          <p:cNvSpPr/>
          <p:nvPr/>
        </p:nvSpPr>
        <p:spPr>
          <a:xfrm>
            <a:off x="8454541" y="620898"/>
            <a:ext cx="2992581" cy="87006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6D69D9AA-E9EF-4640-885B-E788D7D0F07A}"/>
              </a:ext>
            </a:extLst>
          </p:cNvPr>
          <p:cNvSpPr txBox="1"/>
          <p:nvPr/>
        </p:nvSpPr>
        <p:spPr>
          <a:xfrm>
            <a:off x="1661060" y="866044"/>
            <a:ext cx="1143699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PRINCIPE</a:t>
            </a: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67564435-FCE8-4259-AD57-529761063B3C}"/>
              </a:ext>
            </a:extLst>
          </p:cNvPr>
          <p:cNvSpPr txBox="1"/>
          <p:nvPr/>
        </p:nvSpPr>
        <p:spPr>
          <a:xfrm>
            <a:off x="4013584" y="866044"/>
            <a:ext cx="134129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METHODES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7982467-FFB4-47F6-870A-326F49233527}"/>
              </a:ext>
            </a:extLst>
          </p:cNvPr>
          <p:cNvSpPr txBox="1"/>
          <p:nvPr/>
        </p:nvSpPr>
        <p:spPr>
          <a:xfrm>
            <a:off x="6593168" y="866044"/>
            <a:ext cx="152031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TECHNIQUES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1F383C18-2E8A-4AB1-A78D-A4115454AF6E}"/>
              </a:ext>
            </a:extLst>
          </p:cNvPr>
          <p:cNvSpPr txBox="1"/>
          <p:nvPr/>
        </p:nvSpPr>
        <p:spPr>
          <a:xfrm>
            <a:off x="9157083" y="866041"/>
            <a:ext cx="927524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2262671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>
            <a:extLst>
              <a:ext uri="{FF2B5EF4-FFF2-40B4-BE49-F238E27FC236}">
                <a16:creationId xmlns:a16="http://schemas.microsoft.com/office/drawing/2014/main" id="{10279990-19C6-482D-A53E-5D9283562039}"/>
              </a:ext>
            </a:extLst>
          </p:cNvPr>
          <p:cNvSpPr txBox="1"/>
          <p:nvPr/>
        </p:nvSpPr>
        <p:spPr>
          <a:xfrm>
            <a:off x="2606753" y="329035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Exemples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méthodes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1980BBF-A517-4167-B9F5-39CFD1A42C25}"/>
              </a:ext>
            </a:extLst>
          </p:cNvPr>
          <p:cNvSpPr txBox="1"/>
          <p:nvPr/>
        </p:nvSpPr>
        <p:spPr>
          <a:xfrm>
            <a:off x="1086615" y="3246210"/>
            <a:ext cx="63592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MERISE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RAISE</a:t>
            </a:r>
            <a:endParaRPr lang="fr-FR" sz="4400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9A5A02C-CCF0-4DB8-99E9-11B70D3E2E7E}"/>
              </a:ext>
            </a:extLst>
          </p:cNvPr>
          <p:cNvSpPr txBox="1">
            <a:spLocks/>
          </p:cNvSpPr>
          <p:nvPr/>
        </p:nvSpPr>
        <p:spPr>
          <a:xfrm>
            <a:off x="609598" y="2343473"/>
            <a:ext cx="3403986" cy="496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Exemples des Méthodes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11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1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44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Chevron 6">
            <a:extLst>
              <a:ext uri="{FF2B5EF4-FFF2-40B4-BE49-F238E27FC236}">
                <a16:creationId xmlns:a16="http://schemas.microsoft.com/office/drawing/2014/main" id="{0F329228-C08C-44E5-B5CF-82A6644892C3}"/>
              </a:ext>
            </a:extLst>
          </p:cNvPr>
          <p:cNvSpPr/>
          <p:nvPr/>
        </p:nvSpPr>
        <p:spPr>
          <a:xfrm>
            <a:off x="744877" y="1012783"/>
            <a:ext cx="2976911" cy="8700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41065FE5-23D1-4A83-8E42-154517890D51}"/>
              </a:ext>
            </a:extLst>
          </p:cNvPr>
          <p:cNvSpPr/>
          <p:nvPr/>
        </p:nvSpPr>
        <p:spPr>
          <a:xfrm>
            <a:off x="3308791" y="1012783"/>
            <a:ext cx="2992581" cy="8700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hevron 7">
            <a:extLst>
              <a:ext uri="{FF2B5EF4-FFF2-40B4-BE49-F238E27FC236}">
                <a16:creationId xmlns:a16="http://schemas.microsoft.com/office/drawing/2014/main" id="{701E1B5F-8A17-4824-81BB-A4D6B7AD725F}"/>
              </a:ext>
            </a:extLst>
          </p:cNvPr>
          <p:cNvSpPr/>
          <p:nvPr/>
        </p:nvSpPr>
        <p:spPr>
          <a:xfrm>
            <a:off x="5874957" y="1012783"/>
            <a:ext cx="2990330" cy="87006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9">
            <a:extLst>
              <a:ext uri="{FF2B5EF4-FFF2-40B4-BE49-F238E27FC236}">
                <a16:creationId xmlns:a16="http://schemas.microsoft.com/office/drawing/2014/main" id="{7A27796E-5044-42DE-AB6C-90B101B0B7B8}"/>
              </a:ext>
            </a:extLst>
          </p:cNvPr>
          <p:cNvSpPr/>
          <p:nvPr/>
        </p:nvSpPr>
        <p:spPr>
          <a:xfrm>
            <a:off x="8454541" y="1012782"/>
            <a:ext cx="2992581" cy="87006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6A248447-BB9A-4A7A-9A8A-AF7149E82C95}"/>
              </a:ext>
            </a:extLst>
          </p:cNvPr>
          <p:cNvSpPr txBox="1"/>
          <p:nvPr/>
        </p:nvSpPr>
        <p:spPr>
          <a:xfrm>
            <a:off x="1661060" y="1257928"/>
            <a:ext cx="1143699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PRINCIPE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4C14562E-36B1-4DED-93DD-32A0EB3E3F5F}"/>
              </a:ext>
            </a:extLst>
          </p:cNvPr>
          <p:cNvSpPr txBox="1"/>
          <p:nvPr/>
        </p:nvSpPr>
        <p:spPr>
          <a:xfrm>
            <a:off x="4013584" y="1257928"/>
            <a:ext cx="134129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METHODES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189D24ED-62FB-48D0-A5C4-6064572EA67D}"/>
              </a:ext>
            </a:extLst>
          </p:cNvPr>
          <p:cNvSpPr txBox="1"/>
          <p:nvPr/>
        </p:nvSpPr>
        <p:spPr>
          <a:xfrm>
            <a:off x="6593168" y="1257928"/>
            <a:ext cx="152031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TECHNIQUES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533F383-D0A0-4B51-A70B-B1FBE9A36C8C}"/>
              </a:ext>
            </a:extLst>
          </p:cNvPr>
          <p:cNvSpPr txBox="1"/>
          <p:nvPr/>
        </p:nvSpPr>
        <p:spPr>
          <a:xfrm>
            <a:off x="9157083" y="1257925"/>
            <a:ext cx="927524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2311457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>
            <a:extLst>
              <a:ext uri="{FF2B5EF4-FFF2-40B4-BE49-F238E27FC236}">
                <a16:creationId xmlns:a16="http://schemas.microsoft.com/office/drawing/2014/main" id="{10279990-19C6-482D-A53E-5D9283562039}"/>
              </a:ext>
            </a:extLst>
          </p:cNvPr>
          <p:cNvSpPr txBox="1"/>
          <p:nvPr/>
        </p:nvSpPr>
        <p:spPr>
          <a:xfrm>
            <a:off x="2606753" y="329035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Exemples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tecniques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052D902-BC13-4543-8C8A-39FB1269B6A5}"/>
              </a:ext>
            </a:extLst>
          </p:cNvPr>
          <p:cNvSpPr txBox="1">
            <a:spLocks/>
          </p:cNvSpPr>
          <p:nvPr/>
        </p:nvSpPr>
        <p:spPr>
          <a:xfrm>
            <a:off x="609598" y="2199957"/>
            <a:ext cx="3546766" cy="50167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Exemples des Techniques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11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1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44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177D080-78AE-444C-8186-1D6E32770258}"/>
              </a:ext>
            </a:extLst>
          </p:cNvPr>
          <p:cNvSpPr txBox="1">
            <a:spLocks/>
          </p:cNvSpPr>
          <p:nvPr/>
        </p:nvSpPr>
        <p:spPr>
          <a:xfrm>
            <a:off x="457196" y="3156555"/>
            <a:ext cx="3268695" cy="294507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3600" b="1" u="sng" dirty="0">
                <a:solidFill>
                  <a:srgbClr val="00B0F0"/>
                </a:solidFill>
              </a:rPr>
              <a:t>Programmation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600" dirty="0">
                <a:solidFill>
                  <a:schemeClr val="tx1"/>
                </a:solidFill>
              </a:rPr>
              <a:t>Objet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600" dirty="0">
                <a:solidFill>
                  <a:schemeClr val="tx1"/>
                </a:solidFill>
              </a:rPr>
              <a:t>Impératif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600" dirty="0">
                <a:solidFill>
                  <a:schemeClr val="tx1"/>
                </a:solidFill>
              </a:rPr>
              <a:t>Fonctionnelle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1500" dirty="0">
              <a:solidFill>
                <a:schemeClr val="tx1"/>
              </a:solidFill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500" b="1" u="sng" dirty="0">
              <a:solidFill>
                <a:srgbClr val="00B0F0"/>
              </a:solidFill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500" b="1" u="sng" dirty="0">
              <a:solidFill>
                <a:srgbClr val="00B0F0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/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53CBCE8-67C5-4CC1-AB8B-AC6D0C481509}"/>
              </a:ext>
            </a:extLst>
          </p:cNvPr>
          <p:cNvSpPr txBox="1">
            <a:spLocks/>
          </p:cNvSpPr>
          <p:nvPr/>
        </p:nvSpPr>
        <p:spPr>
          <a:xfrm>
            <a:off x="4051759" y="3168129"/>
            <a:ext cx="4251832" cy="294507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3200" b="1" u="sng" dirty="0">
                <a:solidFill>
                  <a:srgbClr val="00B0F0"/>
                </a:solidFill>
              </a:rPr>
              <a:t>De Vérification de programme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200" dirty="0">
                <a:solidFill>
                  <a:schemeClr val="tx1"/>
                </a:solidFill>
              </a:rPr>
              <a:t>Axiomatique de </a:t>
            </a:r>
            <a:r>
              <a:rPr lang="fr-FR" sz="3200" dirty="0" err="1">
                <a:solidFill>
                  <a:schemeClr val="tx1"/>
                </a:solidFill>
              </a:rPr>
              <a:t>Hoare</a:t>
            </a:r>
            <a:endParaRPr lang="fr-FR" sz="3200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200" dirty="0">
                <a:solidFill>
                  <a:schemeClr val="tx1"/>
                </a:solidFill>
              </a:rPr>
              <a:t>Méthode déductive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200" dirty="0">
                <a:solidFill>
                  <a:schemeClr val="tx1"/>
                </a:solidFill>
              </a:rPr>
              <a:t>Analyse statique et interprétation abstraite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3200" dirty="0">
              <a:solidFill>
                <a:schemeClr val="tx1"/>
              </a:solidFill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b="1" u="sng" dirty="0">
              <a:solidFill>
                <a:srgbClr val="00B0F0"/>
              </a:solidFill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b="1" u="sng" dirty="0">
              <a:solidFill>
                <a:srgbClr val="00B0F0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dirty="0"/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A65CAC-B5DD-4675-ABFA-CBAFF54CBA61}"/>
              </a:ext>
            </a:extLst>
          </p:cNvPr>
          <p:cNvSpPr txBox="1">
            <a:spLocks/>
          </p:cNvSpPr>
          <p:nvPr/>
        </p:nvSpPr>
        <p:spPr>
          <a:xfrm>
            <a:off x="8635690" y="3169200"/>
            <a:ext cx="3431618" cy="29440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3200" b="1" u="sng" dirty="0">
                <a:solidFill>
                  <a:srgbClr val="00B0F0"/>
                </a:solidFill>
              </a:rPr>
              <a:t>De Spécification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200" dirty="0">
                <a:solidFill>
                  <a:schemeClr val="tx1"/>
                </a:solidFill>
              </a:rPr>
              <a:t>La logique des prédicats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fr-FR" sz="3200" dirty="0">
                <a:solidFill>
                  <a:schemeClr val="tx1"/>
                </a:solidFill>
              </a:rPr>
              <a:t>Le diagramme entité-association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3200" dirty="0">
              <a:solidFill>
                <a:schemeClr val="tx1"/>
              </a:solidFill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b="1" u="sng" dirty="0">
              <a:solidFill>
                <a:srgbClr val="00B0F0"/>
              </a:solidFill>
            </a:endParaRP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b="1" u="sng" dirty="0">
              <a:solidFill>
                <a:srgbClr val="00B0F0"/>
              </a:solidFill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dirty="0"/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6" name="Chevron 6">
            <a:extLst>
              <a:ext uri="{FF2B5EF4-FFF2-40B4-BE49-F238E27FC236}">
                <a16:creationId xmlns:a16="http://schemas.microsoft.com/office/drawing/2014/main" id="{A7C80C1C-49FC-41B9-A416-5C0D96CAEC4E}"/>
              </a:ext>
            </a:extLst>
          </p:cNvPr>
          <p:cNvSpPr/>
          <p:nvPr/>
        </p:nvSpPr>
        <p:spPr>
          <a:xfrm>
            <a:off x="744877" y="1012781"/>
            <a:ext cx="2976911" cy="8700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5">
            <a:extLst>
              <a:ext uri="{FF2B5EF4-FFF2-40B4-BE49-F238E27FC236}">
                <a16:creationId xmlns:a16="http://schemas.microsoft.com/office/drawing/2014/main" id="{205CEDBA-69E1-43DA-B237-2DC6C4A528B4}"/>
              </a:ext>
            </a:extLst>
          </p:cNvPr>
          <p:cNvSpPr/>
          <p:nvPr/>
        </p:nvSpPr>
        <p:spPr>
          <a:xfrm>
            <a:off x="3308791" y="1012781"/>
            <a:ext cx="2992581" cy="8700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hevron 7">
            <a:extLst>
              <a:ext uri="{FF2B5EF4-FFF2-40B4-BE49-F238E27FC236}">
                <a16:creationId xmlns:a16="http://schemas.microsoft.com/office/drawing/2014/main" id="{EF6CDA90-A721-4A86-9EEA-943F662C1E2C}"/>
              </a:ext>
            </a:extLst>
          </p:cNvPr>
          <p:cNvSpPr/>
          <p:nvPr/>
        </p:nvSpPr>
        <p:spPr>
          <a:xfrm>
            <a:off x="5874957" y="1012781"/>
            <a:ext cx="2990330" cy="87006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9">
            <a:extLst>
              <a:ext uri="{FF2B5EF4-FFF2-40B4-BE49-F238E27FC236}">
                <a16:creationId xmlns:a16="http://schemas.microsoft.com/office/drawing/2014/main" id="{8A948EC9-4677-4400-8880-95F8197F2142}"/>
              </a:ext>
            </a:extLst>
          </p:cNvPr>
          <p:cNvSpPr/>
          <p:nvPr/>
        </p:nvSpPr>
        <p:spPr>
          <a:xfrm>
            <a:off x="8454541" y="1012780"/>
            <a:ext cx="2992581" cy="87006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40E0DC60-3EB9-4860-8192-099E6F592044}"/>
              </a:ext>
            </a:extLst>
          </p:cNvPr>
          <p:cNvSpPr txBox="1"/>
          <p:nvPr/>
        </p:nvSpPr>
        <p:spPr>
          <a:xfrm>
            <a:off x="1661060" y="1257926"/>
            <a:ext cx="1143699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PRINCIPE</a:t>
            </a: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39CC83ED-DE37-42E8-ADC3-0C74D3D682B8}"/>
              </a:ext>
            </a:extLst>
          </p:cNvPr>
          <p:cNvSpPr txBox="1"/>
          <p:nvPr/>
        </p:nvSpPr>
        <p:spPr>
          <a:xfrm>
            <a:off x="4013584" y="1257926"/>
            <a:ext cx="134129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METHODES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15EB5CC2-BB1E-4316-8315-C1E42CEC7BE7}"/>
              </a:ext>
            </a:extLst>
          </p:cNvPr>
          <p:cNvSpPr txBox="1"/>
          <p:nvPr/>
        </p:nvSpPr>
        <p:spPr>
          <a:xfrm>
            <a:off x="6593168" y="1257926"/>
            <a:ext cx="152031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TECHNIQUES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D850FC1D-5A2C-4463-9F56-31C11EFC7DCE}"/>
              </a:ext>
            </a:extLst>
          </p:cNvPr>
          <p:cNvSpPr txBox="1"/>
          <p:nvPr/>
        </p:nvSpPr>
        <p:spPr>
          <a:xfrm>
            <a:off x="9157083" y="1257923"/>
            <a:ext cx="927524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796918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>
            <a:extLst>
              <a:ext uri="{FF2B5EF4-FFF2-40B4-BE49-F238E27FC236}">
                <a16:creationId xmlns:a16="http://schemas.microsoft.com/office/drawing/2014/main" id="{10279990-19C6-482D-A53E-5D9283562039}"/>
              </a:ext>
            </a:extLst>
          </p:cNvPr>
          <p:cNvSpPr txBox="1"/>
          <p:nvPr/>
        </p:nvSpPr>
        <p:spPr>
          <a:xfrm>
            <a:off x="2606753" y="329035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Exemples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d’outils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1980BBF-A517-4167-B9F5-39CFD1A42C25}"/>
              </a:ext>
            </a:extLst>
          </p:cNvPr>
          <p:cNvSpPr txBox="1"/>
          <p:nvPr/>
        </p:nvSpPr>
        <p:spPr>
          <a:xfrm>
            <a:off x="1152135" y="2979890"/>
            <a:ext cx="66479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fr-FR" sz="4000" dirty="0"/>
              <a:t>DR SCHEME</a:t>
            </a:r>
          </a:p>
          <a:p>
            <a:pPr marL="57150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fr-FR" sz="4000" dirty="0"/>
              <a:t>NETBEANS</a:t>
            </a:r>
          </a:p>
          <a:p>
            <a:pPr marL="57150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fr-FR" sz="4000" dirty="0"/>
              <a:t>ECLIPSE</a:t>
            </a:r>
          </a:p>
          <a:p>
            <a:pPr marL="57150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fr-FR" sz="4000" dirty="0"/>
              <a:t>DELPHI</a:t>
            </a:r>
          </a:p>
          <a:p>
            <a:pPr marL="57150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fr-FR" sz="4000" dirty="0"/>
              <a:t>POWER AMC/DESIGNER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200BAD5-A807-4D13-9D32-38D9B2327515}"/>
              </a:ext>
            </a:extLst>
          </p:cNvPr>
          <p:cNvSpPr txBox="1">
            <a:spLocks/>
          </p:cNvSpPr>
          <p:nvPr/>
        </p:nvSpPr>
        <p:spPr>
          <a:xfrm>
            <a:off x="609598" y="2199957"/>
            <a:ext cx="3112190" cy="534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fr-FR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Exemples des Outils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fr-FR" sz="11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1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fr-FR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7" name="Chevron 6">
            <a:extLst>
              <a:ext uri="{FF2B5EF4-FFF2-40B4-BE49-F238E27FC236}">
                <a16:creationId xmlns:a16="http://schemas.microsoft.com/office/drawing/2014/main" id="{68E18362-4F7A-4F41-BFAC-DB478BA7C2D8}"/>
              </a:ext>
            </a:extLst>
          </p:cNvPr>
          <p:cNvSpPr/>
          <p:nvPr/>
        </p:nvSpPr>
        <p:spPr>
          <a:xfrm>
            <a:off x="744877" y="998267"/>
            <a:ext cx="2976911" cy="8700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hevron 5">
            <a:extLst>
              <a:ext uri="{FF2B5EF4-FFF2-40B4-BE49-F238E27FC236}">
                <a16:creationId xmlns:a16="http://schemas.microsoft.com/office/drawing/2014/main" id="{41EEE36C-5125-4469-8656-C5893DE7548A}"/>
              </a:ext>
            </a:extLst>
          </p:cNvPr>
          <p:cNvSpPr/>
          <p:nvPr/>
        </p:nvSpPr>
        <p:spPr>
          <a:xfrm>
            <a:off x="3308791" y="998267"/>
            <a:ext cx="2992581" cy="8700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hevron 7">
            <a:extLst>
              <a:ext uri="{FF2B5EF4-FFF2-40B4-BE49-F238E27FC236}">
                <a16:creationId xmlns:a16="http://schemas.microsoft.com/office/drawing/2014/main" id="{8601B3D1-A7A8-4962-ABF7-3C6304829334}"/>
              </a:ext>
            </a:extLst>
          </p:cNvPr>
          <p:cNvSpPr/>
          <p:nvPr/>
        </p:nvSpPr>
        <p:spPr>
          <a:xfrm>
            <a:off x="5874957" y="998267"/>
            <a:ext cx="2990330" cy="87006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9">
            <a:extLst>
              <a:ext uri="{FF2B5EF4-FFF2-40B4-BE49-F238E27FC236}">
                <a16:creationId xmlns:a16="http://schemas.microsoft.com/office/drawing/2014/main" id="{3A151890-0534-4224-A66B-93BF5863185C}"/>
              </a:ext>
            </a:extLst>
          </p:cNvPr>
          <p:cNvSpPr/>
          <p:nvPr/>
        </p:nvSpPr>
        <p:spPr>
          <a:xfrm>
            <a:off x="8454541" y="998266"/>
            <a:ext cx="2992581" cy="87006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1D591364-5DA2-4074-929F-586F8D5336A2}"/>
              </a:ext>
            </a:extLst>
          </p:cNvPr>
          <p:cNvSpPr txBox="1"/>
          <p:nvPr/>
        </p:nvSpPr>
        <p:spPr>
          <a:xfrm>
            <a:off x="1661060" y="1243412"/>
            <a:ext cx="1143699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PRINCIPE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934BC6B0-1260-4DE6-958E-33B9AFF6B998}"/>
              </a:ext>
            </a:extLst>
          </p:cNvPr>
          <p:cNvSpPr txBox="1"/>
          <p:nvPr/>
        </p:nvSpPr>
        <p:spPr>
          <a:xfrm>
            <a:off x="4013584" y="1243412"/>
            <a:ext cx="134129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METHODES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004A6790-EAEC-4049-94D1-1511CA592DF2}"/>
              </a:ext>
            </a:extLst>
          </p:cNvPr>
          <p:cNvSpPr txBox="1"/>
          <p:nvPr/>
        </p:nvSpPr>
        <p:spPr>
          <a:xfrm>
            <a:off x="6593168" y="1243412"/>
            <a:ext cx="1520316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TECHNIQUES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1A78148F-F9BE-4F52-91EF-1378C7A3CFAB}"/>
              </a:ext>
            </a:extLst>
          </p:cNvPr>
          <p:cNvSpPr txBox="1"/>
          <p:nvPr/>
        </p:nvSpPr>
        <p:spPr>
          <a:xfrm>
            <a:off x="9157083" y="1243409"/>
            <a:ext cx="927524" cy="37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736394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">
            <a:extLst>
              <a:ext uri="{FF2B5EF4-FFF2-40B4-BE49-F238E27FC236}">
                <a16:creationId xmlns:a16="http://schemas.microsoft.com/office/drawing/2014/main" id="{0DBB1EA6-E38F-40B7-A853-7C5D17EF74C4}"/>
              </a:ext>
            </a:extLst>
          </p:cNvPr>
          <p:cNvSpPr txBox="1"/>
          <p:nvPr/>
        </p:nvSpPr>
        <p:spPr>
          <a:xfrm>
            <a:off x="2466113" y="281959"/>
            <a:ext cx="7839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chemeClr val="tx2"/>
                </a:solidFill>
                <a:latin typeface="+mj-lt"/>
              </a:rPr>
              <a:t>QU’EST-CE QU’ UNE MÉTHODE?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776ED92-8B47-4059-A2C6-5509C3C3EF73}"/>
              </a:ext>
            </a:extLst>
          </p:cNvPr>
          <p:cNvSpPr txBox="1">
            <a:spLocks/>
          </p:cNvSpPr>
          <p:nvPr/>
        </p:nvSpPr>
        <p:spPr>
          <a:xfrm>
            <a:off x="1188243" y="1158342"/>
            <a:ext cx="11336268" cy="2081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method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 set of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principles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 for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selecting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and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applying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technics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and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tools</a:t>
            </a:r>
            <a:r>
              <a:rPr lang="fr-FR" sz="28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in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order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to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construct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 </a:t>
            </a:r>
            <a:r>
              <a:rPr lang="fr-FR" sz="28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efficient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artefact,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Methodology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the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study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and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knowledge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of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methods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4DDEF5-D894-4553-BD36-F69AFC2F227B}"/>
              </a:ext>
            </a:extLst>
          </p:cNvPr>
          <p:cNvSpPr txBox="1"/>
          <p:nvPr/>
        </p:nvSpPr>
        <p:spPr>
          <a:xfrm>
            <a:off x="3228114" y="4695159"/>
            <a:ext cx="2854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800" dirty="0">
                <a:solidFill>
                  <a:srgbClr val="002060"/>
                </a:solidFill>
              </a:rPr>
              <a:t>Méthode</a:t>
            </a:r>
            <a:r>
              <a:rPr lang="fr-FR" sz="3600" dirty="0">
                <a:solidFill>
                  <a:srgbClr val="002060"/>
                </a:solidFill>
              </a:rPr>
              <a:t> = </a:t>
            </a:r>
            <a:br>
              <a:rPr lang="fr-FR" sz="2800" dirty="0">
                <a:solidFill>
                  <a:srgbClr val="002060"/>
                </a:solidFill>
              </a:rPr>
            </a:b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A16F53-9724-4EE9-ABAA-69F74AD4D6D6}"/>
              </a:ext>
            </a:extLst>
          </p:cNvPr>
          <p:cNvSpPr txBox="1"/>
          <p:nvPr/>
        </p:nvSpPr>
        <p:spPr>
          <a:xfrm>
            <a:off x="6953427" y="4309739"/>
            <a:ext cx="220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langage</a:t>
            </a:r>
            <a:endParaRPr lang="fr-FR" sz="2800" dirty="0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076405B8-B637-4DF4-B9F8-55CDC4CA8A64}"/>
              </a:ext>
            </a:extLst>
          </p:cNvPr>
          <p:cNvSpPr/>
          <p:nvPr/>
        </p:nvSpPr>
        <p:spPr>
          <a:xfrm>
            <a:off x="6131064" y="4557188"/>
            <a:ext cx="741007" cy="1261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E3B7CE9-EFF1-4D01-8CE0-19B147E2DEF2}"/>
              </a:ext>
            </a:extLst>
          </p:cNvPr>
          <p:cNvSpPr txBox="1"/>
          <p:nvPr/>
        </p:nvSpPr>
        <p:spPr>
          <a:xfrm>
            <a:off x="6920562" y="4892003"/>
            <a:ext cx="190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processus</a:t>
            </a:r>
            <a:endParaRPr lang="fr-FR" sz="2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A39E73-3448-4192-9E93-12F158671167}"/>
              </a:ext>
            </a:extLst>
          </p:cNvPr>
          <p:cNvSpPr txBox="1"/>
          <p:nvPr/>
        </p:nvSpPr>
        <p:spPr>
          <a:xfrm>
            <a:off x="6920562" y="5474267"/>
            <a:ext cx="237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modèles</a:t>
            </a:r>
            <a:endParaRPr lang="fr-FR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F8671-8635-42D5-80B1-2D36EFF86B21}"/>
              </a:ext>
            </a:extLst>
          </p:cNvPr>
          <p:cNvSpPr/>
          <p:nvPr/>
        </p:nvSpPr>
        <p:spPr>
          <a:xfrm>
            <a:off x="8397451" y="3376102"/>
            <a:ext cx="1936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par Dines BJORNER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90900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0" grpId="0" animBg="1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424B0E2F-5B96-4334-A6EA-6F09B0FA37BC}"/>
              </a:ext>
            </a:extLst>
          </p:cNvPr>
          <p:cNvSpPr txBox="1"/>
          <p:nvPr/>
        </p:nvSpPr>
        <p:spPr>
          <a:xfrm>
            <a:off x="2563211" y="55158"/>
            <a:ext cx="794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TYPOLOGIE</a:t>
            </a:r>
          </a:p>
        </p:txBody>
      </p:sp>
      <p:sp>
        <p:nvSpPr>
          <p:cNvPr id="4" name="Forme 3">
            <a:extLst>
              <a:ext uri="{FF2B5EF4-FFF2-40B4-BE49-F238E27FC236}">
                <a16:creationId xmlns:a16="http://schemas.microsoft.com/office/drawing/2014/main" id="{35DF6833-9034-4F70-ABF7-1F92A5EB967B}"/>
              </a:ext>
            </a:extLst>
          </p:cNvPr>
          <p:cNvSpPr/>
          <p:nvPr/>
        </p:nvSpPr>
        <p:spPr>
          <a:xfrm rot="20066159">
            <a:off x="-880533" y="2387400"/>
            <a:ext cx="6512145" cy="2800285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6A6D53-3E30-482A-A66A-96248B3FBCCC}"/>
              </a:ext>
            </a:extLst>
          </p:cNvPr>
          <p:cNvGrpSpPr/>
          <p:nvPr/>
        </p:nvGrpSpPr>
        <p:grpSpPr>
          <a:xfrm>
            <a:off x="183792" y="5524366"/>
            <a:ext cx="5619575" cy="708417"/>
            <a:chOff x="343446" y="5696642"/>
            <a:chExt cx="5619575" cy="70841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B6D4183-56BA-448D-BF31-2AA74E3BF11B}"/>
                </a:ext>
              </a:extLst>
            </p:cNvPr>
            <p:cNvSpPr/>
            <p:nvPr/>
          </p:nvSpPr>
          <p:spPr>
            <a:xfrm>
              <a:off x="343446" y="5779329"/>
              <a:ext cx="244234" cy="2442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DEDACB4-EE05-44FA-995F-10E6C47765C9}"/>
                </a:ext>
              </a:extLst>
            </p:cNvPr>
            <p:cNvSpPr/>
            <p:nvPr/>
          </p:nvSpPr>
          <p:spPr>
            <a:xfrm>
              <a:off x="593304" y="5696642"/>
              <a:ext cx="5369717" cy="708417"/>
            </a:xfrm>
            <a:custGeom>
              <a:avLst/>
              <a:gdLst>
                <a:gd name="connsiteX0" fmla="*/ 0 w 5369717"/>
                <a:gd name="connsiteY0" fmla="*/ 0 h 708417"/>
                <a:gd name="connsiteX1" fmla="*/ 5369717 w 5369717"/>
                <a:gd name="connsiteY1" fmla="*/ 0 h 708417"/>
                <a:gd name="connsiteX2" fmla="*/ 5369717 w 5369717"/>
                <a:gd name="connsiteY2" fmla="*/ 708417 h 708417"/>
                <a:gd name="connsiteX3" fmla="*/ 0 w 5369717"/>
                <a:gd name="connsiteY3" fmla="*/ 708417 h 708417"/>
                <a:gd name="connsiteX4" fmla="*/ 0 w 5369717"/>
                <a:gd name="connsiteY4" fmla="*/ 0 h 70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717" h="708417">
                  <a:moveTo>
                    <a:pt x="0" y="0"/>
                  </a:moveTo>
                  <a:lnTo>
                    <a:pt x="5369717" y="0"/>
                  </a:lnTo>
                  <a:lnTo>
                    <a:pt x="5369717" y="708417"/>
                  </a:lnTo>
                  <a:lnTo>
                    <a:pt x="0" y="7084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415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Années 70  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rgbClr val="FF0000"/>
                  </a:solidFill>
                </a:rPr>
                <a:t>METHODES CARTESIENNES OU FONCTIONNELLES</a:t>
              </a:r>
              <a:endParaRPr lang="fr-FR" sz="2400" kern="1200" dirty="0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D40C5DBA-F53A-4DA8-A89F-427157E442B0}"/>
              </a:ext>
            </a:extLst>
          </p:cNvPr>
          <p:cNvSpPr txBox="1"/>
          <p:nvPr/>
        </p:nvSpPr>
        <p:spPr>
          <a:xfrm>
            <a:off x="5154162" y="4707798"/>
            <a:ext cx="6534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Le système </a:t>
            </a:r>
            <a:r>
              <a:rPr lang="fr-FR" sz="2400" dirty="0"/>
              <a:t>à</a:t>
            </a:r>
            <a:r>
              <a:rPr lang="fr-FR" sz="2400" b="1" dirty="0"/>
              <a:t> développer est considéré comme une  fonction.</a:t>
            </a:r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fr-FR" sz="2400" b="1" dirty="0"/>
              <a:t> technique utilisée est la décomposition hiérarchique  </a:t>
            </a:r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fr-FR" sz="2400" b="1" dirty="0"/>
              <a:t>Le traitement des données est marginal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422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1812</TotalTime>
  <Words>402</Words>
  <Application>Microsoft Office PowerPoint</Application>
  <PresentationFormat>Grand écran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Andalus</vt:lpstr>
      <vt:lpstr>Arial</vt:lpstr>
      <vt:lpstr>Cambria</vt:lpstr>
      <vt:lpstr>Times New Roman</vt:lpstr>
      <vt:lpstr>Tw Cen MT</vt:lpstr>
      <vt:lpstr>Wingdings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VOMO</dc:creator>
  <cp:lastModifiedBy>Noussi</cp:lastModifiedBy>
  <cp:revision>48</cp:revision>
  <dcterms:created xsi:type="dcterms:W3CDTF">2019-09-14T09:42:49Z</dcterms:created>
  <dcterms:modified xsi:type="dcterms:W3CDTF">2020-04-15T11:44:57Z</dcterms:modified>
</cp:coreProperties>
</file>