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64" r:id="rId5"/>
    <p:sldId id="270" r:id="rId6"/>
    <p:sldId id="265" r:id="rId7"/>
    <p:sldId id="283" r:id="rId8"/>
    <p:sldId id="278" r:id="rId9"/>
    <p:sldId id="280" r:id="rId10"/>
    <p:sldId id="282" r:id="rId11"/>
    <p:sldId id="279" r:id="rId12"/>
    <p:sldId id="272" r:id="rId13"/>
    <p:sldId id="277" r:id="rId14"/>
    <p:sldId id="276" r:id="rId15"/>
    <p:sldId id="271" r:id="rId16"/>
    <p:sldId id="281" r:id="rId17"/>
    <p:sldId id="285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issavomo@gmail.com" initials="l" lastIdx="1" clrIdx="0">
    <p:extLst>
      <p:ext uri="{19B8F6BF-5375-455C-9EA6-DF929625EA0E}">
        <p15:presenceInfo xmlns:p15="http://schemas.microsoft.com/office/powerpoint/2012/main" userId="0c1b7379e13afb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434" autoAdjust="0"/>
  </p:normalViewPr>
  <p:slideViewPr>
    <p:cSldViewPr snapToGrid="0">
      <p:cViewPr varScale="1">
        <p:scale>
          <a:sx n="116" d="100"/>
          <a:sy n="116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38532E-32CE-484B-99D6-EB74755E5309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938E4BC-52E6-470F-9C86-CCEE69417AB4}">
      <dgm:prSet phldrT="[Texte]"/>
      <dgm:spPr/>
      <dgm:t>
        <a:bodyPr/>
        <a:lstStyle/>
        <a:p>
          <a:r>
            <a:rPr lang="fr-FR" dirty="0"/>
            <a:t>Règles de grammaire</a:t>
          </a:r>
        </a:p>
      </dgm:t>
    </dgm:pt>
    <dgm:pt modelId="{9638ECD3-58C8-4F3B-942C-84136E10319B}" type="parTrans" cxnId="{08E84C2B-59A9-4D7C-BDEA-EABEAD8910CC}">
      <dgm:prSet/>
      <dgm:spPr/>
      <dgm:t>
        <a:bodyPr/>
        <a:lstStyle/>
        <a:p>
          <a:endParaRPr lang="fr-FR"/>
        </a:p>
      </dgm:t>
    </dgm:pt>
    <dgm:pt modelId="{20E9A49B-49A1-4C4D-991E-CF8E462CA18F}" type="sibTrans" cxnId="{08E84C2B-59A9-4D7C-BDEA-EABEAD8910CC}">
      <dgm:prSet/>
      <dgm:spPr/>
      <dgm:t>
        <a:bodyPr/>
        <a:lstStyle/>
        <a:p>
          <a:endParaRPr lang="fr-FR"/>
        </a:p>
      </dgm:t>
    </dgm:pt>
    <dgm:pt modelId="{8540B396-C3C6-4FD0-86EC-95CEA1729544}">
      <dgm:prSet phldrT="[Texte]"/>
      <dgm:spPr/>
      <dgm:t>
        <a:bodyPr/>
        <a:lstStyle/>
        <a:p>
          <a:r>
            <a:rPr lang="fr-FR" dirty="0"/>
            <a:t>Sémantique</a:t>
          </a:r>
        </a:p>
      </dgm:t>
    </dgm:pt>
    <dgm:pt modelId="{59F29473-11EC-488F-B1DB-2BE40934C815}" type="parTrans" cxnId="{90460F26-888E-4A59-B573-0081427F4740}">
      <dgm:prSet/>
      <dgm:spPr/>
      <dgm:t>
        <a:bodyPr/>
        <a:lstStyle/>
        <a:p>
          <a:endParaRPr lang="fr-FR"/>
        </a:p>
      </dgm:t>
    </dgm:pt>
    <dgm:pt modelId="{E1803B79-34DA-4DCA-82EC-67586EF0B4F4}" type="sibTrans" cxnId="{90460F26-888E-4A59-B573-0081427F4740}">
      <dgm:prSet/>
      <dgm:spPr/>
      <dgm:t>
        <a:bodyPr/>
        <a:lstStyle/>
        <a:p>
          <a:endParaRPr lang="fr-FR"/>
        </a:p>
      </dgm:t>
    </dgm:pt>
    <dgm:pt modelId="{82288969-7C2D-434A-B4D0-02125D88851D}">
      <dgm:prSet phldrT="[Texte]"/>
      <dgm:spPr/>
      <dgm:t>
        <a:bodyPr/>
        <a:lstStyle/>
        <a:p>
          <a:r>
            <a:rPr lang="fr-FR" dirty="0"/>
            <a:t>Signification d’une expression</a:t>
          </a:r>
        </a:p>
      </dgm:t>
    </dgm:pt>
    <dgm:pt modelId="{13D7F4FC-895E-4C87-B14D-3B69C92312B0}" type="parTrans" cxnId="{C94AC399-A627-4830-BEDE-CEAF91CF5689}">
      <dgm:prSet/>
      <dgm:spPr/>
      <dgm:t>
        <a:bodyPr/>
        <a:lstStyle/>
        <a:p>
          <a:endParaRPr lang="fr-FR"/>
        </a:p>
      </dgm:t>
    </dgm:pt>
    <dgm:pt modelId="{7B01D710-A4F6-4E29-B36E-0A5B372C8B9A}" type="sibTrans" cxnId="{C94AC399-A627-4830-BEDE-CEAF91CF5689}">
      <dgm:prSet/>
      <dgm:spPr/>
      <dgm:t>
        <a:bodyPr/>
        <a:lstStyle/>
        <a:p>
          <a:endParaRPr lang="fr-FR"/>
        </a:p>
      </dgm:t>
    </dgm:pt>
    <dgm:pt modelId="{31A6D91C-920E-47D1-9E5F-E85C78147357}">
      <dgm:prSet phldrT="[Texte]"/>
      <dgm:spPr>
        <a:solidFill>
          <a:srgbClr val="0070C0"/>
        </a:solidFill>
      </dgm:spPr>
      <dgm:t>
        <a:bodyPr/>
        <a:lstStyle/>
        <a:p>
          <a:r>
            <a:rPr lang="fr-FR" dirty="0"/>
            <a:t>Logique</a:t>
          </a:r>
        </a:p>
      </dgm:t>
    </dgm:pt>
    <dgm:pt modelId="{8E978A12-918F-4458-B805-15DBB2F73CAA}" type="parTrans" cxnId="{B47CEED4-208D-4E34-9225-38EE9E08B458}">
      <dgm:prSet/>
      <dgm:spPr/>
      <dgm:t>
        <a:bodyPr/>
        <a:lstStyle/>
        <a:p>
          <a:endParaRPr lang="fr-FR"/>
        </a:p>
      </dgm:t>
    </dgm:pt>
    <dgm:pt modelId="{A3A5C04E-5201-4FB6-A112-0F321FC23CF9}" type="sibTrans" cxnId="{B47CEED4-208D-4E34-9225-38EE9E08B458}">
      <dgm:prSet/>
      <dgm:spPr/>
      <dgm:t>
        <a:bodyPr/>
        <a:lstStyle/>
        <a:p>
          <a:endParaRPr lang="fr-FR"/>
        </a:p>
      </dgm:t>
    </dgm:pt>
    <dgm:pt modelId="{E2FD08EC-67A8-4C8B-98A2-57678AD5EBA7}">
      <dgm:prSet phldrT="[Texte]"/>
      <dgm:spPr/>
      <dgm:t>
        <a:bodyPr/>
        <a:lstStyle/>
        <a:p>
          <a:r>
            <a:rPr lang="fr-FR" dirty="0" smtClean="0"/>
            <a:t>Règles </a:t>
          </a:r>
          <a:r>
            <a:rPr lang="fr-FR" dirty="0"/>
            <a:t>d’équivalence</a:t>
          </a:r>
        </a:p>
      </dgm:t>
    </dgm:pt>
    <dgm:pt modelId="{0E069CA3-24B2-4F23-979F-A4E29E791A3E}" type="parTrans" cxnId="{8AEF77F2-D9B7-4CBE-8DD0-64E984B0E63B}">
      <dgm:prSet/>
      <dgm:spPr/>
      <dgm:t>
        <a:bodyPr/>
        <a:lstStyle/>
        <a:p>
          <a:endParaRPr lang="fr-FR"/>
        </a:p>
      </dgm:t>
    </dgm:pt>
    <dgm:pt modelId="{02D8A6F3-2FA2-499E-8788-04AC28BF8C28}" type="sibTrans" cxnId="{8AEF77F2-D9B7-4CBE-8DD0-64E984B0E63B}">
      <dgm:prSet/>
      <dgm:spPr/>
      <dgm:t>
        <a:bodyPr/>
        <a:lstStyle/>
        <a:p>
          <a:endParaRPr lang="fr-FR"/>
        </a:p>
      </dgm:t>
    </dgm:pt>
    <dgm:pt modelId="{C57A04CE-E246-40FC-847B-B9A62B484108}">
      <dgm:prSet phldrT="[Texte]"/>
      <dgm:spPr/>
      <dgm:t>
        <a:bodyPr/>
        <a:lstStyle/>
        <a:p>
          <a:r>
            <a:rPr lang="fr-FR" dirty="0"/>
            <a:t>Lexique et syntaxe</a:t>
          </a:r>
        </a:p>
      </dgm:t>
    </dgm:pt>
    <dgm:pt modelId="{ED0D2F4B-6B21-4343-A532-AE1E80DDB45D}" type="parTrans" cxnId="{5E1A95BF-CF4E-4934-9570-D40F51779D34}">
      <dgm:prSet/>
      <dgm:spPr/>
      <dgm:t>
        <a:bodyPr/>
        <a:lstStyle/>
        <a:p>
          <a:endParaRPr lang="fr-FR"/>
        </a:p>
      </dgm:t>
    </dgm:pt>
    <dgm:pt modelId="{07BEE805-3C0B-4530-BAEA-BC534AA8B32B}" type="sibTrans" cxnId="{5E1A95BF-CF4E-4934-9570-D40F51779D34}">
      <dgm:prSet/>
      <dgm:spPr/>
      <dgm:t>
        <a:bodyPr/>
        <a:lstStyle/>
        <a:p>
          <a:endParaRPr lang="fr-FR"/>
        </a:p>
      </dgm:t>
    </dgm:pt>
    <dgm:pt modelId="{7FDE669A-D52A-4453-AF0C-AA633D7F5A8C}">
      <dgm:prSet phldrT="[Texte]"/>
      <dgm:spPr/>
      <dgm:t>
        <a:bodyPr/>
        <a:lstStyle/>
        <a:p>
          <a:r>
            <a:rPr lang="fr-FR" dirty="0" smtClean="0"/>
            <a:t>Règles </a:t>
          </a:r>
          <a:r>
            <a:rPr lang="fr-FR" dirty="0"/>
            <a:t>d’inférence</a:t>
          </a:r>
        </a:p>
      </dgm:t>
    </dgm:pt>
    <dgm:pt modelId="{061ED57F-820A-4CFC-B618-25E46B981B8D}" type="parTrans" cxnId="{6A011EEF-B2A2-49C6-AFB5-F1DF027D4E6F}">
      <dgm:prSet/>
      <dgm:spPr/>
      <dgm:t>
        <a:bodyPr/>
        <a:lstStyle/>
        <a:p>
          <a:endParaRPr lang="fr-FR"/>
        </a:p>
      </dgm:t>
    </dgm:pt>
    <dgm:pt modelId="{66F706C2-981D-4A7F-82C6-640338C5D977}" type="sibTrans" cxnId="{6A011EEF-B2A2-49C6-AFB5-F1DF027D4E6F}">
      <dgm:prSet/>
      <dgm:spPr/>
      <dgm:t>
        <a:bodyPr/>
        <a:lstStyle/>
        <a:p>
          <a:endParaRPr lang="fr-FR"/>
        </a:p>
      </dgm:t>
    </dgm:pt>
    <dgm:pt modelId="{D9F03F25-5680-481E-B40F-43A252C4698F}" type="pres">
      <dgm:prSet presAssocID="{9B38532E-32CE-484B-99D6-EB74755E5309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A5B7D83-49DF-49DB-9573-37C1A78AD46C}" type="pres">
      <dgm:prSet presAssocID="{9B38532E-32CE-484B-99D6-EB74755E5309}" presName="cycle" presStyleCnt="0"/>
      <dgm:spPr/>
    </dgm:pt>
    <dgm:pt modelId="{F12565AD-427A-41C0-9958-BE1E5195E08B}" type="pres">
      <dgm:prSet presAssocID="{9B38532E-32CE-484B-99D6-EB74755E5309}" presName="centerShape" presStyleCnt="0"/>
      <dgm:spPr/>
    </dgm:pt>
    <dgm:pt modelId="{AD301A34-3D10-4116-8897-68FC323690E0}" type="pres">
      <dgm:prSet presAssocID="{9B38532E-32CE-484B-99D6-EB74755E5309}" presName="connSite" presStyleLbl="node1" presStyleIdx="0" presStyleCnt="4"/>
      <dgm:spPr/>
    </dgm:pt>
    <dgm:pt modelId="{BF18D0B7-7BDB-4173-9078-BFC22508ACAE}" type="pres">
      <dgm:prSet presAssocID="{9B38532E-32CE-484B-99D6-EB74755E5309}" presName="visible" presStyleLbl="node1" presStyleIdx="0" presStyleCnt="4" custScaleX="101914" custScaleY="68045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C24D9037-356E-427E-958C-90A1BBEC2B7D}" type="pres">
      <dgm:prSet presAssocID="{ED0D2F4B-6B21-4343-A532-AE1E80DDB45D}" presName="Name25" presStyleLbl="parChTrans1D1" presStyleIdx="0" presStyleCnt="3"/>
      <dgm:spPr/>
      <dgm:t>
        <a:bodyPr/>
        <a:lstStyle/>
        <a:p>
          <a:endParaRPr lang="fr-FR"/>
        </a:p>
      </dgm:t>
    </dgm:pt>
    <dgm:pt modelId="{13A6B2C1-15D6-4503-BD00-B2D558BA1C9E}" type="pres">
      <dgm:prSet presAssocID="{C57A04CE-E246-40FC-847B-B9A62B484108}" presName="node" presStyleCnt="0"/>
      <dgm:spPr/>
    </dgm:pt>
    <dgm:pt modelId="{531C8895-DD9A-4480-988C-5A84B8BACCF1}" type="pres">
      <dgm:prSet presAssocID="{C57A04CE-E246-40FC-847B-B9A62B484108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5346626-3CC4-49E8-9A13-708EEB668359}" type="pres">
      <dgm:prSet presAssocID="{C57A04CE-E246-40FC-847B-B9A62B484108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EF0DDC7-01F1-4225-B4F9-4DD37152626B}" type="pres">
      <dgm:prSet presAssocID="{59F29473-11EC-488F-B1DB-2BE40934C815}" presName="Name25" presStyleLbl="parChTrans1D1" presStyleIdx="1" presStyleCnt="3"/>
      <dgm:spPr/>
      <dgm:t>
        <a:bodyPr/>
        <a:lstStyle/>
        <a:p>
          <a:endParaRPr lang="fr-FR"/>
        </a:p>
      </dgm:t>
    </dgm:pt>
    <dgm:pt modelId="{77F062CC-44DC-469E-8A95-205AA9947379}" type="pres">
      <dgm:prSet presAssocID="{8540B396-C3C6-4FD0-86EC-95CEA1729544}" presName="node" presStyleCnt="0"/>
      <dgm:spPr/>
    </dgm:pt>
    <dgm:pt modelId="{97B2243E-EBF5-4203-B1D0-5F2EF617AA4F}" type="pres">
      <dgm:prSet presAssocID="{8540B396-C3C6-4FD0-86EC-95CEA1729544}" presName="parentNode" presStyleLbl="node1" presStyleIdx="2" presStyleCnt="4" custScaleX="104385" custLinFactNeighborX="45305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AD852A0-0D40-426C-8DD6-0A7CE402946D}" type="pres">
      <dgm:prSet presAssocID="{8540B396-C3C6-4FD0-86EC-95CEA1729544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9195872-0D37-42E9-AC19-ABB729415836}" type="pres">
      <dgm:prSet presAssocID="{8E978A12-918F-4458-B805-15DBB2F73CAA}" presName="Name25" presStyleLbl="parChTrans1D1" presStyleIdx="2" presStyleCnt="3"/>
      <dgm:spPr/>
      <dgm:t>
        <a:bodyPr/>
        <a:lstStyle/>
        <a:p>
          <a:endParaRPr lang="fr-FR"/>
        </a:p>
      </dgm:t>
    </dgm:pt>
    <dgm:pt modelId="{9B8DCFEE-C282-481A-8C68-E67028AA950D}" type="pres">
      <dgm:prSet presAssocID="{31A6D91C-920E-47D1-9E5F-E85C78147357}" presName="node" presStyleCnt="0"/>
      <dgm:spPr/>
    </dgm:pt>
    <dgm:pt modelId="{0184BBC8-B9B2-46DD-8033-53C073D34C1B}" type="pres">
      <dgm:prSet presAssocID="{31A6D91C-920E-47D1-9E5F-E85C78147357}" presName="parentNode" presStyleLbl="node1" presStyleIdx="3" presStyleCnt="4" custLinFactNeighborX="11519" custLinFactNeighborY="-15526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8B37807-223E-4AB3-ACE0-6CFB1D05528D}" type="pres">
      <dgm:prSet presAssocID="{31A6D91C-920E-47D1-9E5F-E85C78147357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2976474-1890-40BD-ABB3-51A12A80883A}" type="presOf" srcId="{31A6D91C-920E-47D1-9E5F-E85C78147357}" destId="{0184BBC8-B9B2-46DD-8033-53C073D34C1B}" srcOrd="0" destOrd="0" presId="urn:microsoft.com/office/officeart/2005/8/layout/radial2"/>
    <dgm:cxn modelId="{938DCACA-DC7F-449E-9495-793444279111}" type="presOf" srcId="{7FDE669A-D52A-4453-AF0C-AA633D7F5A8C}" destId="{98B37807-223E-4AB3-ACE0-6CFB1D05528D}" srcOrd="0" destOrd="1" presId="urn:microsoft.com/office/officeart/2005/8/layout/radial2"/>
    <dgm:cxn modelId="{54030F31-F56F-481A-9003-236A5E8C7DC4}" type="presOf" srcId="{8540B396-C3C6-4FD0-86EC-95CEA1729544}" destId="{97B2243E-EBF5-4203-B1D0-5F2EF617AA4F}" srcOrd="0" destOrd="0" presId="urn:microsoft.com/office/officeart/2005/8/layout/radial2"/>
    <dgm:cxn modelId="{2694F122-005D-49BA-A582-D90E5BF3C811}" type="presOf" srcId="{9B38532E-32CE-484B-99D6-EB74755E5309}" destId="{D9F03F25-5680-481E-B40F-43A252C4698F}" srcOrd="0" destOrd="0" presId="urn:microsoft.com/office/officeart/2005/8/layout/radial2"/>
    <dgm:cxn modelId="{FA4CEF7C-902C-404A-8B9B-738058647051}" type="presOf" srcId="{ED0D2F4B-6B21-4343-A532-AE1E80DDB45D}" destId="{C24D9037-356E-427E-958C-90A1BBEC2B7D}" srcOrd="0" destOrd="0" presId="urn:microsoft.com/office/officeart/2005/8/layout/radial2"/>
    <dgm:cxn modelId="{5E1A95BF-CF4E-4934-9570-D40F51779D34}" srcId="{9B38532E-32CE-484B-99D6-EB74755E5309}" destId="{C57A04CE-E246-40FC-847B-B9A62B484108}" srcOrd="0" destOrd="0" parTransId="{ED0D2F4B-6B21-4343-A532-AE1E80DDB45D}" sibTransId="{07BEE805-3C0B-4530-BAEA-BC534AA8B32B}"/>
    <dgm:cxn modelId="{1A5D92E9-B29F-4A7F-ADD2-8D1A1B070F4C}" type="presOf" srcId="{B938E4BC-52E6-470F-9C86-CCEE69417AB4}" destId="{65346626-3CC4-49E8-9A13-708EEB668359}" srcOrd="0" destOrd="0" presId="urn:microsoft.com/office/officeart/2005/8/layout/radial2"/>
    <dgm:cxn modelId="{5B80A55D-A14F-4957-BC47-F51FA07237B4}" type="presOf" srcId="{59F29473-11EC-488F-B1DB-2BE40934C815}" destId="{0EF0DDC7-01F1-4225-B4F9-4DD37152626B}" srcOrd="0" destOrd="0" presId="urn:microsoft.com/office/officeart/2005/8/layout/radial2"/>
    <dgm:cxn modelId="{6A011EEF-B2A2-49C6-AFB5-F1DF027D4E6F}" srcId="{31A6D91C-920E-47D1-9E5F-E85C78147357}" destId="{7FDE669A-D52A-4453-AF0C-AA633D7F5A8C}" srcOrd="1" destOrd="0" parTransId="{061ED57F-820A-4CFC-B618-25E46B981B8D}" sibTransId="{66F706C2-981D-4A7F-82C6-640338C5D977}"/>
    <dgm:cxn modelId="{08E84C2B-59A9-4D7C-BDEA-EABEAD8910CC}" srcId="{C57A04CE-E246-40FC-847B-B9A62B484108}" destId="{B938E4BC-52E6-470F-9C86-CCEE69417AB4}" srcOrd="0" destOrd="0" parTransId="{9638ECD3-58C8-4F3B-942C-84136E10319B}" sibTransId="{20E9A49B-49A1-4C4D-991E-CF8E462CA18F}"/>
    <dgm:cxn modelId="{482318D1-0EC4-4EA0-8384-9DFA951982B2}" type="presOf" srcId="{C57A04CE-E246-40FC-847B-B9A62B484108}" destId="{531C8895-DD9A-4480-988C-5A84B8BACCF1}" srcOrd="0" destOrd="0" presId="urn:microsoft.com/office/officeart/2005/8/layout/radial2"/>
    <dgm:cxn modelId="{8AEF77F2-D9B7-4CBE-8DD0-64E984B0E63B}" srcId="{31A6D91C-920E-47D1-9E5F-E85C78147357}" destId="{E2FD08EC-67A8-4C8B-98A2-57678AD5EBA7}" srcOrd="0" destOrd="0" parTransId="{0E069CA3-24B2-4F23-979F-A4E29E791A3E}" sibTransId="{02D8A6F3-2FA2-499E-8788-04AC28BF8C28}"/>
    <dgm:cxn modelId="{CC5E7DCC-BE11-4F95-A0A8-8B385471D3A2}" type="presOf" srcId="{8E978A12-918F-4458-B805-15DBB2F73CAA}" destId="{F9195872-0D37-42E9-AC19-ABB729415836}" srcOrd="0" destOrd="0" presId="urn:microsoft.com/office/officeart/2005/8/layout/radial2"/>
    <dgm:cxn modelId="{9F035E13-E8E7-4BD0-8660-FF26E3A241FD}" type="presOf" srcId="{82288969-7C2D-434A-B4D0-02125D88851D}" destId="{BAD852A0-0D40-426C-8DD6-0A7CE402946D}" srcOrd="0" destOrd="0" presId="urn:microsoft.com/office/officeart/2005/8/layout/radial2"/>
    <dgm:cxn modelId="{27C42CA8-0F05-4672-A11C-16911AAB3357}" type="presOf" srcId="{E2FD08EC-67A8-4C8B-98A2-57678AD5EBA7}" destId="{98B37807-223E-4AB3-ACE0-6CFB1D05528D}" srcOrd="0" destOrd="0" presId="urn:microsoft.com/office/officeart/2005/8/layout/radial2"/>
    <dgm:cxn modelId="{B47CEED4-208D-4E34-9225-38EE9E08B458}" srcId="{9B38532E-32CE-484B-99D6-EB74755E5309}" destId="{31A6D91C-920E-47D1-9E5F-E85C78147357}" srcOrd="2" destOrd="0" parTransId="{8E978A12-918F-4458-B805-15DBB2F73CAA}" sibTransId="{A3A5C04E-5201-4FB6-A112-0F321FC23CF9}"/>
    <dgm:cxn modelId="{90460F26-888E-4A59-B573-0081427F4740}" srcId="{9B38532E-32CE-484B-99D6-EB74755E5309}" destId="{8540B396-C3C6-4FD0-86EC-95CEA1729544}" srcOrd="1" destOrd="0" parTransId="{59F29473-11EC-488F-B1DB-2BE40934C815}" sibTransId="{E1803B79-34DA-4DCA-82EC-67586EF0B4F4}"/>
    <dgm:cxn modelId="{C94AC399-A627-4830-BEDE-CEAF91CF5689}" srcId="{8540B396-C3C6-4FD0-86EC-95CEA1729544}" destId="{82288969-7C2D-434A-B4D0-02125D88851D}" srcOrd="0" destOrd="0" parTransId="{13D7F4FC-895E-4C87-B14D-3B69C92312B0}" sibTransId="{7B01D710-A4F6-4E29-B36E-0A5B372C8B9A}"/>
    <dgm:cxn modelId="{A5F1B0A8-FF82-4958-9DD1-2539CEAFBAE7}" type="presParOf" srcId="{D9F03F25-5680-481E-B40F-43A252C4698F}" destId="{BA5B7D83-49DF-49DB-9573-37C1A78AD46C}" srcOrd="0" destOrd="0" presId="urn:microsoft.com/office/officeart/2005/8/layout/radial2"/>
    <dgm:cxn modelId="{33500D3E-B13A-4974-AC9C-67C821F31270}" type="presParOf" srcId="{BA5B7D83-49DF-49DB-9573-37C1A78AD46C}" destId="{F12565AD-427A-41C0-9958-BE1E5195E08B}" srcOrd="0" destOrd="0" presId="urn:microsoft.com/office/officeart/2005/8/layout/radial2"/>
    <dgm:cxn modelId="{04373477-067A-44DF-BE26-BBCD3439A807}" type="presParOf" srcId="{F12565AD-427A-41C0-9958-BE1E5195E08B}" destId="{AD301A34-3D10-4116-8897-68FC323690E0}" srcOrd="0" destOrd="0" presId="urn:microsoft.com/office/officeart/2005/8/layout/radial2"/>
    <dgm:cxn modelId="{638D0B3D-5C23-4C37-9BDE-CBD8B7AD4987}" type="presParOf" srcId="{F12565AD-427A-41C0-9958-BE1E5195E08B}" destId="{BF18D0B7-7BDB-4173-9078-BFC22508ACAE}" srcOrd="1" destOrd="0" presId="urn:microsoft.com/office/officeart/2005/8/layout/radial2"/>
    <dgm:cxn modelId="{D2CD597F-9869-4F32-9294-F5E7D00DD979}" type="presParOf" srcId="{BA5B7D83-49DF-49DB-9573-37C1A78AD46C}" destId="{C24D9037-356E-427E-958C-90A1BBEC2B7D}" srcOrd="1" destOrd="0" presId="urn:microsoft.com/office/officeart/2005/8/layout/radial2"/>
    <dgm:cxn modelId="{7A65E3F6-145B-48D1-9EFC-0F8057548DB4}" type="presParOf" srcId="{BA5B7D83-49DF-49DB-9573-37C1A78AD46C}" destId="{13A6B2C1-15D6-4503-BD00-B2D558BA1C9E}" srcOrd="2" destOrd="0" presId="urn:microsoft.com/office/officeart/2005/8/layout/radial2"/>
    <dgm:cxn modelId="{D1FD8849-22CB-4B81-8C1E-353B6F667DD8}" type="presParOf" srcId="{13A6B2C1-15D6-4503-BD00-B2D558BA1C9E}" destId="{531C8895-DD9A-4480-988C-5A84B8BACCF1}" srcOrd="0" destOrd="0" presId="urn:microsoft.com/office/officeart/2005/8/layout/radial2"/>
    <dgm:cxn modelId="{4775B6D8-BA2B-4E16-B284-E78CDABDDA26}" type="presParOf" srcId="{13A6B2C1-15D6-4503-BD00-B2D558BA1C9E}" destId="{65346626-3CC4-49E8-9A13-708EEB668359}" srcOrd="1" destOrd="0" presId="urn:microsoft.com/office/officeart/2005/8/layout/radial2"/>
    <dgm:cxn modelId="{BFB36EED-E37F-4DAE-8B6D-935F5CC33A5C}" type="presParOf" srcId="{BA5B7D83-49DF-49DB-9573-37C1A78AD46C}" destId="{0EF0DDC7-01F1-4225-B4F9-4DD37152626B}" srcOrd="3" destOrd="0" presId="urn:microsoft.com/office/officeart/2005/8/layout/radial2"/>
    <dgm:cxn modelId="{5E8AAE73-26D5-4D48-B8A5-4F2BCCD41BE0}" type="presParOf" srcId="{BA5B7D83-49DF-49DB-9573-37C1A78AD46C}" destId="{77F062CC-44DC-469E-8A95-205AA9947379}" srcOrd="4" destOrd="0" presId="urn:microsoft.com/office/officeart/2005/8/layout/radial2"/>
    <dgm:cxn modelId="{8CCE797F-4514-44FD-A6EB-D7E445B66FEB}" type="presParOf" srcId="{77F062CC-44DC-469E-8A95-205AA9947379}" destId="{97B2243E-EBF5-4203-B1D0-5F2EF617AA4F}" srcOrd="0" destOrd="0" presId="urn:microsoft.com/office/officeart/2005/8/layout/radial2"/>
    <dgm:cxn modelId="{5DA5B116-1E4C-4B6A-8B73-C4E3064744B6}" type="presParOf" srcId="{77F062CC-44DC-469E-8A95-205AA9947379}" destId="{BAD852A0-0D40-426C-8DD6-0A7CE402946D}" srcOrd="1" destOrd="0" presId="urn:microsoft.com/office/officeart/2005/8/layout/radial2"/>
    <dgm:cxn modelId="{61ACB67A-0B78-402B-AEE6-88DA9BD18655}" type="presParOf" srcId="{BA5B7D83-49DF-49DB-9573-37C1A78AD46C}" destId="{F9195872-0D37-42E9-AC19-ABB729415836}" srcOrd="5" destOrd="0" presId="urn:microsoft.com/office/officeart/2005/8/layout/radial2"/>
    <dgm:cxn modelId="{7E34892E-7715-419C-A285-4EA1963218C6}" type="presParOf" srcId="{BA5B7D83-49DF-49DB-9573-37C1A78AD46C}" destId="{9B8DCFEE-C282-481A-8C68-E67028AA950D}" srcOrd="6" destOrd="0" presId="urn:microsoft.com/office/officeart/2005/8/layout/radial2"/>
    <dgm:cxn modelId="{4E878567-7630-425C-AEBA-A4815B05256D}" type="presParOf" srcId="{9B8DCFEE-C282-481A-8C68-E67028AA950D}" destId="{0184BBC8-B9B2-46DD-8033-53C073D34C1B}" srcOrd="0" destOrd="0" presId="urn:microsoft.com/office/officeart/2005/8/layout/radial2"/>
    <dgm:cxn modelId="{130A8BFE-7C0C-42E5-97AB-368EBCE07EEC}" type="presParOf" srcId="{9B8DCFEE-C282-481A-8C68-E67028AA950D}" destId="{98B37807-223E-4AB3-ACE0-6CFB1D05528D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95872-0D37-42E9-AC19-ABB729415836}">
      <dsp:nvSpPr>
        <dsp:cNvPr id="0" name=""/>
        <dsp:cNvSpPr/>
      </dsp:nvSpPr>
      <dsp:spPr>
        <a:xfrm rot="2196699">
          <a:off x="2790690" y="3764150"/>
          <a:ext cx="952878" cy="56777"/>
        </a:xfrm>
        <a:custGeom>
          <a:avLst/>
          <a:gdLst/>
          <a:ahLst/>
          <a:cxnLst/>
          <a:rect l="0" t="0" r="0" b="0"/>
          <a:pathLst>
            <a:path>
              <a:moveTo>
                <a:pt x="0" y="28388"/>
              </a:moveTo>
              <a:lnTo>
                <a:pt x="952878" y="2838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F0DDC7-01F1-4225-B4F9-4DD37152626B}">
      <dsp:nvSpPr>
        <dsp:cNvPr id="0" name=""/>
        <dsp:cNvSpPr/>
      </dsp:nvSpPr>
      <dsp:spPr>
        <a:xfrm>
          <a:off x="2884693" y="2767135"/>
          <a:ext cx="1656381" cy="56777"/>
        </a:xfrm>
        <a:custGeom>
          <a:avLst/>
          <a:gdLst/>
          <a:ahLst/>
          <a:cxnLst/>
          <a:rect l="0" t="0" r="0" b="0"/>
          <a:pathLst>
            <a:path>
              <a:moveTo>
                <a:pt x="0" y="28388"/>
              </a:moveTo>
              <a:lnTo>
                <a:pt x="1656381" y="2838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D9037-356E-427E-958C-90A1BBEC2B7D}">
      <dsp:nvSpPr>
        <dsp:cNvPr id="0" name=""/>
        <dsp:cNvSpPr/>
      </dsp:nvSpPr>
      <dsp:spPr>
        <a:xfrm rot="19104074">
          <a:off x="2758249" y="1582434"/>
          <a:ext cx="1002772" cy="56777"/>
        </a:xfrm>
        <a:custGeom>
          <a:avLst/>
          <a:gdLst/>
          <a:ahLst/>
          <a:cxnLst/>
          <a:rect l="0" t="0" r="0" b="0"/>
          <a:pathLst>
            <a:path>
              <a:moveTo>
                <a:pt x="0" y="28388"/>
              </a:moveTo>
              <a:lnTo>
                <a:pt x="1002772" y="2838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18D0B7-7BDB-4173-9078-BFC22508ACAE}">
      <dsp:nvSpPr>
        <dsp:cNvPr id="0" name=""/>
        <dsp:cNvSpPr/>
      </dsp:nvSpPr>
      <dsp:spPr>
        <a:xfrm>
          <a:off x="528303" y="1862845"/>
          <a:ext cx="2793828" cy="1865357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C8895-DD9A-4480-988C-5A84B8BACCF1}">
      <dsp:nvSpPr>
        <dsp:cNvPr id="0" name=""/>
        <dsp:cNvSpPr/>
      </dsp:nvSpPr>
      <dsp:spPr>
        <a:xfrm>
          <a:off x="3441071" y="1201"/>
          <a:ext cx="1534633" cy="15346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Lexique et syntaxe</a:t>
          </a:r>
        </a:p>
      </dsp:txBody>
      <dsp:txXfrm>
        <a:off x="3665813" y="225943"/>
        <a:ext cx="1085149" cy="1085149"/>
      </dsp:txXfrm>
    </dsp:sp>
    <dsp:sp modelId="{65346626-3CC4-49E8-9A13-708EEB668359}">
      <dsp:nvSpPr>
        <dsp:cNvPr id="0" name=""/>
        <dsp:cNvSpPr/>
      </dsp:nvSpPr>
      <dsp:spPr>
        <a:xfrm>
          <a:off x="5129168" y="1201"/>
          <a:ext cx="2301950" cy="1534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100" kern="1200" dirty="0"/>
            <a:t>Règles de grammaire</a:t>
          </a:r>
        </a:p>
      </dsp:txBody>
      <dsp:txXfrm>
        <a:off x="5129168" y="1201"/>
        <a:ext cx="2301950" cy="1534633"/>
      </dsp:txXfrm>
    </dsp:sp>
    <dsp:sp modelId="{97B2243E-EBF5-4203-B1D0-5F2EF617AA4F}">
      <dsp:nvSpPr>
        <dsp:cNvPr id="0" name=""/>
        <dsp:cNvSpPr/>
      </dsp:nvSpPr>
      <dsp:spPr>
        <a:xfrm>
          <a:off x="4541074" y="1973116"/>
          <a:ext cx="1716940" cy="16448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Sémantique</a:t>
          </a:r>
        </a:p>
      </dsp:txBody>
      <dsp:txXfrm>
        <a:off x="4792514" y="2213994"/>
        <a:ext cx="1214060" cy="1163059"/>
      </dsp:txXfrm>
    </dsp:sp>
    <dsp:sp modelId="{BAD852A0-0D40-426C-8DD6-0A7CE402946D}">
      <dsp:nvSpPr>
        <dsp:cNvPr id="0" name=""/>
        <dsp:cNvSpPr/>
      </dsp:nvSpPr>
      <dsp:spPr>
        <a:xfrm>
          <a:off x="6332340" y="1973116"/>
          <a:ext cx="2575410" cy="1644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100" kern="1200" dirty="0"/>
            <a:t>Signification d’une expression</a:t>
          </a:r>
        </a:p>
      </dsp:txBody>
      <dsp:txXfrm>
        <a:off x="6332340" y="1973116"/>
        <a:ext cx="2575410" cy="1644815"/>
      </dsp:txXfrm>
    </dsp:sp>
    <dsp:sp modelId="{0184BBC8-B9B2-46DD-8033-53C073D34C1B}">
      <dsp:nvSpPr>
        <dsp:cNvPr id="0" name=""/>
        <dsp:cNvSpPr/>
      </dsp:nvSpPr>
      <dsp:spPr>
        <a:xfrm>
          <a:off x="3487301" y="3744748"/>
          <a:ext cx="1644815" cy="1644815"/>
        </a:xfrm>
        <a:prstGeom prst="ellipse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Logique</a:t>
          </a:r>
        </a:p>
      </dsp:txBody>
      <dsp:txXfrm>
        <a:off x="3728179" y="3985626"/>
        <a:ext cx="1163059" cy="1163059"/>
      </dsp:txXfrm>
    </dsp:sp>
    <dsp:sp modelId="{98B37807-223E-4AB3-ACE0-6CFB1D05528D}">
      <dsp:nvSpPr>
        <dsp:cNvPr id="0" name=""/>
        <dsp:cNvSpPr/>
      </dsp:nvSpPr>
      <dsp:spPr>
        <a:xfrm>
          <a:off x="5296598" y="3744748"/>
          <a:ext cx="2467222" cy="1644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100" kern="1200" dirty="0" smtClean="0"/>
            <a:t>Règles </a:t>
          </a:r>
          <a:r>
            <a:rPr lang="fr-FR" sz="3100" kern="1200" dirty="0"/>
            <a:t>d’équivalence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100" kern="1200" dirty="0" smtClean="0"/>
            <a:t>Règles </a:t>
          </a:r>
          <a:r>
            <a:rPr lang="fr-FR" sz="3100" kern="1200" dirty="0"/>
            <a:t>d’inférence</a:t>
          </a:r>
        </a:p>
      </dsp:txBody>
      <dsp:txXfrm>
        <a:off x="5296598" y="3744748"/>
        <a:ext cx="2467222" cy="1644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C60205BB-8AAB-4023-98A6-0A7A0E849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609" y="392530"/>
            <a:ext cx="5989840" cy="18841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5" name="Groupe 4">
            <a:extLst>
              <a:ext uri="{FF2B5EF4-FFF2-40B4-BE49-F238E27FC236}">
                <a16:creationId xmlns="" xmlns:a16="http://schemas.microsoft.com/office/drawing/2014/main" id="{2918E4DD-E52D-43E9-8E0F-3DB1FED936B4}"/>
              </a:ext>
            </a:extLst>
          </p:cNvPr>
          <p:cNvGrpSpPr/>
          <p:nvPr/>
        </p:nvGrpSpPr>
        <p:grpSpPr>
          <a:xfrm>
            <a:off x="1197105" y="2463798"/>
            <a:ext cx="10707034" cy="1938111"/>
            <a:chOff x="1238202" y="2968009"/>
            <a:chExt cx="10707034" cy="1938111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0959226A-99E3-40DC-9F8C-CF152AC601D3}"/>
                </a:ext>
              </a:extLst>
            </p:cNvPr>
            <p:cNvSpPr/>
            <p:nvPr/>
          </p:nvSpPr>
          <p:spPr>
            <a:xfrm>
              <a:off x="1238202" y="2968009"/>
              <a:ext cx="10707034" cy="1294228"/>
            </a:xfrm>
            <a:prstGeom prst="rect">
              <a:avLst/>
            </a:prstGeom>
            <a:gradFill>
              <a:gsLst>
                <a:gs pos="0">
                  <a:schemeClr val="lt1">
                    <a:tint val="98000"/>
                    <a:hueMod val="94000"/>
                    <a:satMod val="148000"/>
                    <a:lumMod val="150000"/>
                  </a:schemeClr>
                </a:gs>
                <a:gs pos="100000">
                  <a:schemeClr val="lt1">
                    <a:shade val="92000"/>
                    <a:hueMod val="104000"/>
                    <a:satMod val="140000"/>
                    <a:lumMod val="68000"/>
                  </a:schemeClr>
                </a:gs>
              </a:gsLst>
              <a:lin ang="504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B3BC9956-49BD-4334-B88F-2B90A6A5D31E}"/>
                </a:ext>
              </a:extLst>
            </p:cNvPr>
            <p:cNvSpPr/>
            <p:nvPr/>
          </p:nvSpPr>
          <p:spPr>
            <a:xfrm>
              <a:off x="1998169" y="3151794"/>
              <a:ext cx="9187130" cy="175432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0"/>
                  <a:solidFill>
                    <a:schemeClr val="tx2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Le </a:t>
              </a:r>
              <a:r>
                <a:rPr lang="en-US" sz="5400" dirty="0" err="1">
                  <a:ln w="0"/>
                  <a:solidFill>
                    <a:schemeClr val="tx2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processus</a:t>
              </a:r>
              <a:r>
                <a:rPr lang="en-US" sz="5400" dirty="0">
                  <a:ln w="0"/>
                  <a:solidFill>
                    <a:schemeClr val="tx2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de </a:t>
              </a:r>
              <a:r>
                <a:rPr lang="en-US" sz="5400" dirty="0" err="1">
                  <a:ln w="0"/>
                  <a:solidFill>
                    <a:schemeClr val="tx2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développement</a:t>
              </a:r>
              <a:r>
                <a:rPr lang="en-US" sz="5400" dirty="0">
                  <a:ln w="0"/>
                  <a:solidFill>
                    <a:schemeClr val="tx2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algn="ctr"/>
              <a:r>
                <a:rPr lang="en-US" sz="5400" dirty="0">
                  <a:ln w="0"/>
                  <a:solidFill>
                    <a:schemeClr val="tx2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de la </a:t>
              </a:r>
              <a:r>
                <a:rPr lang="en-US" sz="5400" dirty="0" err="1">
                  <a:ln w="0"/>
                  <a:solidFill>
                    <a:schemeClr val="tx2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méthode</a:t>
              </a:r>
              <a:r>
                <a:rPr lang="en-US" sz="5400" dirty="0">
                  <a:ln w="0"/>
                  <a:solidFill>
                    <a:schemeClr val="tx2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RAISE</a:t>
              </a:r>
              <a:endParaRPr lang="fr-FR" sz="4800" dirty="0">
                <a:ln w="0"/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84A92D8-FD1F-4BF0-B6AA-A073FC17B478}"/>
              </a:ext>
            </a:extLst>
          </p:cNvPr>
          <p:cNvSpPr/>
          <p:nvPr/>
        </p:nvSpPr>
        <p:spPr>
          <a:xfrm>
            <a:off x="6415960" y="4585694"/>
            <a:ext cx="5331654" cy="13542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 algn="ctr"/>
            <a:endParaRPr lang="fr-FR" sz="3200" b="0" cap="none" spc="0" dirty="0">
              <a:ln w="0"/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fr-FR" sz="3200" b="0" cap="none" spc="0" dirty="0">
              <a:ln w="0"/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b="0" cap="none" spc="0" dirty="0">
                <a:ln w="0"/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 NOUSSI Roger </a:t>
            </a:r>
          </a:p>
        </p:txBody>
      </p:sp>
    </p:spTree>
    <p:extLst>
      <p:ext uri="{BB962C8B-B14F-4D97-AF65-F5344CB8AC3E}">
        <p14:creationId xmlns:p14="http://schemas.microsoft.com/office/powerpoint/2010/main" val="186149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741B65EB-76CD-46BD-9B65-78021C464539}"/>
              </a:ext>
            </a:extLst>
          </p:cNvPr>
          <p:cNvSpPr/>
          <p:nvPr/>
        </p:nvSpPr>
        <p:spPr>
          <a:xfrm>
            <a:off x="2009786" y="310988"/>
            <a:ext cx="81591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ctr"/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</a:rPr>
              <a:t>Développement séparé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="" xmlns:a16="http://schemas.microsoft.com/office/drawing/2014/main" id="{1DD0D050-C17E-46FF-B95A-6210DAEAE43C}"/>
              </a:ext>
            </a:extLst>
          </p:cNvPr>
          <p:cNvSpPr/>
          <p:nvPr/>
        </p:nvSpPr>
        <p:spPr>
          <a:xfrm>
            <a:off x="1696278" y="1457738"/>
            <a:ext cx="1550504" cy="8050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  <a:r>
              <a:rPr lang="fr-FR" sz="1000" dirty="0"/>
              <a:t>0</a:t>
            </a:r>
            <a:r>
              <a:rPr lang="fr-FR" dirty="0"/>
              <a:t> = …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="" xmlns:a16="http://schemas.microsoft.com/office/drawing/2014/main" id="{59B411D9-341A-41D9-AF3B-EE7DB0C66E72}"/>
              </a:ext>
            </a:extLst>
          </p:cNvPr>
          <p:cNvSpPr/>
          <p:nvPr/>
        </p:nvSpPr>
        <p:spPr>
          <a:xfrm>
            <a:off x="1729408" y="2893006"/>
            <a:ext cx="1550504" cy="92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  <a:r>
              <a:rPr lang="fr-FR" sz="1000" dirty="0"/>
              <a:t>i-1</a:t>
            </a:r>
            <a:r>
              <a:rPr lang="fr-FR" dirty="0"/>
              <a:t> = …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="" xmlns:a16="http://schemas.microsoft.com/office/drawing/2014/main" id="{4AF62DB8-85E5-457D-A84B-6286CF1236ED}"/>
              </a:ext>
            </a:extLst>
          </p:cNvPr>
          <p:cNvSpPr/>
          <p:nvPr/>
        </p:nvSpPr>
        <p:spPr>
          <a:xfrm>
            <a:off x="8461513" y="1345094"/>
            <a:ext cx="1928186" cy="5831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  <a:r>
              <a:rPr lang="fr-FR" sz="1000" dirty="0"/>
              <a:t>0</a:t>
            </a:r>
            <a:r>
              <a:rPr lang="fr-FR" dirty="0"/>
              <a:t> = … A</a:t>
            </a:r>
            <a:r>
              <a:rPr lang="fr-FR" sz="1000" dirty="0"/>
              <a:t>0</a:t>
            </a:r>
            <a:r>
              <a:rPr lang="fr-FR" dirty="0"/>
              <a:t> …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="" xmlns:a16="http://schemas.microsoft.com/office/drawing/2014/main" id="{88E1DBD0-688D-4FB0-86E5-6F0B8D7355E6}"/>
              </a:ext>
            </a:extLst>
          </p:cNvPr>
          <p:cNvSpPr/>
          <p:nvPr/>
        </p:nvSpPr>
        <p:spPr>
          <a:xfrm>
            <a:off x="8441641" y="2470405"/>
            <a:ext cx="2100469" cy="5831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  <a:r>
              <a:rPr lang="fr-FR" sz="1000" dirty="0"/>
              <a:t>j-1</a:t>
            </a:r>
            <a:r>
              <a:rPr lang="fr-FR" dirty="0"/>
              <a:t> = … A</a:t>
            </a:r>
            <a:r>
              <a:rPr lang="fr-FR" sz="1000" dirty="0"/>
              <a:t>0</a:t>
            </a:r>
            <a:r>
              <a:rPr lang="fr-FR" dirty="0"/>
              <a:t> …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="" xmlns:a16="http://schemas.microsoft.com/office/drawing/2014/main" id="{1EA85981-2BF3-47C5-B2C4-86E1A22B82E9}"/>
              </a:ext>
            </a:extLst>
          </p:cNvPr>
          <p:cNvSpPr/>
          <p:nvPr/>
        </p:nvSpPr>
        <p:spPr>
          <a:xfrm>
            <a:off x="8594034" y="5849133"/>
            <a:ext cx="2001079" cy="6978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  <a:r>
              <a:rPr lang="fr-FR" sz="1000" dirty="0"/>
              <a:t>n+1 </a:t>
            </a:r>
            <a:r>
              <a:rPr lang="fr-FR" dirty="0"/>
              <a:t>= … A</a:t>
            </a:r>
            <a:r>
              <a:rPr lang="fr-FR" sz="1000" dirty="0"/>
              <a:t>m</a:t>
            </a:r>
            <a:r>
              <a:rPr lang="fr-FR" dirty="0"/>
              <a:t> …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="" xmlns:a16="http://schemas.microsoft.com/office/drawing/2014/main" id="{053D8574-DC66-49F3-BCD5-4EA270D653B7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2471530" y="2262806"/>
            <a:ext cx="33130" cy="630200"/>
          </a:xfrm>
          <a:prstGeom prst="straightConnector1">
            <a:avLst/>
          </a:prstGeom>
          <a:ln w="57150"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="" xmlns:a16="http://schemas.microsoft.com/office/drawing/2014/main" id="{45275A60-A977-4116-8194-733B2A85D077}"/>
              </a:ext>
            </a:extLst>
          </p:cNvPr>
          <p:cNvCxnSpPr>
            <a:cxnSpLocks/>
          </p:cNvCxnSpPr>
          <p:nvPr/>
        </p:nvCxnSpPr>
        <p:spPr>
          <a:xfrm>
            <a:off x="9336157" y="1928195"/>
            <a:ext cx="0" cy="542210"/>
          </a:xfrm>
          <a:prstGeom prst="straightConnector1">
            <a:avLst/>
          </a:prstGeom>
          <a:ln w="57150"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="" xmlns:a16="http://schemas.microsoft.com/office/drawing/2014/main" id="{5F5BFEC7-0D90-4D11-8A6C-E19906FACBD3}"/>
              </a:ext>
            </a:extLst>
          </p:cNvPr>
          <p:cNvCxnSpPr>
            <a:cxnSpLocks/>
          </p:cNvCxnSpPr>
          <p:nvPr/>
        </p:nvCxnSpPr>
        <p:spPr>
          <a:xfrm>
            <a:off x="9531595" y="4996250"/>
            <a:ext cx="0" cy="864528"/>
          </a:xfrm>
          <a:prstGeom prst="straightConnector1">
            <a:avLst/>
          </a:prstGeom>
          <a:ln w="57150"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="" xmlns:a16="http://schemas.microsoft.com/office/drawing/2014/main" id="{09CABB5C-F011-4426-B119-D5D6CB40719D}"/>
              </a:ext>
            </a:extLst>
          </p:cNvPr>
          <p:cNvSpPr txBox="1"/>
          <p:nvPr/>
        </p:nvSpPr>
        <p:spPr>
          <a:xfrm>
            <a:off x="1328526" y="1000531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Développement de A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="" xmlns:a16="http://schemas.microsoft.com/office/drawing/2014/main" id="{AA96A8A9-4195-4A38-BC28-23E21083D648}"/>
              </a:ext>
            </a:extLst>
          </p:cNvPr>
          <p:cNvSpPr txBox="1"/>
          <p:nvPr/>
        </p:nvSpPr>
        <p:spPr>
          <a:xfrm>
            <a:off x="8120275" y="902119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Développement de B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="" xmlns:a16="http://schemas.microsoft.com/office/drawing/2014/main" id="{DD164CA8-C874-424D-B85B-D0A44F923B62}"/>
              </a:ext>
            </a:extLst>
          </p:cNvPr>
          <p:cNvSpPr txBox="1"/>
          <p:nvPr/>
        </p:nvSpPr>
        <p:spPr>
          <a:xfrm>
            <a:off x="7846541" y="5162491"/>
            <a:ext cx="1579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Intégration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="" xmlns:a16="http://schemas.microsoft.com/office/drawing/2014/main" id="{FD07882F-27BB-4BDF-8748-B2696673D52F}"/>
              </a:ext>
            </a:extLst>
          </p:cNvPr>
          <p:cNvSpPr/>
          <p:nvPr/>
        </p:nvSpPr>
        <p:spPr>
          <a:xfrm>
            <a:off x="1762567" y="4161184"/>
            <a:ext cx="1550504" cy="8050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  <a:r>
              <a:rPr lang="fr-FR" sz="1000" dirty="0"/>
              <a:t>i</a:t>
            </a:r>
            <a:r>
              <a:rPr lang="fr-FR" dirty="0"/>
              <a:t> = …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="" xmlns:a16="http://schemas.microsoft.com/office/drawing/2014/main" id="{40B68ABA-CCC8-4673-9B99-42959E6C227A}"/>
              </a:ext>
            </a:extLst>
          </p:cNvPr>
          <p:cNvSpPr/>
          <p:nvPr/>
        </p:nvSpPr>
        <p:spPr>
          <a:xfrm>
            <a:off x="1795697" y="5860778"/>
            <a:ext cx="1550504" cy="92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  <a:r>
              <a:rPr lang="fr-FR" sz="1000" dirty="0"/>
              <a:t>m</a:t>
            </a:r>
            <a:r>
              <a:rPr lang="fr-FR" dirty="0"/>
              <a:t> = …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="" xmlns:a16="http://schemas.microsoft.com/office/drawing/2014/main" id="{AB712A8A-F277-4774-A3D2-C3F62F84C7D7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537819" y="4966252"/>
            <a:ext cx="33130" cy="894526"/>
          </a:xfrm>
          <a:prstGeom prst="straightConnector1">
            <a:avLst/>
          </a:prstGeom>
          <a:ln w="57150"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 : coins arrondis 29">
            <a:extLst>
              <a:ext uri="{FF2B5EF4-FFF2-40B4-BE49-F238E27FC236}">
                <a16:creationId xmlns="" xmlns:a16="http://schemas.microsoft.com/office/drawing/2014/main" id="{692FA3EB-1EF2-4DB1-BCBF-64FB35BC7B89}"/>
              </a:ext>
            </a:extLst>
          </p:cNvPr>
          <p:cNvSpPr/>
          <p:nvPr/>
        </p:nvSpPr>
        <p:spPr>
          <a:xfrm>
            <a:off x="8567502" y="3231201"/>
            <a:ext cx="1928186" cy="5831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B</a:t>
            </a:r>
            <a:r>
              <a:rPr lang="fr-FR" sz="1000" dirty="0" err="1"/>
              <a:t>j</a:t>
            </a:r>
            <a:r>
              <a:rPr lang="fr-FR" dirty="0"/>
              <a:t> = … A</a:t>
            </a:r>
            <a:r>
              <a:rPr lang="fr-FR" sz="1000" dirty="0"/>
              <a:t>i</a:t>
            </a:r>
            <a:r>
              <a:rPr lang="fr-FR" dirty="0"/>
              <a:t> …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="" xmlns:a16="http://schemas.microsoft.com/office/drawing/2014/main" id="{1F4FFE6F-0611-48B6-95BD-2ACCEE77435C}"/>
              </a:ext>
            </a:extLst>
          </p:cNvPr>
          <p:cNvSpPr/>
          <p:nvPr/>
        </p:nvSpPr>
        <p:spPr>
          <a:xfrm>
            <a:off x="8544338" y="4449862"/>
            <a:ext cx="2100469" cy="5831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B</a:t>
            </a:r>
            <a:r>
              <a:rPr lang="fr-FR" sz="1000" dirty="0" err="1"/>
              <a:t>n</a:t>
            </a:r>
            <a:r>
              <a:rPr lang="fr-FR" dirty="0"/>
              <a:t> = … A</a:t>
            </a:r>
            <a:r>
              <a:rPr lang="fr-FR" sz="1000" dirty="0"/>
              <a:t>i</a:t>
            </a:r>
            <a:r>
              <a:rPr lang="fr-FR" dirty="0"/>
              <a:t> …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="" xmlns:a16="http://schemas.microsoft.com/office/drawing/2014/main" id="{CBC17122-406F-4C99-A1F0-16B044ACD829}"/>
              </a:ext>
            </a:extLst>
          </p:cNvPr>
          <p:cNvCxnSpPr>
            <a:cxnSpLocks/>
          </p:cNvCxnSpPr>
          <p:nvPr/>
        </p:nvCxnSpPr>
        <p:spPr>
          <a:xfrm>
            <a:off x="9491876" y="3820658"/>
            <a:ext cx="0" cy="743060"/>
          </a:xfrm>
          <a:prstGeom prst="straightConnector1">
            <a:avLst/>
          </a:prstGeom>
          <a:ln w="57150"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="" xmlns:a16="http://schemas.microsoft.com/office/drawing/2014/main" id="{3B47D5A0-A895-403C-8C00-18C2331A4DB0}"/>
              </a:ext>
            </a:extLst>
          </p:cNvPr>
          <p:cNvSpPr txBox="1"/>
          <p:nvPr/>
        </p:nvSpPr>
        <p:spPr>
          <a:xfrm>
            <a:off x="4227450" y="3620603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Renégociation</a:t>
            </a:r>
          </a:p>
        </p:txBody>
      </p:sp>
    </p:spTree>
    <p:extLst>
      <p:ext uri="{BB962C8B-B14F-4D97-AF65-F5344CB8AC3E}">
        <p14:creationId xmlns:p14="http://schemas.microsoft.com/office/powerpoint/2010/main" val="209448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4786C16-E067-4C35-B541-DC30D6B5963A}"/>
              </a:ext>
            </a:extLst>
          </p:cNvPr>
          <p:cNvSpPr/>
          <p:nvPr/>
        </p:nvSpPr>
        <p:spPr>
          <a:xfrm>
            <a:off x="2836815" y="178042"/>
            <a:ext cx="81591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ctr"/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</a:rPr>
              <a:t>Inventer puis vérifier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="" xmlns:a16="http://schemas.microsoft.com/office/drawing/2014/main" id="{790FB9F8-F994-4948-9311-EDD39AEBF9EF}"/>
              </a:ext>
            </a:extLst>
          </p:cNvPr>
          <p:cNvSpPr/>
          <p:nvPr/>
        </p:nvSpPr>
        <p:spPr>
          <a:xfrm>
            <a:off x="7679635" y="1582718"/>
            <a:ext cx="1550504" cy="8050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</a:t>
            </a:r>
            <a:r>
              <a:rPr lang="fr-FR" sz="1000" dirty="0"/>
              <a:t>i</a:t>
            </a:r>
            <a:r>
              <a:rPr lang="fr-FR" dirty="0"/>
              <a:t> = …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="" xmlns:a16="http://schemas.microsoft.com/office/drawing/2014/main" id="{3E7B0F7D-9E52-41E0-9441-45C6DF217C82}"/>
              </a:ext>
            </a:extLst>
          </p:cNvPr>
          <p:cNvSpPr/>
          <p:nvPr/>
        </p:nvSpPr>
        <p:spPr>
          <a:xfrm>
            <a:off x="7679635" y="4822876"/>
            <a:ext cx="1550504" cy="92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</a:t>
            </a:r>
            <a:r>
              <a:rPr lang="fr-FR" sz="1000" dirty="0"/>
              <a:t>i+1</a:t>
            </a:r>
            <a:r>
              <a:rPr lang="fr-FR" dirty="0"/>
              <a:t> = …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="" xmlns:a16="http://schemas.microsoft.com/office/drawing/2014/main" id="{68DCB81A-566F-4053-9B19-A4B9E0E3ABF2}"/>
              </a:ext>
            </a:extLst>
          </p:cNvPr>
          <p:cNvGrpSpPr/>
          <p:nvPr/>
        </p:nvGrpSpPr>
        <p:grpSpPr>
          <a:xfrm>
            <a:off x="1519456" y="1571358"/>
            <a:ext cx="3307742" cy="4271233"/>
            <a:chOff x="1691734" y="1457738"/>
            <a:chExt cx="3307742" cy="4271233"/>
          </a:xfrm>
        </p:grpSpPr>
        <p:sp>
          <p:nvSpPr>
            <p:cNvPr id="3" name="Rectangle : coins arrondis 2">
              <a:extLst>
                <a:ext uri="{FF2B5EF4-FFF2-40B4-BE49-F238E27FC236}">
                  <a16:creationId xmlns="" xmlns:a16="http://schemas.microsoft.com/office/drawing/2014/main" id="{08946CFD-7A2A-4271-AF77-A5EB6E95E479}"/>
                </a:ext>
              </a:extLst>
            </p:cNvPr>
            <p:cNvSpPr/>
            <p:nvPr/>
          </p:nvSpPr>
          <p:spPr>
            <a:xfrm>
              <a:off x="1696278" y="1457738"/>
              <a:ext cx="1550504" cy="80506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Mi</a:t>
              </a:r>
            </a:p>
          </p:txBody>
        </p:sp>
        <p:sp>
          <p:nvSpPr>
            <p:cNvPr id="4" name="Rectangle : coins arrondis 3">
              <a:extLst>
                <a:ext uri="{FF2B5EF4-FFF2-40B4-BE49-F238E27FC236}">
                  <a16:creationId xmlns="" xmlns:a16="http://schemas.microsoft.com/office/drawing/2014/main" id="{1815A5F2-067D-4033-8A31-96D60D3165A9}"/>
                </a:ext>
              </a:extLst>
            </p:cNvPr>
            <p:cNvSpPr/>
            <p:nvPr/>
          </p:nvSpPr>
          <p:spPr>
            <a:xfrm>
              <a:off x="1691734" y="4801319"/>
              <a:ext cx="1550504" cy="92765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</a:t>
              </a:r>
              <a:r>
                <a:rPr lang="fr-FR" sz="1000" dirty="0"/>
                <a:t>i+1</a:t>
              </a:r>
              <a:r>
                <a:rPr lang="fr-FR" dirty="0"/>
                <a:t> = …</a:t>
              </a:r>
            </a:p>
          </p:txBody>
        </p:sp>
        <p:cxnSp>
          <p:nvCxnSpPr>
            <p:cNvPr id="5" name="Connecteur droit avec flèche 4">
              <a:extLst>
                <a:ext uri="{FF2B5EF4-FFF2-40B4-BE49-F238E27FC236}">
                  <a16:creationId xmlns="" xmlns:a16="http://schemas.microsoft.com/office/drawing/2014/main" id="{F3428DA1-C880-4788-B81B-8366130A5F3F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 flipH="1">
              <a:off x="2466986" y="2262806"/>
              <a:ext cx="4544" cy="2538513"/>
            </a:xfrm>
            <a:prstGeom prst="straightConnector1">
              <a:avLst/>
            </a:prstGeom>
            <a:ln w="57150">
              <a:prstDash val="dashDot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ZoneTexte 10">
              <a:extLst>
                <a:ext uri="{FF2B5EF4-FFF2-40B4-BE49-F238E27FC236}">
                  <a16:creationId xmlns="" xmlns:a16="http://schemas.microsoft.com/office/drawing/2014/main" id="{A251424F-BF41-44CC-8D58-B226A9C3661F}"/>
                </a:ext>
              </a:extLst>
            </p:cNvPr>
            <p:cNvSpPr txBox="1"/>
            <p:nvPr/>
          </p:nvSpPr>
          <p:spPr>
            <a:xfrm>
              <a:off x="2570922" y="3423186"/>
              <a:ext cx="242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Règle de transformation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="" xmlns:a16="http://schemas.microsoft.com/office/drawing/2014/main" id="{F6384D07-A93E-4471-890C-AFADA414A166}"/>
              </a:ext>
            </a:extLst>
          </p:cNvPr>
          <p:cNvGrpSpPr/>
          <p:nvPr/>
        </p:nvGrpSpPr>
        <p:grpSpPr>
          <a:xfrm>
            <a:off x="8441634" y="2387786"/>
            <a:ext cx="2554355" cy="2435092"/>
            <a:chOff x="8441634" y="2387786"/>
            <a:chExt cx="2554355" cy="2435092"/>
          </a:xfrm>
        </p:grpSpPr>
        <p:cxnSp>
          <p:nvCxnSpPr>
            <p:cNvPr id="8" name="Connecteur droit avec flèche 7">
              <a:extLst>
                <a:ext uri="{FF2B5EF4-FFF2-40B4-BE49-F238E27FC236}">
                  <a16:creationId xmlns="" xmlns:a16="http://schemas.microsoft.com/office/drawing/2014/main" id="{22903BA8-2EF6-4286-83E7-8BFDE5AAD043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8441634" y="2387786"/>
              <a:ext cx="13253" cy="2435092"/>
            </a:xfrm>
            <a:prstGeom prst="straightConnector1">
              <a:avLst/>
            </a:prstGeom>
            <a:ln w="57150">
              <a:prstDash val="dashDot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ZoneTexte 11">
              <a:extLst>
                <a:ext uri="{FF2B5EF4-FFF2-40B4-BE49-F238E27FC236}">
                  <a16:creationId xmlns="" xmlns:a16="http://schemas.microsoft.com/office/drawing/2014/main" id="{9D61AA21-DA75-4F85-B064-0EF2BECDC663}"/>
                </a:ext>
              </a:extLst>
            </p:cNvPr>
            <p:cNvSpPr txBox="1"/>
            <p:nvPr/>
          </p:nvSpPr>
          <p:spPr>
            <a:xfrm>
              <a:off x="8554279" y="3383810"/>
              <a:ext cx="2441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Relation d’implémentation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54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498BA56-9EB4-420C-843D-9EF4592C902D}"/>
              </a:ext>
            </a:extLst>
          </p:cNvPr>
          <p:cNvSpPr txBox="1"/>
          <p:nvPr/>
        </p:nvSpPr>
        <p:spPr>
          <a:xfrm>
            <a:off x="1897917" y="639760"/>
            <a:ext cx="78395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600" b="1" dirty="0">
                <a:solidFill>
                  <a:srgbClr val="00B0F0"/>
                </a:solidFill>
                <a:latin typeface="+mj-lt"/>
              </a:rPr>
              <a:t>Activités de RAISE</a:t>
            </a:r>
            <a:endParaRPr lang="en-US" sz="3600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="" xmlns:a16="http://schemas.microsoft.com/office/drawing/2014/main" id="{17188B07-FBD2-48A9-A5BB-8709E41B3BD2}"/>
              </a:ext>
            </a:extLst>
          </p:cNvPr>
          <p:cNvSpPr txBox="1"/>
          <p:nvPr/>
        </p:nvSpPr>
        <p:spPr>
          <a:xfrm>
            <a:off x="1656522" y="1948070"/>
            <a:ext cx="96343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4000" dirty="0"/>
              <a:t>La spécification	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4000" dirty="0"/>
              <a:t>Le développement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4000" dirty="0"/>
              <a:t>La justification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4000" dirty="0"/>
              <a:t>La traduction</a:t>
            </a:r>
          </a:p>
        </p:txBody>
      </p:sp>
    </p:spTree>
    <p:extLst>
      <p:ext uri="{BB962C8B-B14F-4D97-AF65-F5344CB8AC3E}">
        <p14:creationId xmlns:p14="http://schemas.microsoft.com/office/powerpoint/2010/main" val="371974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498BA56-9EB4-420C-843D-9EF4592C902D}"/>
              </a:ext>
            </a:extLst>
          </p:cNvPr>
          <p:cNvSpPr txBox="1"/>
          <p:nvPr/>
        </p:nvSpPr>
        <p:spPr>
          <a:xfrm>
            <a:off x="1897916" y="241833"/>
            <a:ext cx="78395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600" b="1" dirty="0">
                <a:solidFill>
                  <a:srgbClr val="00B0F0"/>
                </a:solidFill>
                <a:latin typeface="+mj-lt"/>
              </a:rPr>
              <a:t>Activités de RAISE</a:t>
            </a:r>
            <a:endParaRPr lang="en-US" sz="3600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="" xmlns:a16="http://schemas.microsoft.com/office/drawing/2014/main" id="{17188B07-FBD2-48A9-A5BB-8709E41B3BD2}"/>
              </a:ext>
            </a:extLst>
          </p:cNvPr>
          <p:cNvSpPr txBox="1"/>
          <p:nvPr/>
        </p:nvSpPr>
        <p:spPr>
          <a:xfrm>
            <a:off x="834885" y="4326471"/>
            <a:ext cx="9634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5">
                    <a:lumMod val="50000"/>
                  </a:schemeClr>
                </a:solidFill>
              </a:rPr>
              <a:t>Traduction</a:t>
            </a:r>
            <a:endParaRPr lang="fr-FR" sz="3200" b="1" dirty="0"/>
          </a:p>
          <a:p>
            <a:r>
              <a:rPr lang="fr-FR" sz="2800" dirty="0"/>
              <a:t>Transformer une spécification concrète en un programme	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E7F776C8-571E-49D4-A3C3-6683ACAF77B9}"/>
              </a:ext>
            </a:extLst>
          </p:cNvPr>
          <p:cNvSpPr txBox="1"/>
          <p:nvPr/>
        </p:nvSpPr>
        <p:spPr>
          <a:xfrm>
            <a:off x="834885" y="2569492"/>
            <a:ext cx="96343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5">
                    <a:lumMod val="50000"/>
                  </a:schemeClr>
                </a:solidFill>
              </a:rPr>
              <a:t>La justification</a:t>
            </a:r>
          </a:p>
          <a:p>
            <a:r>
              <a:rPr lang="fr-FR" sz="2800" dirty="0"/>
              <a:t>Utiliser les règles d’inférence et les règles d’équivalence pour démontrer une propriété sur un module</a:t>
            </a:r>
          </a:p>
          <a:p>
            <a:endParaRPr lang="fr-FR" sz="3200" b="1" dirty="0"/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C7C7990D-6A11-4C88-A32A-04E0065BB042}"/>
              </a:ext>
            </a:extLst>
          </p:cNvPr>
          <p:cNvSpPr txBox="1"/>
          <p:nvPr/>
        </p:nvSpPr>
        <p:spPr>
          <a:xfrm>
            <a:off x="834886" y="1008035"/>
            <a:ext cx="9634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5">
                    <a:lumMod val="50000"/>
                  </a:schemeClr>
                </a:solidFill>
              </a:rPr>
              <a:t>La spécification</a:t>
            </a:r>
            <a:endParaRPr lang="fr-FR" sz="3200" b="1" dirty="0"/>
          </a:p>
          <a:p>
            <a:r>
              <a:rPr lang="fr-FR" sz="2800" dirty="0"/>
              <a:t>Exprimer le contenu d’un module en utilisant RSL	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BB5C9872-8C23-4795-919F-213D149E406F}"/>
              </a:ext>
            </a:extLst>
          </p:cNvPr>
          <p:cNvSpPr txBox="1"/>
          <p:nvPr/>
        </p:nvSpPr>
        <p:spPr>
          <a:xfrm>
            <a:off x="1000537" y="5486036"/>
            <a:ext cx="96343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5">
                    <a:lumMod val="50000"/>
                  </a:schemeClr>
                </a:solidFill>
              </a:rPr>
              <a:t>Développement</a:t>
            </a:r>
          </a:p>
          <a:p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192222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498BA56-9EB4-420C-843D-9EF4592C902D}"/>
              </a:ext>
            </a:extLst>
          </p:cNvPr>
          <p:cNvSpPr txBox="1"/>
          <p:nvPr/>
        </p:nvSpPr>
        <p:spPr>
          <a:xfrm>
            <a:off x="1897916" y="241833"/>
            <a:ext cx="78395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600" b="1" dirty="0">
                <a:solidFill>
                  <a:srgbClr val="00B0F0"/>
                </a:solidFill>
                <a:latin typeface="+mj-lt"/>
              </a:rPr>
              <a:t>Le développement</a:t>
            </a:r>
            <a:endParaRPr lang="en-US" sz="3600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E7F776C8-571E-49D4-A3C3-6683ACAF77B9}"/>
              </a:ext>
            </a:extLst>
          </p:cNvPr>
          <p:cNvSpPr txBox="1"/>
          <p:nvPr/>
        </p:nvSpPr>
        <p:spPr>
          <a:xfrm>
            <a:off x="834888" y="1187247"/>
            <a:ext cx="11264347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5">
                    <a:lumMod val="50000"/>
                  </a:schemeClr>
                </a:solidFill>
              </a:rPr>
              <a:t>L’activité de développement peut consister à: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en-US" sz="2000" dirty="0">
              <a:latin typeface="Arial" panose="020B0604020202020204" pitchFamily="34" charset="0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FR" altLang="en-US" sz="2000" dirty="0">
                <a:solidFill>
                  <a:srgbClr val="222222"/>
                </a:solidFill>
                <a:latin typeface="inherit"/>
              </a:rPr>
              <a:t>Produire une définition explicite pour les fonctions dont on a précédemment </a:t>
            </a:r>
            <a:r>
              <a:rPr lang="fr-FR" altLang="en-US" sz="2000" dirty="0" smtClean="0">
                <a:solidFill>
                  <a:srgbClr val="222222"/>
                </a:solidFill>
                <a:latin typeface="inherit"/>
              </a:rPr>
              <a:t>donné </a:t>
            </a:r>
            <a:r>
              <a:rPr lang="fr-FR" altLang="en-US" sz="2000" dirty="0">
                <a:solidFill>
                  <a:srgbClr val="222222"/>
                </a:solidFill>
                <a:latin typeface="inherit"/>
              </a:rPr>
              <a:t>uniquement la signature ou la définition implicite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FR" altLang="en-US" sz="2000" dirty="0">
                <a:solidFill>
                  <a:srgbClr val="222222"/>
                </a:solidFill>
                <a:latin typeface="inherit"/>
              </a:rPr>
              <a:t>Produire une définition explicite pour les variables et canaux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FR" altLang="en-US" sz="2000" dirty="0">
                <a:solidFill>
                  <a:srgbClr val="222222"/>
                </a:solidFill>
                <a:latin typeface="inherit"/>
              </a:rPr>
              <a:t>Donner une définition concrète pour les types abstraits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FR" altLang="en-US" sz="2000" dirty="0">
                <a:solidFill>
                  <a:srgbClr val="222222"/>
                </a:solidFill>
                <a:latin typeface="inherit"/>
              </a:rPr>
              <a:t>Changer la définition des types pour permettre une définition plus détaillée ou plus efficiente des fonctions qui s’applique sur ces types(ex. remplacer les ensembles par les listes)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FR" altLang="en-US" sz="2000" dirty="0">
                <a:solidFill>
                  <a:srgbClr val="222222"/>
                </a:solidFill>
                <a:latin typeface="inherit"/>
              </a:rPr>
              <a:t>Ajouter des nouvelles définitions aux nouveaux axiomes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FR" altLang="en-US" sz="2000" dirty="0">
                <a:solidFill>
                  <a:srgbClr val="222222"/>
                </a:solidFill>
                <a:latin typeface="inherit"/>
              </a:rPr>
              <a:t>Ajouter les variables d’état localement dans les fonctions ou globalement pour remplacer les paramètres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FR" altLang="en-US" sz="2000" dirty="0">
                <a:solidFill>
                  <a:srgbClr val="222222"/>
                </a:solidFill>
                <a:latin typeface="inherit"/>
              </a:rPr>
              <a:t>Changer le style de spécification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FR" altLang="en-US" sz="2000" dirty="0">
                <a:solidFill>
                  <a:srgbClr val="222222"/>
                </a:solidFill>
                <a:latin typeface="inherit"/>
              </a:rPr>
              <a:t>Ajouter les paramètres aux canaux pour les rendre plus génériques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FR" altLang="en-US" sz="2000" dirty="0">
                <a:solidFill>
                  <a:srgbClr val="222222"/>
                </a:solidFill>
                <a:latin typeface="inherit"/>
              </a:rPr>
              <a:t>Rendre la spécification réutilisable en ajoutant des paramètres aux SCHEME ou en modifiant le type </a:t>
            </a:r>
            <a:r>
              <a:rPr lang="fr-FR" altLang="en-US" sz="2000" dirty="0" smtClean="0">
                <a:solidFill>
                  <a:srgbClr val="222222"/>
                </a:solidFill>
                <a:latin typeface="inherit"/>
              </a:rPr>
              <a:t>des paramètres </a:t>
            </a:r>
            <a:r>
              <a:rPr lang="fr-FR" altLang="en-US" sz="2000" dirty="0">
                <a:solidFill>
                  <a:srgbClr val="222222"/>
                </a:solidFill>
                <a:latin typeface="inherit"/>
              </a:rPr>
              <a:t>des fonctions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FR" altLang="en-US" sz="2000" dirty="0">
                <a:solidFill>
                  <a:srgbClr val="222222"/>
                </a:solidFill>
                <a:latin typeface="inherit"/>
              </a:rPr>
              <a:t>Enlever les constructions qui sont difficile à </a:t>
            </a:r>
            <a:r>
              <a:rPr lang="fr-FR" altLang="en-US" sz="2000" dirty="0" smtClean="0">
                <a:solidFill>
                  <a:srgbClr val="222222"/>
                </a:solidFill>
                <a:latin typeface="inherit"/>
              </a:rPr>
              <a:t>exprimer dans </a:t>
            </a:r>
            <a:r>
              <a:rPr lang="fr-FR" altLang="en-US" sz="2000" dirty="0">
                <a:solidFill>
                  <a:srgbClr val="222222"/>
                </a:solidFill>
                <a:latin typeface="inherit"/>
              </a:rPr>
              <a:t>le langage de programmation cible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fr-FR" altLang="en-US" sz="2000" dirty="0">
              <a:solidFill>
                <a:srgbClr val="222222"/>
              </a:solidFill>
              <a:latin typeface="inherit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fr-FR" altLang="en-US" sz="2000" dirty="0">
              <a:latin typeface="Arial" panose="020B0604020202020204" pitchFamily="34" charset="0"/>
            </a:endParaRPr>
          </a:p>
          <a:p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85166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D66A14A-6FD4-4208-930E-E376714F3B93}"/>
              </a:ext>
            </a:extLst>
          </p:cNvPr>
          <p:cNvSpPr/>
          <p:nvPr/>
        </p:nvSpPr>
        <p:spPr>
          <a:xfrm>
            <a:off x="1823744" y="351183"/>
            <a:ext cx="94936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ctr"/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</a:rPr>
              <a:t>Utilisation de RAISE en Génie Logiciel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="" xmlns:a16="http://schemas.microsoft.com/office/drawing/2014/main" id="{CB3A7D07-00F6-4D40-AD5C-45FD8C399E25}"/>
              </a:ext>
            </a:extLst>
          </p:cNvPr>
          <p:cNvSpPr txBox="1"/>
          <p:nvPr/>
        </p:nvSpPr>
        <p:spPr>
          <a:xfrm>
            <a:off x="2466113" y="1254100"/>
            <a:ext cx="7626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600" b="1" dirty="0">
                <a:solidFill>
                  <a:schemeClr val="tx2"/>
                </a:solidFill>
                <a:latin typeface="+mj-lt"/>
              </a:rPr>
              <a:t>QU’EST-CE QU’ UNE MÉTHODE?</a:t>
            </a:r>
          </a:p>
        </p:txBody>
      </p:sp>
      <p:sp>
        <p:nvSpPr>
          <p:cNvPr id="5" name="Titre 1">
            <a:extLst>
              <a:ext uri="{FF2B5EF4-FFF2-40B4-BE49-F238E27FC236}">
                <a16:creationId xmlns="" xmlns:a16="http://schemas.microsoft.com/office/drawing/2014/main" id="{67F55201-F09A-4D15-828B-AD250B1CCF19}"/>
              </a:ext>
            </a:extLst>
          </p:cNvPr>
          <p:cNvSpPr txBox="1">
            <a:spLocks/>
          </p:cNvSpPr>
          <p:nvPr/>
        </p:nvSpPr>
        <p:spPr>
          <a:xfrm>
            <a:off x="1188243" y="1913709"/>
            <a:ext cx="11336268" cy="2081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fr-FR" sz="28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A </a:t>
            </a:r>
            <a:r>
              <a:rPr lang="fr-FR" sz="2800" b="1" dirty="0" err="1">
                <a:solidFill>
                  <a:srgbClr val="0070C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method</a:t>
            </a:r>
            <a:r>
              <a:rPr lang="fr-FR" sz="28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 </a:t>
            </a:r>
            <a:r>
              <a:rPr lang="fr-FR" sz="2800" dirty="0" err="1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is</a:t>
            </a:r>
            <a:r>
              <a:rPr lang="fr-FR" sz="28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 a set of </a:t>
            </a:r>
            <a:r>
              <a:rPr lang="fr-FR" sz="2800" b="1" dirty="0" err="1">
                <a:solidFill>
                  <a:srgbClr val="0070C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principles</a:t>
            </a:r>
            <a:r>
              <a:rPr lang="fr-FR" sz="28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  for </a:t>
            </a:r>
            <a:r>
              <a:rPr lang="fr-FR" sz="2800" dirty="0" err="1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selecting</a:t>
            </a:r>
            <a:r>
              <a:rPr lang="fr-FR" sz="28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 and </a:t>
            </a:r>
            <a:r>
              <a:rPr lang="fr-FR" sz="2800" dirty="0" err="1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applying</a:t>
            </a:r>
            <a:r>
              <a:rPr lang="fr-FR" sz="28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 </a:t>
            </a:r>
            <a:r>
              <a:rPr lang="fr-FR" sz="2800" b="1" dirty="0" err="1">
                <a:solidFill>
                  <a:srgbClr val="0070C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technics</a:t>
            </a:r>
            <a:r>
              <a:rPr lang="fr-FR" sz="28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 and </a:t>
            </a:r>
            <a:r>
              <a:rPr lang="fr-FR" sz="2800" b="1" dirty="0" err="1">
                <a:solidFill>
                  <a:srgbClr val="0070C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tools</a:t>
            </a:r>
            <a:r>
              <a:rPr lang="fr-FR" sz="2800" b="1" dirty="0">
                <a:solidFill>
                  <a:srgbClr val="0070C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 </a:t>
            </a:r>
            <a:r>
              <a:rPr lang="fr-FR" sz="28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in </a:t>
            </a:r>
            <a:r>
              <a:rPr lang="fr-FR" sz="2800" dirty="0" err="1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order</a:t>
            </a:r>
            <a:r>
              <a:rPr lang="fr-FR" sz="28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 to </a:t>
            </a:r>
            <a:r>
              <a:rPr lang="fr-FR" sz="2800" dirty="0" err="1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construct</a:t>
            </a:r>
            <a:r>
              <a:rPr lang="fr-FR" sz="28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 an </a:t>
            </a:r>
            <a:r>
              <a:rPr lang="fr-FR" sz="2800" b="1" dirty="0">
                <a:solidFill>
                  <a:srgbClr val="0070C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efficient</a:t>
            </a:r>
            <a:r>
              <a:rPr lang="fr-FR" sz="28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 </a:t>
            </a:r>
            <a:r>
              <a:rPr lang="fr-FR" sz="2800" b="1" dirty="0">
                <a:solidFill>
                  <a:srgbClr val="0070C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artefact, 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fr-FR" sz="2800" b="1" dirty="0" err="1">
                <a:solidFill>
                  <a:srgbClr val="0070C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Methodology</a:t>
            </a:r>
            <a:r>
              <a:rPr lang="fr-FR" sz="28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 </a:t>
            </a:r>
            <a:r>
              <a:rPr lang="fr-FR" sz="2800" dirty="0" err="1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is</a:t>
            </a:r>
            <a:r>
              <a:rPr lang="fr-FR" sz="28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 the </a:t>
            </a:r>
            <a:r>
              <a:rPr lang="fr-FR" sz="2800" dirty="0" err="1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study</a:t>
            </a:r>
            <a:r>
              <a:rPr lang="fr-FR" sz="28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 and </a:t>
            </a:r>
            <a:r>
              <a:rPr lang="fr-FR" sz="2800" dirty="0" err="1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knowledge</a:t>
            </a:r>
            <a:r>
              <a:rPr lang="fr-FR" sz="28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 of </a:t>
            </a:r>
            <a:r>
              <a:rPr lang="fr-FR" sz="2800" dirty="0" err="1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methods</a:t>
            </a:r>
            <a:r>
              <a:rPr lang="fr-FR" sz="28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041E88D3-8F0E-439A-BAA0-67BC8A95270B}"/>
              </a:ext>
            </a:extLst>
          </p:cNvPr>
          <p:cNvSpPr txBox="1"/>
          <p:nvPr/>
        </p:nvSpPr>
        <p:spPr>
          <a:xfrm>
            <a:off x="3228114" y="5450526"/>
            <a:ext cx="28544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4800" dirty="0">
                <a:solidFill>
                  <a:srgbClr val="002060"/>
                </a:solidFill>
              </a:rPr>
              <a:t>Méthode</a:t>
            </a:r>
            <a:r>
              <a:rPr lang="fr-FR" sz="3600" dirty="0">
                <a:solidFill>
                  <a:srgbClr val="002060"/>
                </a:solidFill>
              </a:rPr>
              <a:t> = </a:t>
            </a:r>
            <a:r>
              <a:rPr lang="fr-FR" sz="2800" dirty="0">
                <a:solidFill>
                  <a:srgbClr val="002060"/>
                </a:solidFill>
              </a:rPr>
              <a:t/>
            </a:r>
            <a:br>
              <a:rPr lang="fr-FR" sz="2800" dirty="0">
                <a:solidFill>
                  <a:srgbClr val="002060"/>
                </a:solidFill>
              </a:rPr>
            </a:br>
            <a:endParaRPr lang="fr-FR" sz="2800" dirty="0">
              <a:solidFill>
                <a:srgbClr val="00206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="" xmlns:a16="http://schemas.microsoft.com/office/drawing/2014/main" id="{ED75A2D2-C761-478B-8CA7-61B7489BA07F}"/>
              </a:ext>
            </a:extLst>
          </p:cNvPr>
          <p:cNvSpPr txBox="1"/>
          <p:nvPr/>
        </p:nvSpPr>
        <p:spPr>
          <a:xfrm>
            <a:off x="6953427" y="5065106"/>
            <a:ext cx="2204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2060"/>
                </a:solidFill>
              </a:rPr>
              <a:t>langage</a:t>
            </a:r>
            <a:endParaRPr lang="fr-FR" sz="2800" dirty="0"/>
          </a:p>
        </p:txBody>
      </p:sp>
      <p:sp>
        <p:nvSpPr>
          <p:cNvPr id="8" name="Accolade ouvrante 7">
            <a:extLst>
              <a:ext uri="{FF2B5EF4-FFF2-40B4-BE49-F238E27FC236}">
                <a16:creationId xmlns="" xmlns:a16="http://schemas.microsoft.com/office/drawing/2014/main" id="{BC45888C-FE5D-4E53-BF73-48D13B25D3FF}"/>
              </a:ext>
            </a:extLst>
          </p:cNvPr>
          <p:cNvSpPr/>
          <p:nvPr/>
        </p:nvSpPr>
        <p:spPr>
          <a:xfrm>
            <a:off x="6131064" y="5312555"/>
            <a:ext cx="741007" cy="12618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="" xmlns:a16="http://schemas.microsoft.com/office/drawing/2014/main" id="{D827F9A3-8183-490C-B3FB-9FB86B3C845F}"/>
              </a:ext>
            </a:extLst>
          </p:cNvPr>
          <p:cNvSpPr txBox="1"/>
          <p:nvPr/>
        </p:nvSpPr>
        <p:spPr>
          <a:xfrm>
            <a:off x="6920562" y="5647370"/>
            <a:ext cx="1904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2060"/>
                </a:solidFill>
              </a:rPr>
              <a:t>processus</a:t>
            </a:r>
            <a:endParaRPr lang="fr-FR" sz="2800" dirty="0"/>
          </a:p>
        </p:txBody>
      </p:sp>
      <p:sp>
        <p:nvSpPr>
          <p:cNvPr id="10" name="ZoneTexte 9">
            <a:extLst>
              <a:ext uri="{FF2B5EF4-FFF2-40B4-BE49-F238E27FC236}">
                <a16:creationId xmlns="" xmlns:a16="http://schemas.microsoft.com/office/drawing/2014/main" id="{38DAB256-2606-4E94-9626-AE479C64154F}"/>
              </a:ext>
            </a:extLst>
          </p:cNvPr>
          <p:cNvSpPr txBox="1"/>
          <p:nvPr/>
        </p:nvSpPr>
        <p:spPr>
          <a:xfrm>
            <a:off x="6920562" y="6229634"/>
            <a:ext cx="2371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2060"/>
                </a:solidFill>
              </a:rPr>
              <a:t>modèles</a:t>
            </a:r>
            <a:endParaRPr lang="fr-FR" sz="2800" dirty="0"/>
          </a:p>
        </p:txBody>
      </p:sp>
      <p:sp>
        <p:nvSpPr>
          <p:cNvPr id="11" name="TextBox 1">
            <a:extLst>
              <a:ext uri="{FF2B5EF4-FFF2-40B4-BE49-F238E27FC236}">
                <a16:creationId xmlns="" xmlns:a16="http://schemas.microsoft.com/office/drawing/2014/main" id="{2CBE60E3-EE34-49A2-82C2-1180568070D5}"/>
              </a:ext>
            </a:extLst>
          </p:cNvPr>
          <p:cNvSpPr txBox="1"/>
          <p:nvPr/>
        </p:nvSpPr>
        <p:spPr>
          <a:xfrm>
            <a:off x="7777879" y="4008759"/>
            <a:ext cx="36328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b="1" dirty="0">
                <a:solidFill>
                  <a:srgbClr val="0070C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par Dines BJORNER </a:t>
            </a:r>
            <a:endParaRPr lang="en-US" sz="2000" b="1" u="sng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730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/>
      <p:bldP spid="7" grpId="0"/>
      <p:bldP spid="8" grpId="0" animBg="1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4786C16-E067-4C35-B541-DC30D6B5963A}"/>
              </a:ext>
            </a:extLst>
          </p:cNvPr>
          <p:cNvSpPr/>
          <p:nvPr/>
        </p:nvSpPr>
        <p:spPr>
          <a:xfrm>
            <a:off x="3508510" y="455557"/>
            <a:ext cx="64306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ctr"/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</a:rPr>
              <a:t>Etapes de développement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="" xmlns:a16="http://schemas.microsoft.com/office/drawing/2014/main" id="{497931F2-2796-4E7D-8CB9-05CF713588C7}"/>
              </a:ext>
            </a:extLst>
          </p:cNvPr>
          <p:cNvSpPr txBox="1"/>
          <p:nvPr/>
        </p:nvSpPr>
        <p:spPr>
          <a:xfrm>
            <a:off x="8507896" y="1936983"/>
            <a:ext cx="2981740" cy="452431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8" name="Organigramme : Connecteur 17">
            <a:extLst>
              <a:ext uri="{FF2B5EF4-FFF2-40B4-BE49-F238E27FC236}">
                <a16:creationId xmlns="" xmlns:a16="http://schemas.microsoft.com/office/drawing/2014/main" id="{B15E08A6-8A96-4C02-B2C6-E8E129440F09}"/>
              </a:ext>
            </a:extLst>
          </p:cNvPr>
          <p:cNvSpPr/>
          <p:nvPr/>
        </p:nvSpPr>
        <p:spPr>
          <a:xfrm>
            <a:off x="3776871" y="2101265"/>
            <a:ext cx="125894" cy="203133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rganigramme : Connecteur 21">
            <a:extLst>
              <a:ext uri="{FF2B5EF4-FFF2-40B4-BE49-F238E27FC236}">
                <a16:creationId xmlns="" xmlns:a16="http://schemas.microsoft.com/office/drawing/2014/main" id="{0E83FDEC-5DF8-4185-A485-1AC238718511}"/>
              </a:ext>
            </a:extLst>
          </p:cNvPr>
          <p:cNvSpPr/>
          <p:nvPr/>
        </p:nvSpPr>
        <p:spPr>
          <a:xfrm>
            <a:off x="3747052" y="3713878"/>
            <a:ext cx="125894" cy="203133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rganigramme : Connecteur 24">
            <a:extLst>
              <a:ext uri="{FF2B5EF4-FFF2-40B4-BE49-F238E27FC236}">
                <a16:creationId xmlns="" xmlns:a16="http://schemas.microsoft.com/office/drawing/2014/main" id="{3C10F721-EAE8-4C53-AE9D-AA2A0F1C46C2}"/>
              </a:ext>
            </a:extLst>
          </p:cNvPr>
          <p:cNvSpPr/>
          <p:nvPr/>
        </p:nvSpPr>
        <p:spPr>
          <a:xfrm>
            <a:off x="6740387" y="3815444"/>
            <a:ext cx="125894" cy="203133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="" xmlns:a16="http://schemas.microsoft.com/office/drawing/2014/main" id="{4766529F-4D50-4251-81E0-F895AF711A75}"/>
              </a:ext>
            </a:extLst>
          </p:cNvPr>
          <p:cNvSpPr txBox="1"/>
          <p:nvPr/>
        </p:nvSpPr>
        <p:spPr>
          <a:xfrm>
            <a:off x="3279911" y="1977291"/>
            <a:ext cx="45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</a:t>
            </a:r>
            <a:r>
              <a:rPr lang="fr-FR" sz="1000" dirty="0"/>
              <a:t>0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="" xmlns:a16="http://schemas.microsoft.com/office/drawing/2014/main" id="{D4DDA82D-965D-47EA-87FD-C574F1FAD7FC}"/>
              </a:ext>
            </a:extLst>
          </p:cNvPr>
          <p:cNvSpPr txBox="1"/>
          <p:nvPr/>
        </p:nvSpPr>
        <p:spPr>
          <a:xfrm>
            <a:off x="6907692" y="3667682"/>
            <a:ext cx="632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</a:t>
            </a:r>
            <a:r>
              <a:rPr lang="fr-FR" sz="1000" dirty="0"/>
              <a:t>i+1</a:t>
            </a:r>
          </a:p>
        </p:txBody>
      </p:sp>
      <p:grpSp>
        <p:nvGrpSpPr>
          <p:cNvPr id="37" name="Groupe 36">
            <a:extLst>
              <a:ext uri="{FF2B5EF4-FFF2-40B4-BE49-F238E27FC236}">
                <a16:creationId xmlns="" xmlns:a16="http://schemas.microsoft.com/office/drawing/2014/main" id="{DD8A1DD6-4085-4B18-A4AC-9690005D490D}"/>
              </a:ext>
            </a:extLst>
          </p:cNvPr>
          <p:cNvGrpSpPr/>
          <p:nvPr/>
        </p:nvGrpSpPr>
        <p:grpSpPr>
          <a:xfrm>
            <a:off x="1168361" y="1554346"/>
            <a:ext cx="10314648" cy="5091618"/>
            <a:chOff x="1168361" y="1554346"/>
            <a:chExt cx="10314648" cy="5091618"/>
          </a:xfrm>
        </p:grpSpPr>
        <p:sp>
          <p:nvSpPr>
            <p:cNvPr id="7" name="ZoneTexte 6">
              <a:extLst>
                <a:ext uri="{FF2B5EF4-FFF2-40B4-BE49-F238E27FC236}">
                  <a16:creationId xmlns="" xmlns:a16="http://schemas.microsoft.com/office/drawing/2014/main" id="{81A25154-7170-4068-A003-E5E819EFFA46}"/>
                </a:ext>
              </a:extLst>
            </p:cNvPr>
            <p:cNvSpPr txBox="1"/>
            <p:nvPr/>
          </p:nvSpPr>
          <p:spPr>
            <a:xfrm>
              <a:off x="1468082" y="1570920"/>
              <a:ext cx="962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Abstrait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="" xmlns:a16="http://schemas.microsoft.com/office/drawing/2014/main" id="{70EBC20E-C8F4-4D15-BCB1-F2191E4D9D21}"/>
                </a:ext>
              </a:extLst>
            </p:cNvPr>
            <p:cNvSpPr txBox="1"/>
            <p:nvPr/>
          </p:nvSpPr>
          <p:spPr>
            <a:xfrm>
              <a:off x="1355224" y="6276632"/>
              <a:ext cx="1272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Concret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="" xmlns:a16="http://schemas.microsoft.com/office/drawing/2014/main" id="{806910DF-52A9-4941-987B-411716918A4C}"/>
                </a:ext>
              </a:extLst>
            </p:cNvPr>
            <p:cNvSpPr txBox="1"/>
            <p:nvPr/>
          </p:nvSpPr>
          <p:spPr>
            <a:xfrm>
              <a:off x="3388414" y="5831884"/>
              <a:ext cx="969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Codage</a:t>
              </a:r>
            </a:p>
          </p:txBody>
        </p:sp>
        <p:cxnSp>
          <p:nvCxnSpPr>
            <p:cNvPr id="10" name="Connecteur droit avec flèche 9">
              <a:extLst>
                <a:ext uri="{FF2B5EF4-FFF2-40B4-BE49-F238E27FC236}">
                  <a16:creationId xmlns="" xmlns:a16="http://schemas.microsoft.com/office/drawing/2014/main" id="{73A27FF5-FAC0-42F6-870F-8AA845175E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79717" y="1923678"/>
              <a:ext cx="91106" cy="4352954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e 16">
              <a:extLst>
                <a:ext uri="{FF2B5EF4-FFF2-40B4-BE49-F238E27FC236}">
                  <a16:creationId xmlns="" xmlns:a16="http://schemas.microsoft.com/office/drawing/2014/main" id="{24AB4F25-EAC8-4A3C-AE48-F9D8E5F16248}"/>
                </a:ext>
              </a:extLst>
            </p:cNvPr>
            <p:cNvGrpSpPr/>
            <p:nvPr/>
          </p:nvGrpSpPr>
          <p:grpSpPr>
            <a:xfrm>
              <a:off x="2537789" y="1554346"/>
              <a:ext cx="8945220" cy="4906953"/>
              <a:chOff x="2537789" y="1554346"/>
              <a:chExt cx="8945220" cy="4906953"/>
            </a:xfrm>
          </p:grpSpPr>
          <p:sp>
            <p:nvSpPr>
              <p:cNvPr id="4" name="ZoneTexte 3">
                <a:extLst>
                  <a:ext uri="{FF2B5EF4-FFF2-40B4-BE49-F238E27FC236}">
                    <a16:creationId xmlns="" xmlns:a16="http://schemas.microsoft.com/office/drawing/2014/main" id="{38F03A80-23E8-4EB5-8CA5-13F3784C9EAE}"/>
                  </a:ext>
                </a:extLst>
              </p:cNvPr>
              <p:cNvSpPr txBox="1"/>
              <p:nvPr/>
            </p:nvSpPr>
            <p:spPr>
              <a:xfrm>
                <a:off x="2537789" y="1554346"/>
                <a:ext cx="2981740" cy="369332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Applicatif</a:t>
                </a:r>
              </a:p>
            </p:txBody>
          </p:sp>
          <p:sp>
            <p:nvSpPr>
              <p:cNvPr id="12" name="ZoneTexte 11">
                <a:extLst>
                  <a:ext uri="{FF2B5EF4-FFF2-40B4-BE49-F238E27FC236}">
                    <a16:creationId xmlns="" xmlns:a16="http://schemas.microsoft.com/office/drawing/2014/main" id="{716BD2DB-BBDE-4095-B0F6-FF37534C1F60}"/>
                  </a:ext>
                </a:extLst>
              </p:cNvPr>
              <p:cNvSpPr txBox="1"/>
              <p:nvPr/>
            </p:nvSpPr>
            <p:spPr>
              <a:xfrm>
                <a:off x="5519529" y="1554346"/>
                <a:ext cx="2981740" cy="369332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Impératif</a:t>
                </a:r>
              </a:p>
            </p:txBody>
          </p:sp>
          <p:sp>
            <p:nvSpPr>
              <p:cNvPr id="13" name="ZoneTexte 12">
                <a:extLst>
                  <a:ext uri="{FF2B5EF4-FFF2-40B4-BE49-F238E27FC236}">
                    <a16:creationId xmlns="" xmlns:a16="http://schemas.microsoft.com/office/drawing/2014/main" id="{8E429F71-2948-4636-B256-965A14429E78}"/>
                  </a:ext>
                </a:extLst>
              </p:cNvPr>
              <p:cNvSpPr txBox="1"/>
              <p:nvPr/>
            </p:nvSpPr>
            <p:spPr>
              <a:xfrm>
                <a:off x="8501269" y="1554346"/>
                <a:ext cx="2981740" cy="369332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Concurrent</a:t>
                </a:r>
              </a:p>
            </p:txBody>
          </p:sp>
          <p:sp>
            <p:nvSpPr>
              <p:cNvPr id="14" name="ZoneTexte 13">
                <a:extLst>
                  <a:ext uri="{FF2B5EF4-FFF2-40B4-BE49-F238E27FC236}">
                    <a16:creationId xmlns="" xmlns:a16="http://schemas.microsoft.com/office/drawing/2014/main" id="{C64320A2-44D3-4863-BC6C-C8FCDB57C72D}"/>
                  </a:ext>
                </a:extLst>
              </p:cNvPr>
              <p:cNvSpPr txBox="1"/>
              <p:nvPr/>
            </p:nvSpPr>
            <p:spPr>
              <a:xfrm>
                <a:off x="2537789" y="1936984"/>
                <a:ext cx="2981740" cy="4524315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</p:txBody>
          </p:sp>
          <p:sp>
            <p:nvSpPr>
              <p:cNvPr id="15" name="ZoneTexte 14">
                <a:extLst>
                  <a:ext uri="{FF2B5EF4-FFF2-40B4-BE49-F238E27FC236}">
                    <a16:creationId xmlns="" xmlns:a16="http://schemas.microsoft.com/office/drawing/2014/main" id="{4E161C6E-1139-45F4-9809-EDF1E357C378}"/>
                  </a:ext>
                </a:extLst>
              </p:cNvPr>
              <p:cNvSpPr txBox="1"/>
              <p:nvPr/>
            </p:nvSpPr>
            <p:spPr>
              <a:xfrm>
                <a:off x="5519529" y="1936983"/>
                <a:ext cx="2981740" cy="4524315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</p:txBody>
          </p:sp>
        </p:grpSp>
        <p:cxnSp>
          <p:nvCxnSpPr>
            <p:cNvPr id="20" name="Connecteur droit avec flèche 19">
              <a:extLst>
                <a:ext uri="{FF2B5EF4-FFF2-40B4-BE49-F238E27FC236}">
                  <a16:creationId xmlns="" xmlns:a16="http://schemas.microsoft.com/office/drawing/2014/main" id="{B9A527FB-703F-40ED-874D-94677AD34542}"/>
                </a:ext>
              </a:extLst>
            </p:cNvPr>
            <p:cNvCxnSpPr>
              <a:cxnSpLocks/>
              <a:stCxn id="18" idx="4"/>
            </p:cNvCxnSpPr>
            <p:nvPr/>
          </p:nvCxnSpPr>
          <p:spPr>
            <a:xfrm flipH="1">
              <a:off x="3816628" y="2304398"/>
              <a:ext cx="23190" cy="1427819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>
              <a:extLst>
                <a:ext uri="{FF2B5EF4-FFF2-40B4-BE49-F238E27FC236}">
                  <a16:creationId xmlns="" xmlns:a16="http://schemas.microsoft.com/office/drawing/2014/main" id="{99B11418-AD1A-4DCE-BC38-6E704D765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1594" y="3907291"/>
              <a:ext cx="2907198" cy="972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="" xmlns:a16="http://schemas.microsoft.com/office/drawing/2014/main" id="{6E4B6DF9-DC3A-4A56-A5C6-F4BB278DC2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03333" y="3901524"/>
              <a:ext cx="1" cy="147207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B5D3D461-6B7B-422F-971C-E99FA5B2BCB9}"/>
                </a:ext>
              </a:extLst>
            </p:cNvPr>
            <p:cNvSpPr/>
            <p:nvPr/>
          </p:nvSpPr>
          <p:spPr>
            <a:xfrm>
              <a:off x="2537789" y="5373600"/>
              <a:ext cx="8945220" cy="14578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Flèche : bas 30">
              <a:extLst>
                <a:ext uri="{FF2B5EF4-FFF2-40B4-BE49-F238E27FC236}">
                  <a16:creationId xmlns="" xmlns:a16="http://schemas.microsoft.com/office/drawing/2014/main" id="{2232C40A-7CEB-48CD-AB76-E086D93E86FF}"/>
                </a:ext>
              </a:extLst>
            </p:cNvPr>
            <p:cNvSpPr/>
            <p:nvPr/>
          </p:nvSpPr>
          <p:spPr>
            <a:xfrm>
              <a:off x="6660872" y="5544471"/>
              <a:ext cx="284921" cy="46983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ZoneTexte 32">
              <a:extLst>
                <a:ext uri="{FF2B5EF4-FFF2-40B4-BE49-F238E27FC236}">
                  <a16:creationId xmlns="" xmlns:a16="http://schemas.microsoft.com/office/drawing/2014/main" id="{6BEAF16D-981A-479D-B99F-C300841D323B}"/>
                </a:ext>
              </a:extLst>
            </p:cNvPr>
            <p:cNvSpPr txBox="1"/>
            <p:nvPr/>
          </p:nvSpPr>
          <p:spPr>
            <a:xfrm>
              <a:off x="3326299" y="3706666"/>
              <a:ext cx="457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M</a:t>
              </a:r>
              <a:r>
                <a:rPr lang="fr-FR" sz="1000" dirty="0"/>
                <a:t>i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="" xmlns:a16="http://schemas.microsoft.com/office/drawing/2014/main" id="{F4A7A350-808C-4BF8-ACDD-E1AC5C15F9F6}"/>
                </a:ext>
              </a:extLst>
            </p:cNvPr>
            <p:cNvSpPr txBox="1"/>
            <p:nvPr/>
          </p:nvSpPr>
          <p:spPr>
            <a:xfrm>
              <a:off x="6816583" y="5088389"/>
              <a:ext cx="457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M</a:t>
              </a:r>
              <a:r>
                <a:rPr lang="fr-FR" sz="1000" dirty="0"/>
                <a:t>n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="" xmlns:a16="http://schemas.microsoft.com/office/drawing/2014/main" id="{5DFE1AC2-5051-4F80-9440-1210AAEFC0F5}"/>
                </a:ext>
              </a:extLst>
            </p:cNvPr>
            <p:cNvSpPr txBox="1"/>
            <p:nvPr/>
          </p:nvSpPr>
          <p:spPr>
            <a:xfrm rot="16200000">
              <a:off x="-123748" y="3968307"/>
              <a:ext cx="30458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/>
                <a:t>Niveau d’abstraction</a:t>
              </a:r>
            </a:p>
          </p:txBody>
        </p:sp>
      </p:grpSp>
      <p:sp>
        <p:nvSpPr>
          <p:cNvPr id="44" name="ZoneTexte 43">
            <a:extLst>
              <a:ext uri="{FF2B5EF4-FFF2-40B4-BE49-F238E27FC236}">
                <a16:creationId xmlns="" xmlns:a16="http://schemas.microsoft.com/office/drawing/2014/main" id="{FA84DDD9-525B-4F1D-B2AA-616A85945FCF}"/>
              </a:ext>
            </a:extLst>
          </p:cNvPr>
          <p:cNvSpPr txBox="1"/>
          <p:nvPr/>
        </p:nvSpPr>
        <p:spPr>
          <a:xfrm>
            <a:off x="6879530" y="5558219"/>
            <a:ext cx="127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Traduction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84786C16-E067-4C35-B541-DC30D6B5963A}"/>
              </a:ext>
            </a:extLst>
          </p:cNvPr>
          <p:cNvSpPr/>
          <p:nvPr/>
        </p:nvSpPr>
        <p:spPr>
          <a:xfrm rot="5400000">
            <a:off x="609176" y="3399628"/>
            <a:ext cx="355020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fr-FR" sz="11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</a:rPr>
              <a:t>Recueil des besoins, analyse, conception,                             vérification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84786C16-E067-4C35-B541-DC30D6B5963A}"/>
              </a:ext>
            </a:extLst>
          </p:cNvPr>
          <p:cNvSpPr/>
          <p:nvPr/>
        </p:nvSpPr>
        <p:spPr>
          <a:xfrm rot="5400000">
            <a:off x="1924008" y="6111239"/>
            <a:ext cx="105043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ctr"/>
            <a:r>
              <a:rPr lang="fr-FR" sz="11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</a:rPr>
              <a:t>codage</a:t>
            </a:r>
          </a:p>
        </p:txBody>
      </p:sp>
    </p:spTree>
    <p:extLst>
      <p:ext uri="{BB962C8B-B14F-4D97-AF65-F5344CB8AC3E}">
        <p14:creationId xmlns:p14="http://schemas.microsoft.com/office/powerpoint/2010/main" val="293663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4">
            <a:extLst>
              <a:ext uri="{FF2B5EF4-FFF2-40B4-BE49-F238E27FC236}">
                <a16:creationId xmlns="" xmlns:a16="http://schemas.microsoft.com/office/drawing/2014/main" id="{DBC42716-2CC7-4DD2-B151-47DF4EB48D2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7577" y="399057"/>
          <a:ext cx="11706896" cy="521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1995">
                  <a:extLst>
                    <a:ext uri="{9D8B030D-6E8A-4147-A177-3AD203B41FA5}">
                      <a16:colId xmlns="" xmlns:a16="http://schemas.microsoft.com/office/drawing/2014/main" val="426396541"/>
                    </a:ext>
                  </a:extLst>
                </a:gridCol>
                <a:gridCol w="7984901">
                  <a:extLst>
                    <a:ext uri="{9D8B030D-6E8A-4147-A177-3AD203B41FA5}">
                      <a16:colId xmlns="" xmlns:a16="http://schemas.microsoft.com/office/drawing/2014/main" val="4038331568"/>
                    </a:ext>
                  </a:extLst>
                </a:gridCol>
              </a:tblGrid>
              <a:tr h="1274594">
                <a:tc>
                  <a:txBody>
                    <a:bodyPr/>
                    <a:lstStyle/>
                    <a:p>
                      <a:endParaRPr lang="fr-FR" sz="2800" noProof="0" dirty="0"/>
                    </a:p>
                    <a:p>
                      <a:r>
                        <a:rPr lang="fr-FR" sz="2800" noProof="0" dirty="0"/>
                        <a:t>Styles de spécification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noProof="0" dirty="0"/>
                        <a:t>Applicatif, </a:t>
                      </a:r>
                    </a:p>
                    <a:p>
                      <a:r>
                        <a:rPr lang="fr-FR" sz="2800" noProof="0" dirty="0"/>
                        <a:t>Séquentiel, </a:t>
                      </a:r>
                    </a:p>
                    <a:p>
                      <a:r>
                        <a:rPr lang="fr-FR" sz="2800" noProof="0" dirty="0"/>
                        <a:t>Concurrent.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91670116"/>
                  </a:ext>
                </a:extLst>
              </a:tr>
              <a:tr h="1274594">
                <a:tc>
                  <a:txBody>
                    <a:bodyPr/>
                    <a:lstStyle/>
                    <a:p>
                      <a:endParaRPr lang="fr-FR" sz="2800" noProof="0" dirty="0"/>
                    </a:p>
                    <a:p>
                      <a:r>
                        <a:rPr lang="fr-FR" sz="2800" noProof="0" dirty="0"/>
                        <a:t>Niveau d’abstraction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800" noProof="0" dirty="0"/>
                    </a:p>
                    <a:p>
                      <a:r>
                        <a:rPr lang="fr-FR" sz="2800" noProof="0" dirty="0"/>
                        <a:t>Glissement continu de l’abstrait vers le concret</a:t>
                      </a:r>
                    </a:p>
                    <a:p>
                      <a:endParaRPr lang="fr-FR" sz="2800" noProof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02716158"/>
                  </a:ext>
                </a:extLst>
              </a:tr>
              <a:tr h="2473762">
                <a:tc>
                  <a:txBody>
                    <a:bodyPr/>
                    <a:lstStyle/>
                    <a:p>
                      <a:pPr algn="ctr"/>
                      <a:endParaRPr lang="fr-FR" sz="2800" noProof="0" dirty="0"/>
                    </a:p>
                    <a:p>
                      <a:pPr algn="ctr"/>
                      <a:endParaRPr lang="fr-FR" sz="2800" noProof="0" dirty="0"/>
                    </a:p>
                    <a:p>
                      <a:pPr algn="ctr"/>
                      <a:r>
                        <a:rPr lang="fr-FR" sz="2800" noProof="0" dirty="0" err="1"/>
                        <a:t>Dégré</a:t>
                      </a:r>
                      <a:r>
                        <a:rPr lang="fr-FR" sz="2800" noProof="0" dirty="0"/>
                        <a:t> de formalité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800" noProof="0" dirty="0"/>
                    </a:p>
                    <a:p>
                      <a:r>
                        <a:rPr lang="fr-FR" sz="2800" noProof="0" dirty="0"/>
                        <a:t>Spécification formelle,</a:t>
                      </a:r>
                    </a:p>
                    <a:p>
                      <a:r>
                        <a:rPr lang="fr-FR" sz="2800" noProof="0" dirty="0"/>
                        <a:t>Spécification formelle et développement rigoureux,</a:t>
                      </a:r>
                    </a:p>
                    <a:p>
                      <a:r>
                        <a:rPr lang="fr-FR" sz="2800" noProof="0" dirty="0"/>
                        <a:t>Spécification formelle et développement formel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17468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31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="" xmlns:a16="http://schemas.microsoft.com/office/drawing/2014/main" id="{17188B07-FBD2-48A9-A5BB-8709E41B3BD2}"/>
              </a:ext>
            </a:extLst>
          </p:cNvPr>
          <p:cNvSpPr txBox="1"/>
          <p:nvPr/>
        </p:nvSpPr>
        <p:spPr>
          <a:xfrm>
            <a:off x="1278834" y="1298714"/>
            <a:ext cx="96343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Exemple de règles: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fr-FR" sz="2400" dirty="0"/>
              <a:t>Un bateau ne peut occuper qu’un quai qui lui convient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fr-FR" sz="2400" dirty="0"/>
              <a:t>On ne peut avoir plusieurs bateaux sur le même quai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fr-FR" sz="2400" dirty="0"/>
              <a:t>Un bateau ne peut-être en 2 endroits à la fois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="" xmlns:a16="http://schemas.microsoft.com/office/drawing/2014/main" id="{E2ECF369-5E07-4558-9D6C-466DC25650DC}"/>
              </a:ext>
            </a:extLst>
          </p:cNvPr>
          <p:cNvSpPr txBox="1"/>
          <p:nvPr/>
        </p:nvSpPr>
        <p:spPr>
          <a:xfrm>
            <a:off x="1897917" y="307314"/>
            <a:ext cx="78395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 Light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600" b="1" dirty="0">
                <a:solidFill>
                  <a:srgbClr val="00B0F0"/>
                </a:solidFill>
                <a:latin typeface="+mj-lt"/>
              </a:rPr>
              <a:t>Etude de cas</a:t>
            </a:r>
            <a:endParaRPr lang="en-US" sz="3600" b="1" dirty="0">
              <a:solidFill>
                <a:srgbClr val="00B0F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226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e 45">
            <a:extLst>
              <a:ext uri="{FF2B5EF4-FFF2-40B4-BE49-F238E27FC236}">
                <a16:creationId xmlns="" xmlns:a16="http://schemas.microsoft.com/office/drawing/2014/main" id="{E9336D37-11EB-4973-9141-8001B8731A7C}"/>
              </a:ext>
            </a:extLst>
          </p:cNvPr>
          <p:cNvGrpSpPr/>
          <p:nvPr/>
        </p:nvGrpSpPr>
        <p:grpSpPr>
          <a:xfrm>
            <a:off x="214715" y="1818812"/>
            <a:ext cx="7564311" cy="4826484"/>
            <a:chOff x="601563" y="1274419"/>
            <a:chExt cx="9953923" cy="5245147"/>
          </a:xfrm>
        </p:grpSpPr>
        <p:cxnSp>
          <p:nvCxnSpPr>
            <p:cNvPr id="15" name="Connecteur droit avec flèche 14">
              <a:extLst>
                <a:ext uri="{FF2B5EF4-FFF2-40B4-BE49-F238E27FC236}">
                  <a16:creationId xmlns="" xmlns:a16="http://schemas.microsoft.com/office/drawing/2014/main" id="{25AEA330-F737-48F6-8646-79CFE0FC61AE}"/>
                </a:ext>
              </a:extLst>
            </p:cNvPr>
            <p:cNvCxnSpPr>
              <a:cxnSpLocks/>
            </p:cNvCxnSpPr>
            <p:nvPr/>
          </p:nvCxnSpPr>
          <p:spPr>
            <a:xfrm>
              <a:off x="3071812" y="1443037"/>
              <a:ext cx="2543176" cy="4629151"/>
            </a:xfrm>
            <a:prstGeom prst="straightConnector1">
              <a:avLst/>
            </a:prstGeom>
            <a:ln w="571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" name="ZoneTexte 25">
              <a:extLst>
                <a:ext uri="{FF2B5EF4-FFF2-40B4-BE49-F238E27FC236}">
                  <a16:creationId xmlns="" xmlns:a16="http://schemas.microsoft.com/office/drawing/2014/main" id="{AB9CC825-C16C-42FA-83A0-3EB96B97DD09}"/>
                </a:ext>
              </a:extLst>
            </p:cNvPr>
            <p:cNvSpPr txBox="1"/>
            <p:nvPr/>
          </p:nvSpPr>
          <p:spPr>
            <a:xfrm>
              <a:off x="601563" y="1274419"/>
              <a:ext cx="2558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/>
                <a:t>Analyse  et capture des besoins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="" xmlns:a16="http://schemas.microsoft.com/office/drawing/2014/main" id="{4703B197-7E05-4F7F-AAE5-5E13762D3676}"/>
                </a:ext>
              </a:extLst>
            </p:cNvPr>
            <p:cNvSpPr txBox="1"/>
            <p:nvPr/>
          </p:nvSpPr>
          <p:spPr>
            <a:xfrm>
              <a:off x="1644554" y="3008586"/>
              <a:ext cx="2212475" cy="895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/>
                <a:t>Conception générique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="" xmlns:a16="http://schemas.microsoft.com/office/drawing/2014/main" id="{344223DA-3364-4C5B-A5BD-D489ADA95D95}"/>
                </a:ext>
              </a:extLst>
            </p:cNvPr>
            <p:cNvSpPr txBox="1"/>
            <p:nvPr/>
          </p:nvSpPr>
          <p:spPr>
            <a:xfrm>
              <a:off x="2811068" y="4487792"/>
              <a:ext cx="2134499" cy="895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/>
                <a:t>Conception détaillée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="" xmlns:a16="http://schemas.microsoft.com/office/drawing/2014/main" id="{299896BA-153E-4ABC-BC6C-879D575E9E04}"/>
                </a:ext>
              </a:extLst>
            </p:cNvPr>
            <p:cNvSpPr txBox="1"/>
            <p:nvPr/>
          </p:nvSpPr>
          <p:spPr>
            <a:xfrm>
              <a:off x="5065514" y="6057901"/>
              <a:ext cx="23074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/>
                <a:t>Codage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="" xmlns:a16="http://schemas.microsoft.com/office/drawing/2014/main" id="{B37BA38B-12FA-4DF0-B42D-A49630193080}"/>
                </a:ext>
              </a:extLst>
            </p:cNvPr>
            <p:cNvSpPr txBox="1"/>
            <p:nvPr/>
          </p:nvSpPr>
          <p:spPr>
            <a:xfrm>
              <a:off x="8158162" y="1315866"/>
              <a:ext cx="2397324" cy="895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/>
                <a:t>Test fonctionnels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="" xmlns:a16="http://schemas.microsoft.com/office/drawing/2014/main" id="{D8E0E12E-AF45-4FC4-8292-1B3F29F72506}"/>
                </a:ext>
              </a:extLst>
            </p:cNvPr>
            <p:cNvSpPr txBox="1"/>
            <p:nvPr/>
          </p:nvSpPr>
          <p:spPr>
            <a:xfrm>
              <a:off x="7272932" y="2969567"/>
              <a:ext cx="2718606" cy="895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/>
                <a:t>Test d’intégration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="" xmlns:a16="http://schemas.microsoft.com/office/drawing/2014/main" id="{67351416-9F23-40D3-A990-9EBB4E9A8556}"/>
                </a:ext>
              </a:extLst>
            </p:cNvPr>
            <p:cNvSpPr txBox="1"/>
            <p:nvPr/>
          </p:nvSpPr>
          <p:spPr>
            <a:xfrm>
              <a:off x="6472833" y="4497598"/>
              <a:ext cx="2029044" cy="895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/>
                <a:t>Test unitaire</a:t>
              </a:r>
            </a:p>
          </p:txBody>
        </p:sp>
        <p:cxnSp>
          <p:nvCxnSpPr>
            <p:cNvPr id="33" name="Connecteur droit avec flèche 32">
              <a:extLst>
                <a:ext uri="{FF2B5EF4-FFF2-40B4-BE49-F238E27FC236}">
                  <a16:creationId xmlns="" xmlns:a16="http://schemas.microsoft.com/office/drawing/2014/main" id="{E227A7BE-FE8A-478F-AF6F-A125C4344A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14987" y="1435894"/>
              <a:ext cx="2543176" cy="4629151"/>
            </a:xfrm>
            <a:prstGeom prst="straightConnector1">
              <a:avLst/>
            </a:prstGeom>
            <a:ln w="571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="" xmlns:a16="http://schemas.microsoft.com/office/drawing/2014/main" id="{BBC5789A-F784-43A0-8FE0-2F35BF9BDE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71812" y="1458850"/>
              <a:ext cx="5013425" cy="0"/>
            </a:xfrm>
            <a:prstGeom prst="line">
              <a:avLst/>
            </a:prstGeom>
            <a:ln w="28575" cap="flat" cmpd="sng" algn="ctr">
              <a:solidFill>
                <a:schemeClr val="accent1">
                  <a:lumMod val="75000"/>
                </a:schemeClr>
              </a:solidFill>
              <a:prstDash val="lg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="" xmlns:a16="http://schemas.microsoft.com/office/drawing/2014/main" id="{EF51327E-4A5E-493A-B20D-22A7C6FB3D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4801" y="3200400"/>
              <a:ext cx="3000374" cy="45005"/>
            </a:xfrm>
            <a:prstGeom prst="line">
              <a:avLst/>
            </a:prstGeom>
            <a:ln w="28575" cap="flat" cmpd="sng" algn="ctr">
              <a:solidFill>
                <a:schemeClr val="accent1">
                  <a:lumMod val="75000"/>
                </a:schemeClr>
              </a:solidFill>
              <a:prstDash val="lg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="" xmlns:a16="http://schemas.microsoft.com/office/drawing/2014/main" id="{B478B059-2F5C-4D36-80F4-1C2FA4EE19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5567" y="4732527"/>
              <a:ext cx="1310730" cy="0"/>
            </a:xfrm>
            <a:prstGeom prst="line">
              <a:avLst/>
            </a:prstGeom>
            <a:ln w="28575" cap="flat" cmpd="sng" algn="ctr">
              <a:solidFill>
                <a:schemeClr val="accent1">
                  <a:lumMod val="75000"/>
                </a:schemeClr>
              </a:solidFill>
              <a:prstDash val="lg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A030E83D-9D66-451F-BC9E-53534826F864}"/>
              </a:ext>
            </a:extLst>
          </p:cNvPr>
          <p:cNvSpPr/>
          <p:nvPr/>
        </p:nvSpPr>
        <p:spPr>
          <a:xfrm>
            <a:off x="2244608" y="212704"/>
            <a:ext cx="65181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ctr"/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</a:rPr>
              <a:t>Modèle de cycle de vie en V</a:t>
            </a:r>
            <a:endParaRPr lang="fr-FR" sz="3200" b="1" i="0" u="none" strike="noStrike" dirty="0">
              <a:solidFill>
                <a:schemeClr val="accent1">
                  <a:lumMod val="50000"/>
                </a:schemeClr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7727FB7E-2A2A-4C07-AA6D-CB479BAB12B3}"/>
              </a:ext>
            </a:extLst>
          </p:cNvPr>
          <p:cNvSpPr/>
          <p:nvPr/>
        </p:nvSpPr>
        <p:spPr>
          <a:xfrm>
            <a:off x="7478348" y="1942387"/>
            <a:ext cx="399341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800" b="1" dirty="0">
                <a:solidFill>
                  <a:schemeClr val="accent1">
                    <a:lumMod val="50000"/>
                  </a:schemeClr>
                </a:solidFill>
              </a:rPr>
              <a:t>Processus  en V</a:t>
            </a:r>
          </a:p>
          <a:p>
            <a:pPr algn="just"/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On ne fait aucune vérification ou validation avant d’avoir produit les premières lignes de code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800" b="1" dirty="0">
                <a:solidFill>
                  <a:schemeClr val="accent1">
                    <a:lumMod val="50000"/>
                  </a:schemeClr>
                </a:solidFill>
              </a:rPr>
              <a:t>Méthode formelle </a:t>
            </a:r>
          </a:p>
          <a:p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Contrôler toutes les étapes du développement y compris le recueil des besoins</a:t>
            </a:r>
          </a:p>
        </p:txBody>
      </p:sp>
    </p:spTree>
    <p:extLst>
      <p:ext uri="{BB962C8B-B14F-4D97-AF65-F5344CB8AC3E}">
        <p14:creationId xmlns:p14="http://schemas.microsoft.com/office/powerpoint/2010/main" val="386233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C67D5EB-ECF4-4B5B-9FC6-B6DE1B2B5440}"/>
              </a:ext>
            </a:extLst>
          </p:cNvPr>
          <p:cNvSpPr/>
          <p:nvPr/>
        </p:nvSpPr>
        <p:spPr>
          <a:xfrm>
            <a:off x="1413452" y="457200"/>
            <a:ext cx="81591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ctr"/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</a:rPr>
              <a:t>Pourquoi les méthodes formelles?</a:t>
            </a:r>
            <a:endParaRPr lang="fr-FR" sz="3200" b="1" i="0" u="none" strike="noStrike" dirty="0">
              <a:solidFill>
                <a:schemeClr val="accent1">
                  <a:lumMod val="50000"/>
                </a:schemeClr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="" xmlns:a16="http://schemas.microsoft.com/office/drawing/2014/main" id="{965F94F1-F56F-4CD4-AA8B-75D849021BF2}"/>
              </a:ext>
            </a:extLst>
          </p:cNvPr>
          <p:cNvSpPr txBox="1"/>
          <p:nvPr/>
        </p:nvSpPr>
        <p:spPr>
          <a:xfrm>
            <a:off x="636518" y="1749287"/>
            <a:ext cx="1139645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Réaliser des applications </a:t>
            </a:r>
            <a:r>
              <a:rPr lang="en-US" sz="4400" dirty="0"/>
              <a:t>plus </a:t>
            </a:r>
            <a:r>
              <a:rPr lang="fr-FR" sz="4400" dirty="0"/>
              <a:t>susceptibles</a:t>
            </a:r>
            <a:r>
              <a:rPr lang="en-US" sz="4400" dirty="0"/>
              <a:t> d'être </a:t>
            </a:r>
            <a:r>
              <a:rPr lang="fr-FR" sz="44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4400" dirty="0"/>
              <a:t>Correctes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4400" dirty="0"/>
              <a:t>F</a:t>
            </a:r>
            <a:r>
              <a:rPr lang="fr-FR" sz="4400" dirty="0" err="1"/>
              <a:t>iables</a:t>
            </a:r>
            <a:endParaRPr lang="fr-FR" sz="4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4400" dirty="0"/>
              <a:t>Documentées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4400" dirty="0"/>
              <a:t>Maintenables</a:t>
            </a:r>
          </a:p>
        </p:txBody>
      </p:sp>
    </p:spTree>
    <p:extLst>
      <p:ext uri="{BB962C8B-B14F-4D97-AF65-F5344CB8AC3E}">
        <p14:creationId xmlns:p14="http://schemas.microsoft.com/office/powerpoint/2010/main" val="68966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C67D5EB-ECF4-4B5B-9FC6-B6DE1B2B5440}"/>
              </a:ext>
            </a:extLst>
          </p:cNvPr>
          <p:cNvSpPr/>
          <p:nvPr/>
        </p:nvSpPr>
        <p:spPr>
          <a:xfrm>
            <a:off x="2696472" y="192157"/>
            <a:ext cx="81591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ctr"/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</a:rPr>
              <a:t>Les bases de la formalité</a:t>
            </a:r>
            <a:endParaRPr lang="fr-FR" sz="3200" b="1" i="0" u="none" strike="noStrike" dirty="0">
              <a:solidFill>
                <a:schemeClr val="accent1">
                  <a:lumMod val="50000"/>
                </a:schemeClr>
              </a:solidFill>
              <a:effectLst/>
              <a:latin typeface="Verdana" panose="020B0604030504040204" pitchFamily="34" charset="0"/>
            </a:endParaRPr>
          </a:p>
        </p:txBody>
      </p:sp>
      <p:graphicFrame>
        <p:nvGraphicFramePr>
          <p:cNvPr id="4" name="Diagramme 3">
            <a:extLst>
              <a:ext uri="{FF2B5EF4-FFF2-40B4-BE49-F238E27FC236}">
                <a16:creationId xmlns="" xmlns:a16="http://schemas.microsoft.com/office/drawing/2014/main" id="{0CE53F04-D676-4954-ACB5-B0683B86DF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5838719"/>
              </p:ext>
            </p:extLst>
          </p:nvPr>
        </p:nvGraphicFramePr>
        <p:xfrm>
          <a:off x="1380780" y="959873"/>
          <a:ext cx="8690871" cy="5646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ZoneTexte 8">
            <a:extLst>
              <a:ext uri="{FF2B5EF4-FFF2-40B4-BE49-F238E27FC236}">
                <a16:creationId xmlns="" xmlns:a16="http://schemas.microsoft.com/office/drawing/2014/main" id="{8EFCF57B-BE3A-4DF6-8562-BCBE91FA67AE}"/>
              </a:ext>
            </a:extLst>
          </p:cNvPr>
          <p:cNvSpPr txBox="1"/>
          <p:nvPr/>
        </p:nvSpPr>
        <p:spPr>
          <a:xfrm>
            <a:off x="2280999" y="3041822"/>
            <a:ext cx="21859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/>
                </a:solidFill>
              </a:rPr>
              <a:t>Formalité</a:t>
            </a:r>
          </a:p>
          <a:p>
            <a:r>
              <a:rPr lang="fr-FR" sz="1400" dirty="0" smtClean="0">
                <a:solidFill>
                  <a:schemeClr val="bg1"/>
                </a:solidFill>
              </a:rPr>
              <a:t>Notations textuelles fondées sur la logique et les math. discrètes</a:t>
            </a:r>
            <a:endParaRPr lang="fr-F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83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D66A14A-6FD4-4208-930E-E376714F3B93}"/>
              </a:ext>
            </a:extLst>
          </p:cNvPr>
          <p:cNvSpPr/>
          <p:nvPr/>
        </p:nvSpPr>
        <p:spPr>
          <a:xfrm>
            <a:off x="3785066" y="311427"/>
            <a:ext cx="46218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ctr"/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</a:rPr>
              <a:t>Principes de RAISE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="" xmlns:a16="http://schemas.microsoft.com/office/drawing/2014/main" id="{9960A23D-29AB-4568-B6CD-8CCC62269989}"/>
              </a:ext>
            </a:extLst>
          </p:cNvPr>
          <p:cNvSpPr txBox="1"/>
          <p:nvPr/>
        </p:nvSpPr>
        <p:spPr>
          <a:xfrm>
            <a:off x="1378226" y="1669774"/>
            <a:ext cx="96343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4000" dirty="0"/>
              <a:t>Rigueur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4000" dirty="0"/>
              <a:t>Développement séparé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4000" dirty="0"/>
              <a:t>Développement par étapes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4000" dirty="0"/>
              <a:t>Inventer puis vérifier</a:t>
            </a:r>
          </a:p>
        </p:txBody>
      </p:sp>
    </p:spTree>
    <p:extLst>
      <p:ext uri="{BB962C8B-B14F-4D97-AF65-F5344CB8AC3E}">
        <p14:creationId xmlns:p14="http://schemas.microsoft.com/office/powerpoint/2010/main" val="172122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F7139069-1A7D-4C5D-A68A-DBB9F75D7BC4}"/>
              </a:ext>
            </a:extLst>
          </p:cNvPr>
          <p:cNvSpPr/>
          <p:nvPr/>
        </p:nvSpPr>
        <p:spPr>
          <a:xfrm>
            <a:off x="2009786" y="310988"/>
            <a:ext cx="81591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ctr"/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</a:rPr>
              <a:t>Les différents niveaux de Rigueur</a:t>
            </a:r>
            <a:endParaRPr lang="fr-FR" sz="3200" b="1" i="0" u="none" strike="noStrike" dirty="0">
              <a:solidFill>
                <a:schemeClr val="accent1">
                  <a:lumMod val="50000"/>
                </a:schemeClr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71439451-6DD7-4478-8AA1-0EF5021F7557}"/>
              </a:ext>
            </a:extLst>
          </p:cNvPr>
          <p:cNvSpPr txBox="1"/>
          <p:nvPr/>
        </p:nvSpPr>
        <p:spPr>
          <a:xfrm>
            <a:off x="967409" y="1524000"/>
            <a:ext cx="96608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 ordre croissant de formalité on peut:</a:t>
            </a:r>
          </a:p>
          <a:p>
            <a:endParaRPr lang="fr-FR" sz="2800" dirty="0"/>
          </a:p>
          <a:p>
            <a:pPr marL="457200" indent="-457200">
              <a:buFont typeface="+mj-lt"/>
              <a:buAutoNum type="arabicPeriod"/>
            </a:pPr>
            <a:r>
              <a:rPr lang="fr-FR" sz="2800" dirty="0"/>
              <a:t>Spécifier sans générer ni tester les opportunités de preuve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800" dirty="0"/>
              <a:t>Générer et inspecter les opportunités sans les démontrer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800" dirty="0"/>
              <a:t>Faire des démonstrations avec des étapes informelles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800" dirty="0"/>
              <a:t>Démontrer formellement toutes les étapes; on parle alors de justification formelle.</a:t>
            </a:r>
          </a:p>
          <a:p>
            <a:endParaRPr lang="fr-FR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="" xmlns:a16="http://schemas.microsoft.com/office/drawing/2014/main" id="{925E84FE-4B9D-4E0F-90A6-B79F8F00D644}"/>
              </a:ext>
            </a:extLst>
          </p:cNvPr>
          <p:cNvSpPr txBox="1"/>
          <p:nvPr/>
        </p:nvSpPr>
        <p:spPr>
          <a:xfrm>
            <a:off x="940904" y="5287617"/>
            <a:ext cx="98463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La </a:t>
            </a:r>
            <a:r>
              <a:rPr lang="fr-FR" sz="2800" dirty="0">
                <a:solidFill>
                  <a:srgbClr val="0070C0"/>
                </a:solidFill>
              </a:rPr>
              <a:t>formalité</a:t>
            </a:r>
            <a:r>
              <a:rPr lang="fr-FR" sz="2800" dirty="0"/>
              <a:t> est le niveau le plus élevé de </a:t>
            </a:r>
            <a:r>
              <a:rPr lang="fr-FR" sz="2800" dirty="0">
                <a:solidFill>
                  <a:srgbClr val="0070C0"/>
                </a:solidFill>
              </a:rPr>
              <a:t>rigueur</a:t>
            </a:r>
            <a:r>
              <a:rPr lang="fr-FR" sz="2800" dirty="0"/>
              <a:t>.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84855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F7139069-1A7D-4C5D-A68A-DBB9F75D7BC4}"/>
              </a:ext>
            </a:extLst>
          </p:cNvPr>
          <p:cNvSpPr/>
          <p:nvPr/>
        </p:nvSpPr>
        <p:spPr>
          <a:xfrm>
            <a:off x="2009786" y="310988"/>
            <a:ext cx="81591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ctr"/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</a:rPr>
              <a:t>Elément de vocabulaire</a:t>
            </a:r>
            <a:endParaRPr lang="fr-FR" sz="3200" b="1" i="0" u="none" strike="noStrike" dirty="0">
              <a:solidFill>
                <a:schemeClr val="accent1">
                  <a:lumMod val="50000"/>
                </a:schemeClr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71439451-6DD7-4478-8AA1-0EF5021F7557}"/>
              </a:ext>
            </a:extLst>
          </p:cNvPr>
          <p:cNvSpPr txBox="1"/>
          <p:nvPr/>
        </p:nvSpPr>
        <p:spPr>
          <a:xfrm>
            <a:off x="967409" y="1523999"/>
            <a:ext cx="104427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/>
              <a:t>Une argumentation qui est entièrement ou partiellement informelle est appelée </a:t>
            </a:r>
            <a:r>
              <a:rPr lang="fr-FR" sz="2800" b="1" dirty="0"/>
              <a:t>justification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/>
              <a:t>Une argumentation qui est entièrement formelle est appelée </a:t>
            </a:r>
            <a:r>
              <a:rPr lang="fr-FR" sz="2800" b="1" dirty="0"/>
              <a:t>démonstration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/>
              <a:t>Une argumentation qui a des étapes informelles sera dite </a:t>
            </a:r>
            <a:r>
              <a:rPr lang="fr-FR" sz="2800" b="1" dirty="0"/>
              <a:t>rigoureuse</a:t>
            </a:r>
          </a:p>
        </p:txBody>
      </p:sp>
    </p:spTree>
    <p:extLst>
      <p:ext uri="{BB962C8B-B14F-4D97-AF65-F5344CB8AC3E}">
        <p14:creationId xmlns:p14="http://schemas.microsoft.com/office/powerpoint/2010/main" val="158066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="" xmlns:a16="http://schemas.microsoft.com/office/drawing/2014/main" id="{62D8A353-AE39-400F-AE88-92D181C33A61}"/>
              </a:ext>
            </a:extLst>
          </p:cNvPr>
          <p:cNvSpPr txBox="1"/>
          <p:nvPr/>
        </p:nvSpPr>
        <p:spPr>
          <a:xfrm>
            <a:off x="1133060" y="3813313"/>
            <a:ext cx="963433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5">
                    <a:lumMod val="50000"/>
                  </a:schemeClr>
                </a:solidFill>
              </a:rPr>
              <a:t>D’une étape à l’autre, les modifications peuvent être: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/>
              <a:t>Transformer la définition des fonctions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/>
              <a:t>Détailler la définition des types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/>
              <a:t>Ajouter des nouveaux axiomes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/>
              <a:t>Changer de style de spécification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/>
              <a:t>Etc…</a:t>
            </a:r>
          </a:p>
          <a:p>
            <a:endParaRPr lang="fr-FR" sz="3200" b="1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741B65EB-76CD-46BD-9B65-78021C464539}"/>
              </a:ext>
            </a:extLst>
          </p:cNvPr>
          <p:cNvSpPr/>
          <p:nvPr/>
        </p:nvSpPr>
        <p:spPr>
          <a:xfrm>
            <a:off x="2009786" y="310988"/>
            <a:ext cx="81591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ctr"/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</a:rPr>
              <a:t>Développement par étapes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AA05A61-D019-4D10-9AFB-06475B9121CF}"/>
              </a:ext>
            </a:extLst>
          </p:cNvPr>
          <p:cNvSpPr txBox="1"/>
          <p:nvPr/>
        </p:nvSpPr>
        <p:spPr>
          <a:xfrm>
            <a:off x="947532" y="1147555"/>
            <a:ext cx="963433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5">
                    <a:lumMod val="50000"/>
                  </a:schemeClr>
                </a:solidFill>
              </a:rPr>
              <a:t>Les objectifs du développement sont dans l’ordre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/>
              <a:t>Capter les besoins essentiels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/>
              <a:t>Concevoir une bonne architecture générique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/>
              <a:t>Décomposer le système en modules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/>
              <a:t>Prendre en compte la concurrence</a:t>
            </a:r>
          </a:p>
          <a:p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334582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741B65EB-76CD-46BD-9B65-78021C464539}"/>
              </a:ext>
            </a:extLst>
          </p:cNvPr>
          <p:cNvSpPr/>
          <p:nvPr/>
        </p:nvSpPr>
        <p:spPr>
          <a:xfrm>
            <a:off x="2009786" y="310988"/>
            <a:ext cx="81591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ctr"/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</a:rPr>
              <a:t>Développement séparé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="" xmlns:a16="http://schemas.microsoft.com/office/drawing/2014/main" id="{1DD0D050-C17E-46FF-B95A-6210DAEAE43C}"/>
              </a:ext>
            </a:extLst>
          </p:cNvPr>
          <p:cNvSpPr/>
          <p:nvPr/>
        </p:nvSpPr>
        <p:spPr>
          <a:xfrm>
            <a:off x="1696278" y="1457737"/>
            <a:ext cx="2385392" cy="92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  <a:r>
              <a:rPr lang="fr-FR" sz="1000" dirty="0"/>
              <a:t>0</a:t>
            </a:r>
            <a:r>
              <a:rPr lang="fr-FR" dirty="0"/>
              <a:t> = …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="" xmlns:a16="http://schemas.microsoft.com/office/drawing/2014/main" id="{59B411D9-341A-41D9-AF3B-EE7DB0C66E72}"/>
              </a:ext>
            </a:extLst>
          </p:cNvPr>
          <p:cNvSpPr/>
          <p:nvPr/>
        </p:nvSpPr>
        <p:spPr>
          <a:xfrm>
            <a:off x="1696278" y="3710608"/>
            <a:ext cx="2385392" cy="92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  <a:r>
              <a:rPr lang="fr-FR" sz="1000" dirty="0"/>
              <a:t>m</a:t>
            </a:r>
            <a:r>
              <a:rPr lang="fr-FR" dirty="0"/>
              <a:t> = …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="" xmlns:a16="http://schemas.microsoft.com/office/drawing/2014/main" id="{4AF62DB8-85E5-457D-A84B-6286CF1236ED}"/>
              </a:ext>
            </a:extLst>
          </p:cNvPr>
          <p:cNvSpPr/>
          <p:nvPr/>
        </p:nvSpPr>
        <p:spPr>
          <a:xfrm>
            <a:off x="8461513" y="1345094"/>
            <a:ext cx="2385392" cy="92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  <a:r>
              <a:rPr lang="fr-FR" sz="1000" dirty="0"/>
              <a:t>0</a:t>
            </a:r>
            <a:r>
              <a:rPr lang="fr-FR" dirty="0"/>
              <a:t> = … A</a:t>
            </a:r>
            <a:r>
              <a:rPr lang="fr-FR" sz="1000" dirty="0"/>
              <a:t>0</a:t>
            </a:r>
            <a:r>
              <a:rPr lang="fr-FR" dirty="0"/>
              <a:t> …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="" xmlns:a16="http://schemas.microsoft.com/office/drawing/2014/main" id="{88E1DBD0-688D-4FB0-86E5-6F0B8D7355E6}"/>
              </a:ext>
            </a:extLst>
          </p:cNvPr>
          <p:cNvSpPr/>
          <p:nvPr/>
        </p:nvSpPr>
        <p:spPr>
          <a:xfrm>
            <a:off x="8468140" y="3578083"/>
            <a:ext cx="2385392" cy="92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  <a:r>
              <a:rPr lang="fr-FR" sz="1000" dirty="0"/>
              <a:t>N</a:t>
            </a:r>
            <a:r>
              <a:rPr lang="fr-FR" dirty="0"/>
              <a:t> = … A</a:t>
            </a:r>
            <a:r>
              <a:rPr lang="fr-FR" sz="1000" dirty="0"/>
              <a:t>0</a:t>
            </a:r>
            <a:r>
              <a:rPr lang="fr-FR" dirty="0"/>
              <a:t> …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="" xmlns:a16="http://schemas.microsoft.com/office/drawing/2014/main" id="{1EA85981-2BF3-47C5-B2C4-86E1A22B82E9}"/>
              </a:ext>
            </a:extLst>
          </p:cNvPr>
          <p:cNvSpPr/>
          <p:nvPr/>
        </p:nvSpPr>
        <p:spPr>
          <a:xfrm>
            <a:off x="8468140" y="5506276"/>
            <a:ext cx="2385392" cy="92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  <a:r>
              <a:rPr lang="fr-FR" sz="1000" dirty="0"/>
              <a:t>n+1 </a:t>
            </a:r>
            <a:r>
              <a:rPr lang="fr-FR" dirty="0"/>
              <a:t>= … A</a:t>
            </a:r>
            <a:r>
              <a:rPr lang="fr-FR" sz="1000" dirty="0"/>
              <a:t>m</a:t>
            </a:r>
            <a:r>
              <a:rPr lang="fr-FR" dirty="0"/>
              <a:t> …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="" xmlns:a16="http://schemas.microsoft.com/office/drawing/2014/main" id="{053D8574-DC66-49F3-BCD5-4EA270D653B7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2888974" y="2385389"/>
            <a:ext cx="0" cy="1325219"/>
          </a:xfrm>
          <a:prstGeom prst="straightConnector1">
            <a:avLst/>
          </a:prstGeom>
          <a:ln w="57150"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="" xmlns:a16="http://schemas.microsoft.com/office/drawing/2014/main" id="{45275A60-A977-4116-8194-733B2A85D077}"/>
              </a:ext>
            </a:extLst>
          </p:cNvPr>
          <p:cNvCxnSpPr/>
          <p:nvPr/>
        </p:nvCxnSpPr>
        <p:spPr>
          <a:xfrm>
            <a:off x="9654209" y="2262805"/>
            <a:ext cx="0" cy="1325219"/>
          </a:xfrm>
          <a:prstGeom prst="straightConnector1">
            <a:avLst/>
          </a:prstGeom>
          <a:ln w="57150"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="" xmlns:a16="http://schemas.microsoft.com/office/drawing/2014/main" id="{5F5BFEC7-0D90-4D11-8A6C-E19906FACBD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660836" y="4505735"/>
            <a:ext cx="0" cy="1000541"/>
          </a:xfrm>
          <a:prstGeom prst="straightConnector1">
            <a:avLst/>
          </a:prstGeom>
          <a:ln w="57150"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="" xmlns:a16="http://schemas.microsoft.com/office/drawing/2014/main" id="{09CABB5C-F011-4426-B119-D5D6CB40719D}"/>
              </a:ext>
            </a:extLst>
          </p:cNvPr>
          <p:cNvSpPr txBox="1"/>
          <p:nvPr/>
        </p:nvSpPr>
        <p:spPr>
          <a:xfrm>
            <a:off x="1696278" y="992084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Développement de A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="" xmlns:a16="http://schemas.microsoft.com/office/drawing/2014/main" id="{AA96A8A9-4195-4A38-BC28-23E21083D648}"/>
              </a:ext>
            </a:extLst>
          </p:cNvPr>
          <p:cNvSpPr txBox="1"/>
          <p:nvPr/>
        </p:nvSpPr>
        <p:spPr>
          <a:xfrm>
            <a:off x="8594034" y="875613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Développement de B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="" xmlns:a16="http://schemas.microsoft.com/office/drawing/2014/main" id="{DD164CA8-C874-424D-B85B-D0A44F923B62}"/>
              </a:ext>
            </a:extLst>
          </p:cNvPr>
          <p:cNvSpPr txBox="1"/>
          <p:nvPr/>
        </p:nvSpPr>
        <p:spPr>
          <a:xfrm>
            <a:off x="8075116" y="4821339"/>
            <a:ext cx="1579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Intégration</a:t>
            </a:r>
          </a:p>
        </p:txBody>
      </p:sp>
    </p:spTree>
    <p:extLst>
      <p:ext uri="{BB962C8B-B14F-4D97-AF65-F5344CB8AC3E}">
        <p14:creationId xmlns:p14="http://schemas.microsoft.com/office/powerpoint/2010/main" val="264574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2078</TotalTime>
  <Words>712</Words>
  <Application>Microsoft Office PowerPoint</Application>
  <PresentationFormat>Grand écran</PresentationFormat>
  <Paragraphs>208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7" baseType="lpstr">
      <vt:lpstr>Arial</vt:lpstr>
      <vt:lpstr>inherit</vt:lpstr>
      <vt:lpstr>Source Sans Pro Light</vt:lpstr>
      <vt:lpstr>Times New Roman</vt:lpstr>
      <vt:lpstr>Trebuchet MS</vt:lpstr>
      <vt:lpstr>Tw Cen MT</vt:lpstr>
      <vt:lpstr>Verdana</vt:lpstr>
      <vt:lpstr>Wingdings</vt:lpstr>
      <vt:lpstr>Circuit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larissavomo@gmail.com</dc:creator>
  <cp:lastModifiedBy>Noussi</cp:lastModifiedBy>
  <cp:revision>80</cp:revision>
  <dcterms:created xsi:type="dcterms:W3CDTF">2020-04-01T09:42:16Z</dcterms:created>
  <dcterms:modified xsi:type="dcterms:W3CDTF">2021-03-15T11:22:10Z</dcterms:modified>
</cp:coreProperties>
</file>