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6" r:id="rId3"/>
    <p:sldId id="269" r:id="rId4"/>
    <p:sldId id="272" r:id="rId5"/>
    <p:sldId id="270" r:id="rId6"/>
    <p:sldId id="273" r:id="rId7"/>
    <p:sldId id="267" r:id="rId8"/>
    <p:sldId id="268" r:id="rId9"/>
    <p:sldId id="285" r:id="rId10"/>
    <p:sldId id="289" r:id="rId11"/>
    <p:sldId id="291" r:id="rId12"/>
    <p:sldId id="292" r:id="rId13"/>
    <p:sldId id="284" r:id="rId14"/>
    <p:sldId id="295" r:id="rId15"/>
    <p:sldId id="296" r:id="rId16"/>
    <p:sldId id="297" r:id="rId17"/>
    <p:sldId id="298" r:id="rId18"/>
    <p:sldId id="299" r:id="rId19"/>
    <p:sldId id="300" r:id="rId20"/>
    <p:sldId id="286" r:id="rId21"/>
    <p:sldId id="304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E814-B5D0-4AAD-AD27-2413099D64C6}" type="datetimeFigureOut">
              <a:rPr lang="fr-FR" smtClean="0"/>
              <a:t>18/04/2020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81EC5A90-64CA-4CAE-B0D6-C0F3CE46DD1E}" type="slidenum">
              <a:rPr lang="fr-FR" smtClean="0"/>
              <a:t>‹N°›</a:t>
            </a:fld>
            <a:endParaRPr lang="fr-F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5129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E814-B5D0-4AAD-AD27-2413099D64C6}" type="datetimeFigureOut">
              <a:rPr lang="fr-FR" smtClean="0"/>
              <a:t>18/04/2020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C5A90-64CA-4CAE-B0D6-C0F3CE46DD1E}" type="slidenum">
              <a:rPr lang="fr-FR" smtClean="0"/>
              <a:t>‹N°›</a:t>
            </a:fld>
            <a:endParaRPr lang="fr-FR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4455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E814-B5D0-4AAD-AD27-2413099D64C6}" type="datetimeFigureOut">
              <a:rPr lang="fr-FR" smtClean="0"/>
              <a:t>18/04/2020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C5A90-64CA-4CAE-B0D6-C0F3CE46DD1E}" type="slidenum">
              <a:rPr lang="fr-FR" smtClean="0"/>
              <a:t>‹N°›</a:t>
            </a:fld>
            <a:endParaRPr lang="fr-FR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1306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E814-B5D0-4AAD-AD27-2413099D64C6}" type="datetimeFigureOut">
              <a:rPr lang="fr-FR" smtClean="0"/>
              <a:t>18/04/2020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C5A90-64CA-4CAE-B0D6-C0F3CE46DD1E}" type="slidenum">
              <a:rPr lang="fr-FR" smtClean="0"/>
              <a:t>‹N°›</a:t>
            </a:fld>
            <a:endParaRPr lang="fr-FR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2159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E814-B5D0-4AAD-AD27-2413099D64C6}" type="datetimeFigureOut">
              <a:rPr lang="fr-FR" smtClean="0"/>
              <a:t>18/04/2020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C5A90-64CA-4CAE-B0D6-C0F3CE46DD1E}" type="slidenum">
              <a:rPr lang="fr-FR" smtClean="0"/>
              <a:t>‹N°›</a:t>
            </a:fld>
            <a:endParaRPr lang="fr-F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3395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E814-B5D0-4AAD-AD27-2413099D64C6}" type="datetimeFigureOut">
              <a:rPr lang="fr-FR" smtClean="0"/>
              <a:t>18/04/2020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C5A90-64CA-4CAE-B0D6-C0F3CE46DD1E}" type="slidenum">
              <a:rPr lang="fr-FR" smtClean="0"/>
              <a:t>‹N°›</a:t>
            </a:fld>
            <a:endParaRPr lang="fr-FR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1770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E814-B5D0-4AAD-AD27-2413099D64C6}" type="datetimeFigureOut">
              <a:rPr lang="fr-FR" smtClean="0"/>
              <a:t>18/04/2020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C5A90-64CA-4CAE-B0D6-C0F3CE46DD1E}" type="slidenum">
              <a:rPr lang="fr-FR" smtClean="0"/>
              <a:t>‹N°›</a:t>
            </a:fld>
            <a:endParaRPr lang="fr-FR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1550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E814-B5D0-4AAD-AD27-2413099D64C6}" type="datetimeFigureOut">
              <a:rPr lang="fr-FR" smtClean="0"/>
              <a:t>18/04/2020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C5A90-64CA-4CAE-B0D6-C0F3CE46DD1E}" type="slidenum">
              <a:rPr lang="fr-FR" smtClean="0"/>
              <a:t>‹N°›</a:t>
            </a:fld>
            <a:endParaRPr lang="fr-FR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4484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E814-B5D0-4AAD-AD27-2413099D64C6}" type="datetimeFigureOut">
              <a:rPr lang="fr-FR" smtClean="0"/>
              <a:t>18/04/2020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C5A90-64CA-4CAE-B0D6-C0F3CE46DD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9295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E814-B5D0-4AAD-AD27-2413099D64C6}" type="datetimeFigureOut">
              <a:rPr lang="fr-FR" smtClean="0"/>
              <a:t>18/04/2020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C5A90-64CA-4CAE-B0D6-C0F3CE46DD1E}" type="slidenum">
              <a:rPr lang="fr-FR" smtClean="0"/>
              <a:t>‹N°›</a:t>
            </a:fld>
            <a:endParaRPr lang="fr-FR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3734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4C7E814-B5D0-4AAD-AD27-2413099D64C6}" type="datetimeFigureOut">
              <a:rPr lang="fr-FR" smtClean="0"/>
              <a:t>18/04/2020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C5A90-64CA-4CAE-B0D6-C0F3CE46DD1E}" type="slidenum">
              <a:rPr lang="fr-FR" smtClean="0"/>
              <a:t>‹N°›</a:t>
            </a:fld>
            <a:endParaRPr lang="fr-FR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8024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E814-B5D0-4AAD-AD27-2413099D64C6}" type="datetimeFigureOut">
              <a:rPr lang="fr-FR" smtClean="0"/>
              <a:t>18/04/2020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1EC5A90-64CA-4CAE-B0D6-C0F3CE46DD1E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9050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xmlns="" id="{DC7C6AA3-AE37-4A3C-80FF-79932D6DE3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609" y="114233"/>
            <a:ext cx="5989840" cy="18841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CDB525C4-B80A-430F-8317-C9F00EF47C29}"/>
              </a:ext>
            </a:extLst>
          </p:cNvPr>
          <p:cNvSpPr/>
          <p:nvPr/>
        </p:nvSpPr>
        <p:spPr>
          <a:xfrm>
            <a:off x="1252983" y="2247017"/>
            <a:ext cx="11379704" cy="1854335"/>
          </a:xfrm>
          <a:prstGeom prst="rect">
            <a:avLst/>
          </a:prstGeom>
          <a:gradFill>
            <a:gsLst>
              <a:gs pos="0">
                <a:schemeClr val="lt1">
                  <a:tint val="98000"/>
                  <a:hueMod val="94000"/>
                  <a:satMod val="148000"/>
                  <a:lumMod val="150000"/>
                </a:schemeClr>
              </a:gs>
              <a:gs pos="100000">
                <a:schemeClr val="lt1">
                  <a:shade val="92000"/>
                  <a:hueMod val="104000"/>
                  <a:satMod val="140000"/>
                  <a:lumMod val="68000"/>
                </a:schemeClr>
              </a:gs>
            </a:gsLst>
            <a:lin ang="504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FEDAD578-298F-456A-906B-26BAC41B157D}"/>
              </a:ext>
            </a:extLst>
          </p:cNvPr>
          <p:cNvSpPr/>
          <p:nvPr/>
        </p:nvSpPr>
        <p:spPr>
          <a:xfrm>
            <a:off x="1347112" y="2292305"/>
            <a:ext cx="10651157" cy="3231654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39700" h="139700" prst="divot"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dirty="0">
                <a:ln w="0"/>
                <a:solidFill>
                  <a:schemeClr val="tx2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Relation </a:t>
            </a:r>
            <a:r>
              <a:rPr lang="en-US" sz="4800" dirty="0" err="1">
                <a:ln w="0"/>
                <a:solidFill>
                  <a:schemeClr val="tx2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d’implémentation</a:t>
            </a:r>
            <a:endParaRPr lang="en-US" sz="4800" dirty="0">
              <a:ln w="0"/>
              <a:solidFill>
                <a:schemeClr val="tx2"/>
              </a:solidFill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800" dirty="0">
                <a:ln w="0"/>
                <a:solidFill>
                  <a:schemeClr val="tx2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ln w="0"/>
                <a:solidFill>
                  <a:schemeClr val="tx2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dans</a:t>
            </a:r>
            <a:r>
              <a:rPr lang="en-US" sz="4800" dirty="0">
                <a:ln w="0"/>
                <a:solidFill>
                  <a:schemeClr val="tx2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la </a:t>
            </a:r>
            <a:r>
              <a:rPr lang="en-US" sz="4800" dirty="0" err="1">
                <a:ln w="0"/>
                <a:solidFill>
                  <a:schemeClr val="tx2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méthode</a:t>
            </a:r>
            <a:r>
              <a:rPr lang="en-US" sz="4800" dirty="0">
                <a:ln w="0"/>
                <a:solidFill>
                  <a:schemeClr val="tx2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RAISE </a:t>
            </a:r>
          </a:p>
          <a:p>
            <a:pPr algn="ctr"/>
            <a:endParaRPr lang="en-US" sz="5400" dirty="0">
              <a:ln w="0"/>
              <a:solidFill>
                <a:schemeClr val="tx2"/>
              </a:solidFill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fr-FR" sz="4800" dirty="0">
              <a:ln w="0"/>
              <a:solidFill>
                <a:schemeClr val="accent6"/>
              </a:solidFill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0BFA7F07-FEA4-4737-95D0-7613EC067F0B}"/>
              </a:ext>
            </a:extLst>
          </p:cNvPr>
          <p:cNvSpPr/>
          <p:nvPr/>
        </p:nvSpPr>
        <p:spPr>
          <a:xfrm>
            <a:off x="3884795" y="4395269"/>
            <a:ext cx="5331654" cy="13849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pPr algn="ctr"/>
            <a:endParaRPr lang="fr-FR" sz="3200" b="0" cap="none" spc="0" dirty="0">
              <a:ln w="0"/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fr-FR" sz="3200" b="0" cap="none" spc="0" dirty="0">
              <a:ln w="0"/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fr-FR" sz="2000" b="0" cap="none" spc="0" dirty="0">
                <a:ln w="0"/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Dr NOUSSI Roger </a:t>
            </a:r>
          </a:p>
        </p:txBody>
      </p:sp>
    </p:spTree>
    <p:extLst>
      <p:ext uri="{BB962C8B-B14F-4D97-AF65-F5344CB8AC3E}">
        <p14:creationId xmlns:p14="http://schemas.microsoft.com/office/powerpoint/2010/main" val="2552964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0213704A-8297-4A2E-B104-CDADD1367346}"/>
              </a:ext>
            </a:extLst>
          </p:cNvPr>
          <p:cNvSpPr/>
          <p:nvPr/>
        </p:nvSpPr>
        <p:spPr>
          <a:xfrm>
            <a:off x="4773922" y="324679"/>
            <a:ext cx="33505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ctr"/>
            <a:r>
              <a:rPr lang="fr-FR" sz="3200" b="1" dirty="0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</a:rPr>
              <a:t>Illustration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505DDD2E-23D8-43F7-B6C1-3F49B4D85600}"/>
              </a:ext>
            </a:extLst>
          </p:cNvPr>
          <p:cNvSpPr/>
          <p:nvPr/>
        </p:nvSpPr>
        <p:spPr>
          <a:xfrm>
            <a:off x="762002" y="1621029"/>
            <a:ext cx="5049499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{ x: Int, y : Int} </a:t>
            </a:r>
            <a:r>
              <a:rPr lang="fr-FR" dirty="0">
                <a:latin typeface="Cambria Math" panose="02040503050406030204" pitchFamily="18" charset="0"/>
                <a:ea typeface="Cambria Math" panose="02040503050406030204" pitchFamily="18" charset="0"/>
              </a:rPr>
              <a:t>⊆ </a:t>
            </a:r>
            <a:r>
              <a:rPr lang="fr-FR" dirty="0"/>
              <a:t>{ x: Int, y : Int}</a:t>
            </a:r>
            <a:endParaRPr lang="fr-FR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fr-FR" dirty="0"/>
              <a:t> </a:t>
            </a:r>
          </a:p>
          <a:p>
            <a:r>
              <a:rPr lang="fr-FR" dirty="0"/>
              <a:t>															</a:t>
            </a:r>
            <a:endParaRPr lang="fr-FR" baseline="-25000" dirty="0"/>
          </a:p>
          <a:p>
            <a:endParaRPr lang="fr-FR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fr-FR" dirty="0"/>
              <a:t>Vrai </a:t>
            </a:r>
            <a:r>
              <a:rPr lang="fr-FR" dirty="0">
                <a:latin typeface="Cambria Math" panose="02040503050406030204" pitchFamily="18" charset="0"/>
                <a:ea typeface="Cambria Math" panose="02040503050406030204" pitchFamily="18" charset="0"/>
              </a:rPr>
              <a:t> ⟸ </a:t>
            </a:r>
            <a:r>
              <a:rPr lang="fr-FR" dirty="0"/>
              <a:t>(x &gt; y</a:t>
            </a:r>
            <a:r>
              <a:rPr lang="fr-FR" dirty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endParaRPr lang="fr-FR" dirty="0"/>
          </a:p>
          <a:p>
            <a:endParaRPr lang="fr-FR" baseline="-25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EBEFAAF0-9C4F-4286-BDC1-B977891045D0}"/>
              </a:ext>
            </a:extLst>
          </p:cNvPr>
          <p:cNvSpPr/>
          <p:nvPr/>
        </p:nvSpPr>
        <p:spPr>
          <a:xfrm>
            <a:off x="4526842" y="1644944"/>
            <a:ext cx="3597652" cy="16619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on peut donc écrire         ∑s</a:t>
            </a:r>
            <a:r>
              <a:rPr lang="fr-FR" baseline="-25000" dirty="0"/>
              <a:t>1 </a:t>
            </a:r>
            <a:r>
              <a:rPr lang="fr-FR" dirty="0">
                <a:latin typeface="Cambria Math" panose="02040503050406030204" pitchFamily="18" charset="0"/>
                <a:ea typeface="Cambria Math" panose="02040503050406030204" pitchFamily="18" charset="0"/>
              </a:rPr>
              <a:t>⊆ </a:t>
            </a:r>
            <a:r>
              <a:rPr lang="fr-FR" dirty="0"/>
              <a:t>∑s</a:t>
            </a:r>
            <a:r>
              <a:rPr lang="fr-F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</a:p>
          <a:p>
            <a:endParaRPr lang="fr-FR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fr-FR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fr-FR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fr-FR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fr-FR" dirty="0"/>
          </a:p>
          <a:p>
            <a:r>
              <a:rPr lang="fr-FR" dirty="0"/>
              <a:t>on peut donc écrire         </a:t>
            </a:r>
            <a:r>
              <a:rPr lang="fr-FR" dirty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fr-F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S1</a:t>
            </a:r>
            <a:r>
              <a:rPr lang="fr-FR" dirty="0">
                <a:latin typeface="Cambria Math" panose="02040503050406030204" pitchFamily="18" charset="0"/>
                <a:ea typeface="Cambria Math" panose="02040503050406030204" pitchFamily="18" charset="0"/>
              </a:rPr>
              <a:t> ⟸ T</a:t>
            </a:r>
            <a:r>
              <a:rPr lang="fr-F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S2</a:t>
            </a:r>
            <a:endParaRPr lang="fr-FR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42E8D042-79D7-48DA-A9FD-80FB5FC31460}"/>
              </a:ext>
            </a:extLst>
          </p:cNvPr>
          <p:cNvSpPr/>
          <p:nvPr/>
        </p:nvSpPr>
        <p:spPr>
          <a:xfrm>
            <a:off x="9037654" y="2159616"/>
            <a:ext cx="17764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accent5">
                    <a:lumMod val="50000"/>
                  </a:schemeClr>
                </a:solidFill>
              </a:rPr>
              <a:t>S</a:t>
            </a:r>
            <a:r>
              <a:rPr lang="fr-FR" baseline="-25000" dirty="0">
                <a:solidFill>
                  <a:schemeClr val="accent5">
                    <a:lumMod val="50000"/>
                  </a:schemeClr>
                </a:solidFill>
              </a:rPr>
              <a:t>2</a:t>
            </a:r>
            <a:r>
              <a:rPr lang="fr-FR" dirty="0">
                <a:solidFill>
                  <a:schemeClr val="accent5">
                    <a:lumMod val="50000"/>
                  </a:schemeClr>
                </a:solidFill>
              </a:rPr>
              <a:t> implémente S</a:t>
            </a:r>
            <a:r>
              <a:rPr lang="fr-FR" baseline="-25000" dirty="0">
                <a:solidFill>
                  <a:schemeClr val="accent5">
                    <a:lumMod val="50000"/>
                  </a:schemeClr>
                </a:solidFill>
              </a:rPr>
              <a:t>1</a:t>
            </a:r>
            <a:endParaRPr lang="fr-FR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5B18005-9EF0-4A8A-9F5D-FCF6CCBEB5D2}"/>
              </a:ext>
            </a:extLst>
          </p:cNvPr>
          <p:cNvSpPr/>
          <p:nvPr/>
        </p:nvSpPr>
        <p:spPr>
          <a:xfrm>
            <a:off x="940905" y="100352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/>
              <a:t>On note ∑s</a:t>
            </a:r>
            <a:r>
              <a:rPr lang="fr-FR" baseline="-25000" dirty="0"/>
              <a:t>i </a:t>
            </a:r>
            <a:r>
              <a:rPr lang="fr-FR" dirty="0"/>
              <a:t>la signature de S</a:t>
            </a:r>
            <a:r>
              <a:rPr lang="fr-FR" baseline="-25000" dirty="0"/>
              <a:t>i </a:t>
            </a:r>
            <a:r>
              <a:rPr lang="fr-FR" dirty="0"/>
              <a:t>et </a:t>
            </a:r>
            <a:r>
              <a:rPr lang="fr-FR" dirty="0" err="1"/>
              <a:t>Ts</a:t>
            </a:r>
            <a:r>
              <a:rPr lang="fr-FR" baseline="-25000" dirty="0" err="1"/>
              <a:t>i</a:t>
            </a:r>
            <a:r>
              <a:rPr lang="fr-FR" dirty="0"/>
              <a:t> la théorie de S</a:t>
            </a:r>
            <a:r>
              <a:rPr lang="fr-FR" baseline="-25000" dirty="0"/>
              <a:t>i</a:t>
            </a:r>
            <a:r>
              <a:rPr lang="fr-FR" dirty="0"/>
              <a:t>.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2661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" grpId="0"/>
      <p:bldP spid="11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0213704A-8297-4A2E-B104-CDADD1367346}"/>
              </a:ext>
            </a:extLst>
          </p:cNvPr>
          <p:cNvSpPr/>
          <p:nvPr/>
        </p:nvSpPr>
        <p:spPr>
          <a:xfrm>
            <a:off x="4773922" y="324679"/>
            <a:ext cx="33505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ctr"/>
            <a:r>
              <a:rPr lang="fr-FR" sz="3200" b="1" dirty="0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</a:rPr>
              <a:t>Illustration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505DDD2E-23D8-43F7-B6C1-3F49B4D85600}"/>
              </a:ext>
            </a:extLst>
          </p:cNvPr>
          <p:cNvSpPr/>
          <p:nvPr/>
        </p:nvSpPr>
        <p:spPr>
          <a:xfrm>
            <a:off x="762002" y="1621029"/>
            <a:ext cx="5049499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{ x: Int, y : Int} </a:t>
            </a:r>
            <a:r>
              <a:rPr lang="fr-FR" dirty="0">
                <a:latin typeface="Cambria Math" panose="02040503050406030204" pitchFamily="18" charset="0"/>
                <a:ea typeface="Cambria Math" panose="02040503050406030204" pitchFamily="18" charset="0"/>
              </a:rPr>
              <a:t>⊆ </a:t>
            </a:r>
            <a:r>
              <a:rPr lang="fr-FR" dirty="0"/>
              <a:t>{ x: Int, y : Int}</a:t>
            </a:r>
            <a:endParaRPr lang="fr-FR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fr-FR" dirty="0"/>
              <a:t> </a:t>
            </a:r>
          </a:p>
          <a:p>
            <a:r>
              <a:rPr lang="fr-FR" dirty="0"/>
              <a:t>															</a:t>
            </a:r>
            <a:endParaRPr lang="fr-FR" baseline="-25000" dirty="0"/>
          </a:p>
          <a:p>
            <a:endParaRPr lang="fr-FR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fr-FR" dirty="0"/>
              <a:t>Vrai </a:t>
            </a:r>
            <a:r>
              <a:rPr lang="fr-FR" dirty="0">
                <a:latin typeface="Cambria Math" panose="02040503050406030204" pitchFamily="18" charset="0"/>
                <a:ea typeface="Cambria Math" panose="02040503050406030204" pitchFamily="18" charset="0"/>
              </a:rPr>
              <a:t> ⟸( </a:t>
            </a:r>
            <a:r>
              <a:rPr lang="fr-FR" dirty="0"/>
              <a:t>( x=</a:t>
            </a:r>
            <a:r>
              <a:rPr lang="fr-FR" dirty="0">
                <a:latin typeface="Cambria Math" panose="02040503050406030204" pitchFamily="18" charset="0"/>
                <a:ea typeface="Cambria Math" panose="02040503050406030204" pitchFamily="18" charset="0"/>
              </a:rPr>
              <a:t> 1)</a:t>
            </a:r>
            <a:r>
              <a:rPr lang="fr-FR" dirty="0"/>
              <a:t> </a:t>
            </a:r>
            <a:r>
              <a:rPr lang="fr-FR" dirty="0">
                <a:latin typeface="Cambria Math" panose="02040503050406030204" pitchFamily="18" charset="0"/>
                <a:ea typeface="Cambria Math" panose="02040503050406030204" pitchFamily="18" charset="0"/>
              </a:rPr>
              <a:t>⋀  (y=0))</a:t>
            </a:r>
            <a:endParaRPr lang="fr-FR" baseline="-25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EBEFAAF0-9C4F-4286-BDC1-B977891045D0}"/>
              </a:ext>
            </a:extLst>
          </p:cNvPr>
          <p:cNvSpPr/>
          <p:nvPr/>
        </p:nvSpPr>
        <p:spPr>
          <a:xfrm>
            <a:off x="4526842" y="1644944"/>
            <a:ext cx="3597652" cy="16619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on peut donc écrire         ∑s</a:t>
            </a:r>
            <a:r>
              <a:rPr lang="fr-FR" baseline="-25000" dirty="0"/>
              <a:t>1 </a:t>
            </a:r>
            <a:r>
              <a:rPr lang="fr-FR" dirty="0">
                <a:latin typeface="Cambria Math" panose="02040503050406030204" pitchFamily="18" charset="0"/>
                <a:ea typeface="Cambria Math" panose="02040503050406030204" pitchFamily="18" charset="0"/>
              </a:rPr>
              <a:t>⊆ </a:t>
            </a:r>
            <a:r>
              <a:rPr lang="fr-FR" dirty="0"/>
              <a:t>∑s</a:t>
            </a:r>
            <a:r>
              <a:rPr lang="fr-F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</a:p>
          <a:p>
            <a:endParaRPr lang="fr-FR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fr-FR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fr-FR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fr-FR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fr-FR" dirty="0"/>
          </a:p>
          <a:p>
            <a:r>
              <a:rPr lang="fr-FR" dirty="0"/>
              <a:t>on peut donc écrire         </a:t>
            </a:r>
            <a:r>
              <a:rPr lang="fr-FR" dirty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fr-F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S1</a:t>
            </a:r>
            <a:r>
              <a:rPr lang="fr-FR" dirty="0">
                <a:latin typeface="Cambria Math" panose="02040503050406030204" pitchFamily="18" charset="0"/>
                <a:ea typeface="Cambria Math" panose="02040503050406030204" pitchFamily="18" charset="0"/>
              </a:rPr>
              <a:t> ⟸ T</a:t>
            </a:r>
            <a:r>
              <a:rPr lang="fr-F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S3</a:t>
            </a:r>
            <a:endParaRPr lang="fr-FR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42E8D042-79D7-48DA-A9FD-80FB5FC31460}"/>
              </a:ext>
            </a:extLst>
          </p:cNvPr>
          <p:cNvSpPr/>
          <p:nvPr/>
        </p:nvSpPr>
        <p:spPr>
          <a:xfrm>
            <a:off x="9037654" y="2159616"/>
            <a:ext cx="17764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accent5">
                    <a:lumMod val="50000"/>
                  </a:schemeClr>
                </a:solidFill>
              </a:rPr>
              <a:t>S</a:t>
            </a:r>
            <a:r>
              <a:rPr lang="fr-FR" baseline="-25000" dirty="0">
                <a:solidFill>
                  <a:schemeClr val="accent5">
                    <a:lumMod val="50000"/>
                  </a:schemeClr>
                </a:solidFill>
              </a:rPr>
              <a:t>3</a:t>
            </a:r>
            <a:r>
              <a:rPr lang="fr-FR" dirty="0">
                <a:solidFill>
                  <a:schemeClr val="accent5">
                    <a:lumMod val="50000"/>
                  </a:schemeClr>
                </a:solidFill>
              </a:rPr>
              <a:t> implémente S</a:t>
            </a:r>
            <a:r>
              <a:rPr lang="fr-FR" baseline="-25000" dirty="0">
                <a:solidFill>
                  <a:schemeClr val="accent5">
                    <a:lumMod val="50000"/>
                  </a:schemeClr>
                </a:solidFill>
              </a:rPr>
              <a:t>1</a:t>
            </a:r>
            <a:endParaRPr lang="fr-FR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5B18005-9EF0-4A8A-9F5D-FCF6CCBEB5D2}"/>
              </a:ext>
            </a:extLst>
          </p:cNvPr>
          <p:cNvSpPr/>
          <p:nvPr/>
        </p:nvSpPr>
        <p:spPr>
          <a:xfrm>
            <a:off x="940905" y="100352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/>
              <a:t>On note ∑s</a:t>
            </a:r>
            <a:r>
              <a:rPr lang="fr-FR" baseline="-25000" dirty="0"/>
              <a:t>i </a:t>
            </a:r>
            <a:r>
              <a:rPr lang="fr-FR" dirty="0"/>
              <a:t>la signature de S</a:t>
            </a:r>
            <a:r>
              <a:rPr lang="fr-FR" baseline="-25000" dirty="0"/>
              <a:t>1 </a:t>
            </a:r>
            <a:r>
              <a:rPr lang="fr-FR" dirty="0"/>
              <a:t>et </a:t>
            </a:r>
            <a:r>
              <a:rPr lang="fr-FR" dirty="0" err="1"/>
              <a:t>Ts</a:t>
            </a:r>
            <a:r>
              <a:rPr lang="fr-FR" baseline="-25000" dirty="0" err="1"/>
              <a:t>i</a:t>
            </a:r>
            <a:r>
              <a:rPr lang="fr-FR" dirty="0"/>
              <a:t> la théorie de S</a:t>
            </a:r>
            <a:r>
              <a:rPr lang="fr-FR" baseline="-25000" dirty="0"/>
              <a:t>i</a:t>
            </a:r>
            <a:r>
              <a:rPr lang="fr-FR" dirty="0"/>
              <a:t>.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73336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" grpId="0"/>
      <p:bldP spid="11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0213704A-8297-4A2E-B104-CDADD1367346}"/>
              </a:ext>
            </a:extLst>
          </p:cNvPr>
          <p:cNvSpPr/>
          <p:nvPr/>
        </p:nvSpPr>
        <p:spPr>
          <a:xfrm>
            <a:off x="4773922" y="324679"/>
            <a:ext cx="33505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ctr"/>
            <a:r>
              <a:rPr lang="fr-FR" sz="3200" b="1" dirty="0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</a:rPr>
              <a:t>Illustration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505DDD2E-23D8-43F7-B6C1-3F49B4D85600}"/>
              </a:ext>
            </a:extLst>
          </p:cNvPr>
          <p:cNvSpPr/>
          <p:nvPr/>
        </p:nvSpPr>
        <p:spPr>
          <a:xfrm>
            <a:off x="762003" y="1621029"/>
            <a:ext cx="3900150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{ x: Int, y : Int} </a:t>
            </a:r>
            <a:r>
              <a:rPr lang="fr-FR" dirty="0">
                <a:latin typeface="Cambria Math" panose="02040503050406030204" pitchFamily="18" charset="0"/>
                <a:ea typeface="Cambria Math" panose="02040503050406030204" pitchFamily="18" charset="0"/>
              </a:rPr>
              <a:t>⊆ </a:t>
            </a:r>
            <a:r>
              <a:rPr lang="fr-FR" dirty="0"/>
              <a:t>{ x: Int, y : Int}</a:t>
            </a:r>
            <a:endParaRPr lang="fr-FR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fr-FR" dirty="0"/>
              <a:t> </a:t>
            </a:r>
          </a:p>
          <a:p>
            <a:r>
              <a:rPr lang="fr-FR" dirty="0"/>
              <a:t>															</a:t>
            </a:r>
            <a:endParaRPr lang="fr-FR" baseline="-25000" dirty="0"/>
          </a:p>
          <a:p>
            <a:endParaRPr lang="fr-FR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fr-FR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fr-FR" dirty="0"/>
              <a:t>(</a:t>
            </a:r>
            <a:r>
              <a:rPr lang="fr-FR" dirty="0" smtClean="0"/>
              <a:t>x </a:t>
            </a:r>
            <a:r>
              <a:rPr lang="fr-FR" dirty="0"/>
              <a:t>&gt; y </a:t>
            </a:r>
            <a:r>
              <a:rPr lang="fr-FR" dirty="0" smtClean="0"/>
              <a:t>) </a:t>
            </a:r>
            <a:r>
              <a:rPr lang="fr-F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fr-FR" dirty="0">
                <a:latin typeface="Cambria Math" panose="02040503050406030204" pitchFamily="18" charset="0"/>
                <a:ea typeface="Cambria Math" panose="02040503050406030204" pitchFamily="18" charset="0"/>
              </a:rPr>
              <a:t>⟸ (</a:t>
            </a:r>
            <a:r>
              <a:rPr lang="fr-FR" dirty="0"/>
              <a:t>( x=</a:t>
            </a:r>
            <a:r>
              <a:rPr lang="fr-FR" dirty="0">
                <a:latin typeface="Cambria Math" panose="02040503050406030204" pitchFamily="18" charset="0"/>
                <a:ea typeface="Cambria Math" panose="02040503050406030204" pitchFamily="18" charset="0"/>
              </a:rPr>
              <a:t> 1)</a:t>
            </a:r>
            <a:r>
              <a:rPr lang="fr-FR" dirty="0"/>
              <a:t> </a:t>
            </a:r>
            <a:r>
              <a:rPr lang="fr-FR" dirty="0">
                <a:latin typeface="Cambria Math" panose="02040503050406030204" pitchFamily="18" charset="0"/>
                <a:ea typeface="Cambria Math" panose="02040503050406030204" pitchFamily="18" charset="0"/>
              </a:rPr>
              <a:t>⋀ ( y=0))</a:t>
            </a:r>
            <a:endParaRPr lang="fr-FR" baseline="-25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EBEFAAF0-9C4F-4286-BDC1-B977891045D0}"/>
              </a:ext>
            </a:extLst>
          </p:cNvPr>
          <p:cNvSpPr/>
          <p:nvPr/>
        </p:nvSpPr>
        <p:spPr>
          <a:xfrm>
            <a:off x="5070179" y="1578684"/>
            <a:ext cx="3597652" cy="16619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on peut donc écrire         ∑s</a:t>
            </a:r>
            <a:r>
              <a:rPr lang="fr-FR" baseline="-25000" dirty="0"/>
              <a:t>2 </a:t>
            </a:r>
            <a:r>
              <a:rPr lang="fr-FR" dirty="0">
                <a:latin typeface="Cambria Math" panose="02040503050406030204" pitchFamily="18" charset="0"/>
                <a:ea typeface="Cambria Math" panose="02040503050406030204" pitchFamily="18" charset="0"/>
              </a:rPr>
              <a:t>⊆ </a:t>
            </a:r>
            <a:r>
              <a:rPr lang="fr-FR" dirty="0"/>
              <a:t>∑s</a:t>
            </a:r>
            <a:r>
              <a:rPr lang="fr-F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</a:p>
          <a:p>
            <a:endParaRPr lang="fr-FR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fr-FR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fr-FR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fr-FR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fr-FR" dirty="0"/>
          </a:p>
          <a:p>
            <a:r>
              <a:rPr lang="fr-FR" dirty="0"/>
              <a:t>on peut donc écrire         </a:t>
            </a:r>
            <a:r>
              <a:rPr lang="fr-FR" dirty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fr-F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S2</a:t>
            </a:r>
            <a:r>
              <a:rPr lang="fr-FR" dirty="0">
                <a:latin typeface="Cambria Math" panose="02040503050406030204" pitchFamily="18" charset="0"/>
                <a:ea typeface="Cambria Math" panose="02040503050406030204" pitchFamily="18" charset="0"/>
              </a:rPr>
              <a:t> ⟸ T</a:t>
            </a:r>
            <a:r>
              <a:rPr lang="fr-F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S3</a:t>
            </a:r>
            <a:endParaRPr lang="fr-FR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42E8D042-79D7-48DA-A9FD-80FB5FC31460}"/>
              </a:ext>
            </a:extLst>
          </p:cNvPr>
          <p:cNvSpPr/>
          <p:nvPr/>
        </p:nvSpPr>
        <p:spPr>
          <a:xfrm>
            <a:off x="9249688" y="2159616"/>
            <a:ext cx="17764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accent5">
                    <a:lumMod val="50000"/>
                  </a:schemeClr>
                </a:solidFill>
              </a:rPr>
              <a:t>S</a:t>
            </a:r>
            <a:r>
              <a:rPr lang="fr-FR" baseline="-25000" dirty="0">
                <a:solidFill>
                  <a:schemeClr val="accent5">
                    <a:lumMod val="50000"/>
                  </a:schemeClr>
                </a:solidFill>
              </a:rPr>
              <a:t>3</a:t>
            </a:r>
            <a:r>
              <a:rPr lang="fr-FR" dirty="0">
                <a:solidFill>
                  <a:schemeClr val="accent5">
                    <a:lumMod val="50000"/>
                  </a:schemeClr>
                </a:solidFill>
              </a:rPr>
              <a:t> implémente S</a:t>
            </a:r>
            <a:r>
              <a:rPr lang="fr-FR" baseline="-25000" dirty="0">
                <a:solidFill>
                  <a:schemeClr val="accent5">
                    <a:lumMod val="50000"/>
                  </a:schemeClr>
                </a:solidFill>
              </a:rPr>
              <a:t>2</a:t>
            </a:r>
            <a:endParaRPr lang="fr-FR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5B18005-9EF0-4A8A-9F5D-FCF6CCBEB5D2}"/>
              </a:ext>
            </a:extLst>
          </p:cNvPr>
          <p:cNvSpPr/>
          <p:nvPr/>
        </p:nvSpPr>
        <p:spPr>
          <a:xfrm>
            <a:off x="940905" y="100352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/>
              <a:t>On note ∑s</a:t>
            </a:r>
            <a:r>
              <a:rPr lang="fr-FR" baseline="-25000" dirty="0"/>
              <a:t>i </a:t>
            </a:r>
            <a:r>
              <a:rPr lang="fr-FR" dirty="0"/>
              <a:t>la signature de S</a:t>
            </a:r>
            <a:r>
              <a:rPr lang="fr-FR" baseline="-25000" dirty="0"/>
              <a:t>1 </a:t>
            </a:r>
            <a:r>
              <a:rPr lang="fr-FR" dirty="0"/>
              <a:t>et </a:t>
            </a:r>
            <a:r>
              <a:rPr lang="fr-FR" dirty="0" err="1"/>
              <a:t>Ts</a:t>
            </a:r>
            <a:r>
              <a:rPr lang="fr-FR" baseline="-25000" dirty="0" err="1"/>
              <a:t>i</a:t>
            </a:r>
            <a:r>
              <a:rPr lang="fr-FR" dirty="0"/>
              <a:t> la théorie de S</a:t>
            </a:r>
            <a:r>
              <a:rPr lang="fr-FR" baseline="-25000" dirty="0"/>
              <a:t>i</a:t>
            </a:r>
            <a:r>
              <a:rPr lang="fr-FR" dirty="0"/>
              <a:t>.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76444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" grpId="0"/>
      <p:bldP spid="11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0213704A-8297-4A2E-B104-CDADD1367346}"/>
              </a:ext>
            </a:extLst>
          </p:cNvPr>
          <p:cNvSpPr/>
          <p:nvPr/>
        </p:nvSpPr>
        <p:spPr>
          <a:xfrm>
            <a:off x="4508900" y="219335"/>
            <a:ext cx="317419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ctr"/>
            <a:r>
              <a:rPr lang="fr-FR" sz="3200" b="1" dirty="0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</a:rPr>
              <a:t>Illustration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5D293903-1518-49C5-A184-4D8B0B195895}"/>
              </a:ext>
            </a:extLst>
          </p:cNvPr>
          <p:cNvSpPr/>
          <p:nvPr/>
        </p:nvSpPr>
        <p:spPr>
          <a:xfrm>
            <a:off x="397271" y="1467388"/>
            <a:ext cx="318890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S’</a:t>
            </a:r>
            <a:r>
              <a:rPr lang="fr-FR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  <a:r>
              <a:rPr lang="fr-FR" dirty="0">
                <a:solidFill>
                  <a:srgbClr val="000000"/>
                </a:solidFill>
                <a:latin typeface="CMR10"/>
              </a:rPr>
              <a:t>= </a:t>
            </a:r>
            <a:r>
              <a:rPr lang="fr-FR" b="1" dirty="0">
                <a:solidFill>
                  <a:srgbClr val="0000FF"/>
                </a:solidFill>
                <a:latin typeface="Arial" panose="020B0604020202020204" pitchFamily="34" charset="0"/>
              </a:rPr>
              <a:t>class</a:t>
            </a:r>
          </a:p>
          <a:p>
            <a:r>
              <a:rPr lang="es-ES" b="1" dirty="0">
                <a:solidFill>
                  <a:srgbClr val="0000FF"/>
                </a:solidFill>
                <a:latin typeface="Arial" panose="020B0604020202020204" pitchFamily="34" charset="0"/>
              </a:rPr>
              <a:t>		</a:t>
            </a:r>
            <a:r>
              <a:rPr lang="es-ES" b="1" dirty="0" err="1">
                <a:solidFill>
                  <a:srgbClr val="0000FF"/>
                </a:solidFill>
                <a:latin typeface="Arial" panose="020B0604020202020204" pitchFamily="34" charset="0"/>
              </a:rPr>
              <a:t>value</a:t>
            </a:r>
            <a:r>
              <a:rPr lang="es-ES" b="1" dirty="0">
                <a:solidFill>
                  <a:srgbClr val="0000FF"/>
                </a:solidFill>
                <a:latin typeface="Arial" panose="020B0604020202020204" pitchFamily="34" charset="0"/>
              </a:rPr>
              <a:t> </a:t>
            </a:r>
          </a:p>
          <a:p>
            <a:r>
              <a:rPr lang="es-ES" b="1" dirty="0">
                <a:solidFill>
                  <a:srgbClr val="0000FF"/>
                </a:solidFill>
                <a:latin typeface="Arial" panose="020B0604020202020204" pitchFamily="34" charset="0"/>
              </a:rPr>
              <a:t>			   </a:t>
            </a:r>
            <a:r>
              <a:rPr lang="es-ES" dirty="0">
                <a:solidFill>
                  <a:srgbClr val="000000"/>
                </a:solidFill>
                <a:latin typeface="Arial" panose="020B0604020202020204" pitchFamily="34" charset="0"/>
              </a:rPr>
              <a:t>x: </a:t>
            </a:r>
            <a:r>
              <a:rPr lang="es-ES" dirty="0" err="1">
                <a:solidFill>
                  <a:srgbClr val="000000"/>
                </a:solidFill>
                <a:latin typeface="Arial" panose="020B0604020202020204" pitchFamily="34" charset="0"/>
              </a:rPr>
              <a:t>Int</a:t>
            </a:r>
            <a:r>
              <a:rPr lang="es-ES" dirty="0">
                <a:solidFill>
                  <a:srgbClr val="000000"/>
                </a:solidFill>
                <a:latin typeface="Arial" panose="020B0604020202020204" pitchFamily="34" charset="0"/>
              </a:rPr>
              <a:t> =1</a:t>
            </a:r>
          </a:p>
          <a:p>
            <a:r>
              <a:rPr lang="es-ES" dirty="0">
                <a:solidFill>
                  <a:srgbClr val="000000"/>
                </a:solidFill>
                <a:latin typeface="Arial" panose="020B0604020202020204" pitchFamily="34" charset="0"/>
              </a:rPr>
              <a:t>			   y: </a:t>
            </a:r>
            <a:r>
              <a:rPr lang="es-ES" dirty="0" err="1">
                <a:solidFill>
                  <a:srgbClr val="000000"/>
                </a:solidFill>
                <a:latin typeface="Arial" panose="020B0604020202020204" pitchFamily="34" charset="0"/>
              </a:rPr>
              <a:t>Int</a:t>
            </a:r>
            <a:r>
              <a:rPr lang="es-ES" dirty="0">
                <a:solidFill>
                  <a:srgbClr val="000000"/>
                </a:solidFill>
                <a:latin typeface="Arial" panose="020B0604020202020204" pitchFamily="34" charset="0"/>
              </a:rPr>
              <a:t> =2</a:t>
            </a:r>
          </a:p>
          <a:p>
            <a:r>
              <a:rPr lang="fr-FR" b="1" dirty="0">
                <a:solidFill>
                  <a:srgbClr val="0000FF"/>
                </a:solidFill>
                <a:latin typeface="Arial" panose="020B0604020202020204" pitchFamily="34" charset="0"/>
              </a:rPr>
              <a:t>	End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3E2434D8-8F29-4F03-916B-81A75F656309}"/>
              </a:ext>
            </a:extLst>
          </p:cNvPr>
          <p:cNvSpPr/>
          <p:nvPr/>
        </p:nvSpPr>
        <p:spPr>
          <a:xfrm>
            <a:off x="3890972" y="1467388"/>
            <a:ext cx="441005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S</a:t>
            </a:r>
            <a:r>
              <a:rPr lang="fr-FR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4</a:t>
            </a:r>
            <a:r>
              <a:rPr lang="fr-FR" dirty="0">
                <a:solidFill>
                  <a:srgbClr val="000000"/>
                </a:solidFill>
                <a:latin typeface="CMR10"/>
              </a:rPr>
              <a:t>= </a:t>
            </a:r>
            <a:r>
              <a:rPr lang="fr-FR" b="1" dirty="0">
                <a:solidFill>
                  <a:srgbClr val="0000FF"/>
                </a:solidFill>
                <a:latin typeface="Arial" panose="020B0604020202020204" pitchFamily="34" charset="0"/>
              </a:rPr>
              <a:t>class</a:t>
            </a:r>
          </a:p>
          <a:p>
            <a:r>
              <a:rPr lang="es-ES" b="1" dirty="0">
                <a:solidFill>
                  <a:srgbClr val="0000FF"/>
                </a:solidFill>
                <a:latin typeface="Arial" panose="020B0604020202020204" pitchFamily="34" charset="0"/>
              </a:rPr>
              <a:t>		</a:t>
            </a:r>
            <a:r>
              <a:rPr lang="es-ES" b="1" dirty="0" err="1">
                <a:solidFill>
                  <a:srgbClr val="0000FF"/>
                </a:solidFill>
                <a:latin typeface="Arial" panose="020B0604020202020204" pitchFamily="34" charset="0"/>
              </a:rPr>
              <a:t>value</a:t>
            </a:r>
            <a:r>
              <a:rPr lang="es-ES" b="1" dirty="0">
                <a:solidFill>
                  <a:srgbClr val="0000FF"/>
                </a:solidFill>
                <a:latin typeface="Arial" panose="020B0604020202020204" pitchFamily="34" charset="0"/>
              </a:rPr>
              <a:t> </a:t>
            </a:r>
            <a:r>
              <a:rPr lang="es-ES" dirty="0">
                <a:solidFill>
                  <a:srgbClr val="000000"/>
                </a:solidFill>
                <a:latin typeface="Arial" panose="020B0604020202020204" pitchFamily="34" charset="0"/>
              </a:rPr>
              <a:t>x, </a:t>
            </a:r>
            <a:r>
              <a:rPr lang="es-ES" dirty="0" err="1">
                <a:solidFill>
                  <a:srgbClr val="000000"/>
                </a:solidFill>
                <a:latin typeface="Arial" panose="020B0604020202020204" pitchFamily="34" charset="0"/>
              </a:rPr>
              <a:t>y,z</a:t>
            </a:r>
            <a:r>
              <a:rPr lang="es-ES" dirty="0">
                <a:solidFill>
                  <a:srgbClr val="000000"/>
                </a:solidFill>
                <a:latin typeface="Arial" panose="020B0604020202020204" pitchFamily="34" charset="0"/>
              </a:rPr>
              <a:t>: </a:t>
            </a:r>
            <a:r>
              <a:rPr lang="es-ES" b="1" dirty="0" err="1">
                <a:solidFill>
                  <a:srgbClr val="0000FF"/>
                </a:solidFill>
                <a:latin typeface="Arial" panose="020B0604020202020204" pitchFamily="34" charset="0"/>
              </a:rPr>
              <a:t>Int</a:t>
            </a:r>
            <a:endParaRPr lang="es-ES" b="1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r>
              <a:rPr lang="fr-FR" b="1" dirty="0">
                <a:solidFill>
                  <a:srgbClr val="0000FF"/>
                </a:solidFill>
                <a:latin typeface="Arial" panose="020B0604020202020204" pitchFamily="34" charset="0"/>
              </a:rPr>
              <a:t>	End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EABD5BBA-2BE4-4EB8-8EA2-D3DF1309F96D}"/>
              </a:ext>
            </a:extLst>
          </p:cNvPr>
          <p:cNvSpPr/>
          <p:nvPr/>
        </p:nvSpPr>
        <p:spPr>
          <a:xfrm>
            <a:off x="8228515" y="1467388"/>
            <a:ext cx="38033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S</a:t>
            </a:r>
            <a:r>
              <a:rPr lang="fr-FR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  <a:r>
              <a:rPr lang="fr-FR" dirty="0">
                <a:solidFill>
                  <a:srgbClr val="000000"/>
                </a:solidFill>
                <a:latin typeface="CMR10"/>
              </a:rPr>
              <a:t>= </a:t>
            </a:r>
            <a:r>
              <a:rPr lang="fr-FR" b="1" dirty="0">
                <a:solidFill>
                  <a:srgbClr val="0000FF"/>
                </a:solidFill>
                <a:latin typeface="Arial" panose="020B0604020202020204" pitchFamily="34" charset="0"/>
              </a:rPr>
              <a:t>class</a:t>
            </a:r>
          </a:p>
          <a:p>
            <a:r>
              <a:rPr lang="es-ES" b="1" dirty="0">
                <a:solidFill>
                  <a:srgbClr val="0000FF"/>
                </a:solidFill>
                <a:latin typeface="Arial" panose="020B0604020202020204" pitchFamily="34" charset="0"/>
              </a:rPr>
              <a:t>		</a:t>
            </a:r>
            <a:r>
              <a:rPr lang="es-ES" b="1" dirty="0" err="1">
                <a:solidFill>
                  <a:srgbClr val="0000FF"/>
                </a:solidFill>
                <a:latin typeface="Arial" panose="020B0604020202020204" pitchFamily="34" charset="0"/>
              </a:rPr>
              <a:t>value</a:t>
            </a:r>
            <a:r>
              <a:rPr lang="es-ES" b="1" dirty="0">
                <a:solidFill>
                  <a:srgbClr val="0000FF"/>
                </a:solidFill>
                <a:latin typeface="Arial" panose="020B0604020202020204" pitchFamily="34" charset="0"/>
              </a:rPr>
              <a:t> </a:t>
            </a:r>
            <a:r>
              <a:rPr lang="es-ES" dirty="0">
                <a:solidFill>
                  <a:srgbClr val="000000"/>
                </a:solidFill>
                <a:latin typeface="Arial" panose="020B0604020202020204" pitchFamily="34" charset="0"/>
              </a:rPr>
              <a:t>x, y, z: </a:t>
            </a:r>
            <a:r>
              <a:rPr lang="es-ES" b="1" dirty="0" err="1">
                <a:solidFill>
                  <a:srgbClr val="0000FF"/>
                </a:solidFill>
                <a:latin typeface="Arial" panose="020B0604020202020204" pitchFamily="34" charset="0"/>
              </a:rPr>
              <a:t>Int</a:t>
            </a:r>
            <a:endParaRPr lang="es-ES" b="1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r>
              <a:rPr lang="es-ES" b="1" dirty="0">
                <a:solidFill>
                  <a:srgbClr val="0000FF"/>
                </a:solidFill>
                <a:latin typeface="Arial" panose="020B0604020202020204" pitchFamily="34" charset="0"/>
              </a:rPr>
              <a:t>		</a:t>
            </a:r>
            <a:r>
              <a:rPr lang="es-ES" b="1" dirty="0" err="1">
                <a:solidFill>
                  <a:srgbClr val="0000FF"/>
                </a:solidFill>
                <a:latin typeface="Arial" panose="020B0604020202020204" pitchFamily="34" charset="0"/>
              </a:rPr>
              <a:t>axiom</a:t>
            </a:r>
            <a:r>
              <a:rPr lang="es-ES" b="1" dirty="0">
                <a:solidFill>
                  <a:srgbClr val="0000FF"/>
                </a:solidFill>
                <a:latin typeface="Arial" panose="020B0604020202020204" pitchFamily="34" charset="0"/>
              </a:rPr>
              <a:t>  </a:t>
            </a:r>
            <a:r>
              <a:rPr lang="es-ES" dirty="0">
                <a:solidFill>
                  <a:srgbClr val="000000"/>
                </a:solidFill>
                <a:latin typeface="Arial" panose="020B0604020202020204" pitchFamily="34" charset="0"/>
              </a:rPr>
              <a:t>x &gt; z ⋀ z &gt; y</a:t>
            </a:r>
          </a:p>
          <a:p>
            <a:r>
              <a:rPr lang="fr-FR" b="1" dirty="0">
                <a:solidFill>
                  <a:srgbClr val="0000FF"/>
                </a:solidFill>
                <a:latin typeface="Arial" panose="020B0604020202020204" pitchFamily="34" charset="0"/>
              </a:rPr>
              <a:t>	End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A4A66BAC-3E79-44DE-9004-AC0AC4210F1C}"/>
              </a:ext>
            </a:extLst>
          </p:cNvPr>
          <p:cNvSpPr/>
          <p:nvPr/>
        </p:nvSpPr>
        <p:spPr>
          <a:xfrm>
            <a:off x="0" y="3728619"/>
            <a:ext cx="45089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u="sng" dirty="0"/>
              <a:t>Signature de S’</a:t>
            </a:r>
            <a:r>
              <a:rPr lang="fr-FR" baseline="-25000" dirty="0"/>
              <a:t>3</a:t>
            </a:r>
            <a:r>
              <a:rPr lang="fr-FR" dirty="0"/>
              <a:t>={ x: Int, y : Int}</a:t>
            </a:r>
          </a:p>
          <a:p>
            <a:endParaRPr lang="fr-FR" dirty="0"/>
          </a:p>
          <a:p>
            <a:r>
              <a:rPr lang="fr-FR" sz="1600" u="sng" dirty="0"/>
              <a:t>Théorie de S’</a:t>
            </a:r>
            <a:r>
              <a:rPr lang="fr-FR" sz="1600" baseline="-25000" dirty="0"/>
              <a:t>3</a:t>
            </a:r>
            <a:r>
              <a:rPr lang="fr-F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= </a:t>
            </a:r>
            <a:r>
              <a:rPr lang="fr-FR" sz="1600" dirty="0"/>
              <a:t>{x = </a:t>
            </a:r>
            <a:r>
              <a:rPr lang="fr-F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fr-FR" sz="1600" dirty="0"/>
              <a:t>,y = 2 } </a:t>
            </a:r>
            <a:r>
              <a:rPr lang="fr-F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≈</a:t>
            </a:r>
            <a:r>
              <a:rPr lang="fr-FR" sz="1600" dirty="0"/>
              <a:t> (( x=</a:t>
            </a:r>
            <a:r>
              <a:rPr lang="fr-F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1)</a:t>
            </a:r>
            <a:r>
              <a:rPr lang="fr-FR" sz="1600" dirty="0"/>
              <a:t> </a:t>
            </a:r>
            <a:r>
              <a:rPr lang="fr-F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⋀(y=2))</a:t>
            </a:r>
            <a:endParaRPr lang="fr-FR" sz="16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5D7AFDFD-C672-475A-916B-7808F797EB84}"/>
              </a:ext>
            </a:extLst>
          </p:cNvPr>
          <p:cNvSpPr/>
          <p:nvPr/>
        </p:nvSpPr>
        <p:spPr>
          <a:xfrm>
            <a:off x="4508900" y="3867118"/>
            <a:ext cx="369035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u="sng" dirty="0"/>
              <a:t>Signature de S</a:t>
            </a:r>
            <a:r>
              <a:rPr lang="fr-FR" baseline="-25000" dirty="0"/>
              <a:t>4</a:t>
            </a:r>
            <a:r>
              <a:rPr lang="fr-FR" dirty="0"/>
              <a:t>={ x: Int, y : Int, z : Int}</a:t>
            </a:r>
          </a:p>
          <a:p>
            <a:endParaRPr lang="fr-FR" dirty="0"/>
          </a:p>
          <a:p>
            <a:r>
              <a:rPr lang="fr-FR" u="sng" dirty="0"/>
              <a:t>Théorie de S</a:t>
            </a:r>
            <a:r>
              <a:rPr lang="fr-FR" baseline="-25000" dirty="0"/>
              <a:t>4</a:t>
            </a:r>
            <a:r>
              <a:rPr lang="fr-FR" dirty="0">
                <a:latin typeface="Cambria Math" panose="02040503050406030204" pitchFamily="18" charset="0"/>
                <a:ea typeface="Cambria Math" panose="02040503050406030204" pitchFamily="18" charset="0"/>
              </a:rPr>
              <a:t> = </a:t>
            </a:r>
            <a:r>
              <a:rPr lang="fr-FR" dirty="0"/>
              <a:t>{ } </a:t>
            </a:r>
            <a:r>
              <a:rPr lang="fr-FR" dirty="0">
                <a:latin typeface="Cambria Math" panose="02040503050406030204" pitchFamily="18" charset="0"/>
                <a:ea typeface="Cambria Math" panose="02040503050406030204" pitchFamily="18" charset="0"/>
              </a:rPr>
              <a:t>≈</a:t>
            </a:r>
            <a:r>
              <a:rPr lang="fr-FR" dirty="0"/>
              <a:t>  vrai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3C5A86ED-C088-49EF-97FC-43946DB3D105}"/>
              </a:ext>
            </a:extLst>
          </p:cNvPr>
          <p:cNvSpPr/>
          <p:nvPr/>
        </p:nvSpPr>
        <p:spPr>
          <a:xfrm>
            <a:off x="8041341" y="3728619"/>
            <a:ext cx="4150659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u="sng" dirty="0"/>
              <a:t>Signature de S</a:t>
            </a:r>
            <a:r>
              <a:rPr lang="fr-FR" baseline="-25000" dirty="0"/>
              <a:t>5</a:t>
            </a:r>
            <a:r>
              <a:rPr lang="fr-FR" dirty="0"/>
              <a:t>={ x: Int, y : Int, z:Int}</a:t>
            </a:r>
          </a:p>
          <a:p>
            <a:endParaRPr lang="fr-FR" dirty="0"/>
          </a:p>
          <a:p>
            <a:r>
              <a:rPr lang="fr-FR" sz="1400" u="sng" dirty="0"/>
              <a:t>Théorie de S</a:t>
            </a:r>
            <a:r>
              <a:rPr lang="fr-FR" sz="1400" baseline="-25000" dirty="0"/>
              <a:t>5</a:t>
            </a:r>
            <a:r>
              <a:rPr lang="fr-F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= </a:t>
            </a:r>
            <a:r>
              <a:rPr lang="fr-FR" sz="1400" dirty="0"/>
              <a:t>{ x &gt; z, z &gt; y} </a:t>
            </a:r>
            <a:r>
              <a:rPr lang="fr-F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≈((</a:t>
            </a:r>
            <a:r>
              <a:rPr lang="fr-FR" sz="1400" dirty="0"/>
              <a:t> </a:t>
            </a:r>
            <a:r>
              <a:rPr lang="es-ES" sz="1400" dirty="0">
                <a:solidFill>
                  <a:srgbClr val="000000"/>
                </a:solidFill>
                <a:latin typeface="Arial" panose="020B0604020202020204" pitchFamily="34" charset="0"/>
              </a:rPr>
              <a:t>x &gt; y) ⋀( z &gt; y))</a:t>
            </a:r>
          </a:p>
          <a:p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64524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  <p:bldP spid="19" grpId="0"/>
      <p:bldP spid="3" grpId="0"/>
      <p:bldP spid="21" grpId="0"/>
      <p:bldP spid="22" grpId="0"/>
      <p:bldP spid="2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0213704A-8297-4A2E-B104-CDADD1367346}"/>
              </a:ext>
            </a:extLst>
          </p:cNvPr>
          <p:cNvSpPr/>
          <p:nvPr/>
        </p:nvSpPr>
        <p:spPr>
          <a:xfrm>
            <a:off x="4773922" y="324679"/>
            <a:ext cx="33505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ctr"/>
            <a:r>
              <a:rPr lang="fr-FR" sz="3200" b="1" dirty="0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</a:rPr>
              <a:t>Illustration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505DDD2E-23D8-43F7-B6C1-3F49B4D85600}"/>
              </a:ext>
            </a:extLst>
          </p:cNvPr>
          <p:cNvSpPr/>
          <p:nvPr/>
        </p:nvSpPr>
        <p:spPr>
          <a:xfrm>
            <a:off x="695742" y="1621029"/>
            <a:ext cx="359765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{ x: Int, y : Int} </a:t>
            </a:r>
            <a:r>
              <a:rPr lang="fr-FR" dirty="0">
                <a:latin typeface="Cambria Math" panose="02040503050406030204" pitchFamily="18" charset="0"/>
                <a:ea typeface="Cambria Math" panose="02040503050406030204" pitchFamily="18" charset="0"/>
              </a:rPr>
              <a:t>⊆ </a:t>
            </a:r>
            <a:r>
              <a:rPr lang="fr-FR" dirty="0"/>
              <a:t>{ x: Int, y : Int, z : Int}</a:t>
            </a:r>
          </a:p>
          <a:p>
            <a:r>
              <a:rPr lang="fr-FR" dirty="0"/>
              <a:t> </a:t>
            </a:r>
          </a:p>
          <a:p>
            <a:r>
              <a:rPr lang="fr-FR" dirty="0"/>
              <a:t>													</a:t>
            </a:r>
          </a:p>
          <a:p>
            <a:r>
              <a:rPr lang="fr-FR" dirty="0"/>
              <a:t>Vrai </a:t>
            </a:r>
            <a:r>
              <a:rPr lang="fr-FR" dirty="0">
                <a:latin typeface="Cambria Math" panose="02040503050406030204" pitchFamily="18" charset="0"/>
                <a:ea typeface="Cambria Math" panose="02040503050406030204" pitchFamily="18" charset="0"/>
              </a:rPr>
              <a:t> ⟸ </a:t>
            </a:r>
            <a:r>
              <a:rPr lang="fr-FR" dirty="0"/>
              <a:t>vrai</a:t>
            </a:r>
            <a:endParaRPr lang="fr-FR" baseline="-25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EBEFAAF0-9C4F-4286-BDC1-B977891045D0}"/>
              </a:ext>
            </a:extLst>
          </p:cNvPr>
          <p:cNvSpPr/>
          <p:nvPr/>
        </p:nvSpPr>
        <p:spPr>
          <a:xfrm>
            <a:off x="4526842" y="1644944"/>
            <a:ext cx="3597652" cy="16619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on peut donc écrire         ∑s</a:t>
            </a:r>
            <a:r>
              <a:rPr lang="fr-FR" baseline="-25000" dirty="0"/>
              <a:t>1 </a:t>
            </a:r>
            <a:r>
              <a:rPr lang="fr-FR" dirty="0">
                <a:latin typeface="Cambria Math" panose="02040503050406030204" pitchFamily="18" charset="0"/>
                <a:ea typeface="Cambria Math" panose="02040503050406030204" pitchFamily="18" charset="0"/>
              </a:rPr>
              <a:t>⊆ </a:t>
            </a:r>
            <a:r>
              <a:rPr lang="fr-FR" dirty="0"/>
              <a:t>∑s</a:t>
            </a:r>
            <a:r>
              <a:rPr lang="fr-F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</a:p>
          <a:p>
            <a:endParaRPr lang="fr-FR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fr-FR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fr-FR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fr-FR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fr-FR" dirty="0"/>
          </a:p>
          <a:p>
            <a:r>
              <a:rPr lang="fr-FR" dirty="0"/>
              <a:t>on peut donc écrire         </a:t>
            </a:r>
            <a:r>
              <a:rPr lang="fr-FR" dirty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fr-F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S1</a:t>
            </a:r>
            <a:r>
              <a:rPr lang="fr-FR" dirty="0">
                <a:latin typeface="Cambria Math" panose="02040503050406030204" pitchFamily="18" charset="0"/>
                <a:ea typeface="Cambria Math" panose="02040503050406030204" pitchFamily="18" charset="0"/>
              </a:rPr>
              <a:t> ⟸ T</a:t>
            </a:r>
            <a:r>
              <a:rPr lang="fr-F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S4</a:t>
            </a:r>
            <a:endParaRPr lang="fr-FR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42E8D042-79D7-48DA-A9FD-80FB5FC31460}"/>
              </a:ext>
            </a:extLst>
          </p:cNvPr>
          <p:cNvSpPr/>
          <p:nvPr/>
        </p:nvSpPr>
        <p:spPr>
          <a:xfrm>
            <a:off x="9037654" y="2159616"/>
            <a:ext cx="17764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accent5">
                    <a:lumMod val="50000"/>
                  </a:schemeClr>
                </a:solidFill>
              </a:rPr>
              <a:t>S</a:t>
            </a:r>
            <a:r>
              <a:rPr lang="fr-FR" baseline="-25000" dirty="0">
                <a:solidFill>
                  <a:schemeClr val="accent5">
                    <a:lumMod val="50000"/>
                  </a:schemeClr>
                </a:solidFill>
              </a:rPr>
              <a:t>4</a:t>
            </a:r>
            <a:r>
              <a:rPr lang="fr-FR" dirty="0">
                <a:solidFill>
                  <a:schemeClr val="accent5">
                    <a:lumMod val="50000"/>
                  </a:schemeClr>
                </a:solidFill>
              </a:rPr>
              <a:t> implémente S</a:t>
            </a:r>
            <a:r>
              <a:rPr lang="fr-FR" baseline="-25000" dirty="0">
                <a:solidFill>
                  <a:schemeClr val="accent5">
                    <a:lumMod val="50000"/>
                  </a:schemeClr>
                </a:solidFill>
              </a:rPr>
              <a:t>1</a:t>
            </a:r>
            <a:endParaRPr lang="fr-FR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6432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0213704A-8297-4A2E-B104-CDADD1367346}"/>
              </a:ext>
            </a:extLst>
          </p:cNvPr>
          <p:cNvSpPr/>
          <p:nvPr/>
        </p:nvSpPr>
        <p:spPr>
          <a:xfrm>
            <a:off x="4773922" y="324679"/>
            <a:ext cx="33505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ctr"/>
            <a:r>
              <a:rPr lang="fr-FR" sz="3200" b="1" dirty="0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</a:rPr>
              <a:t>Illustration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505DDD2E-23D8-43F7-B6C1-3F49B4D85600}"/>
              </a:ext>
            </a:extLst>
          </p:cNvPr>
          <p:cNvSpPr/>
          <p:nvPr/>
        </p:nvSpPr>
        <p:spPr>
          <a:xfrm>
            <a:off x="762002" y="1621029"/>
            <a:ext cx="5049499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{ x: Int, y : Int} </a:t>
            </a:r>
            <a:r>
              <a:rPr lang="fr-FR" dirty="0">
                <a:latin typeface="Cambria Math" panose="02040503050406030204" pitchFamily="18" charset="0"/>
                <a:ea typeface="Cambria Math" panose="02040503050406030204" pitchFamily="18" charset="0"/>
              </a:rPr>
              <a:t>⊆ </a:t>
            </a:r>
            <a:r>
              <a:rPr lang="fr-FR" dirty="0"/>
              <a:t>{ x: Int, y : Int, z : Int}</a:t>
            </a:r>
          </a:p>
          <a:p>
            <a:r>
              <a:rPr lang="fr-FR" dirty="0"/>
              <a:t> </a:t>
            </a:r>
          </a:p>
          <a:p>
            <a:r>
              <a:rPr lang="fr-FR" dirty="0"/>
              <a:t>															</a:t>
            </a:r>
            <a:endParaRPr lang="fr-FR" baseline="-25000" dirty="0"/>
          </a:p>
          <a:p>
            <a:endParaRPr lang="fr-FR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fr-FR" dirty="0"/>
              <a:t>(x &gt; y) </a:t>
            </a:r>
            <a:r>
              <a:rPr lang="fr-FR" dirty="0">
                <a:latin typeface="Cambria Math" panose="02040503050406030204" pitchFamily="18" charset="0"/>
                <a:ea typeface="Cambria Math" panose="02040503050406030204" pitchFamily="18" charset="0"/>
              </a:rPr>
              <a:t>⇍ </a:t>
            </a:r>
            <a:r>
              <a:rPr lang="fr-FR" dirty="0"/>
              <a:t>vrai</a:t>
            </a:r>
            <a:endParaRPr lang="fr-FR" baseline="-25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EBEFAAF0-9C4F-4286-BDC1-B977891045D0}"/>
              </a:ext>
            </a:extLst>
          </p:cNvPr>
          <p:cNvSpPr/>
          <p:nvPr/>
        </p:nvSpPr>
        <p:spPr>
          <a:xfrm>
            <a:off x="4526841" y="1644944"/>
            <a:ext cx="4100323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on peut donc écrire         ∑s</a:t>
            </a:r>
            <a:r>
              <a:rPr lang="fr-FR" baseline="-25000" dirty="0"/>
              <a:t>2 </a:t>
            </a:r>
            <a:r>
              <a:rPr lang="fr-FR" dirty="0">
                <a:latin typeface="Cambria Math" panose="02040503050406030204" pitchFamily="18" charset="0"/>
                <a:ea typeface="Cambria Math" panose="02040503050406030204" pitchFamily="18" charset="0"/>
              </a:rPr>
              <a:t>⊆ </a:t>
            </a:r>
            <a:r>
              <a:rPr lang="fr-FR" dirty="0"/>
              <a:t>∑s</a:t>
            </a:r>
            <a:r>
              <a:rPr lang="fr-F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</a:p>
          <a:p>
            <a:endParaRPr lang="fr-FR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fr-FR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fr-FR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fr-FR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fr-FR" dirty="0"/>
          </a:p>
          <a:p>
            <a:r>
              <a:rPr lang="fr-FR" dirty="0"/>
              <a:t>on peut donc écrire         </a:t>
            </a:r>
            <a:r>
              <a:rPr lang="fr-FR" dirty="0">
                <a:latin typeface="Cambria Math" panose="02040503050406030204" pitchFamily="18" charset="0"/>
                <a:ea typeface="Cambria Math" panose="02040503050406030204" pitchFamily="18" charset="0"/>
              </a:rPr>
              <a:t> (T</a:t>
            </a:r>
            <a:r>
              <a:rPr lang="fr-F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S2</a:t>
            </a:r>
            <a:r>
              <a:rPr lang="fr-FR" dirty="0">
                <a:latin typeface="Cambria Math" panose="02040503050406030204" pitchFamily="18" charset="0"/>
                <a:ea typeface="Cambria Math" panose="02040503050406030204" pitchFamily="18" charset="0"/>
              </a:rPr>
              <a:t> ⇍ T</a:t>
            </a:r>
            <a:r>
              <a:rPr lang="fr-F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S4</a:t>
            </a:r>
            <a:r>
              <a:rPr lang="fr-FR" dirty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endParaRPr lang="fr-FR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42E8D042-79D7-48DA-A9FD-80FB5FC31460}"/>
              </a:ext>
            </a:extLst>
          </p:cNvPr>
          <p:cNvSpPr/>
          <p:nvPr/>
        </p:nvSpPr>
        <p:spPr>
          <a:xfrm>
            <a:off x="9037654" y="2159616"/>
            <a:ext cx="23086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accent5">
                    <a:lumMod val="50000"/>
                  </a:schemeClr>
                </a:solidFill>
              </a:rPr>
              <a:t>S</a:t>
            </a:r>
            <a:r>
              <a:rPr lang="fr-FR" baseline="-25000" dirty="0">
                <a:solidFill>
                  <a:schemeClr val="accent5">
                    <a:lumMod val="50000"/>
                  </a:schemeClr>
                </a:solidFill>
              </a:rPr>
              <a:t>4</a:t>
            </a:r>
            <a:r>
              <a:rPr lang="fr-FR" dirty="0">
                <a:solidFill>
                  <a:schemeClr val="accent5">
                    <a:lumMod val="50000"/>
                  </a:schemeClr>
                </a:solidFill>
              </a:rPr>
              <a:t> n’implémente pas S</a:t>
            </a:r>
            <a:r>
              <a:rPr lang="fr-FR" baseline="-25000" dirty="0">
                <a:solidFill>
                  <a:schemeClr val="accent5">
                    <a:lumMod val="50000"/>
                  </a:schemeClr>
                </a:solidFill>
              </a:rPr>
              <a:t>2</a:t>
            </a:r>
            <a:endParaRPr lang="fr-FR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6D425F7E-28E6-4B30-9D49-BC57EA981645}"/>
              </a:ext>
            </a:extLst>
          </p:cNvPr>
          <p:cNvSpPr/>
          <p:nvPr/>
        </p:nvSpPr>
        <p:spPr>
          <a:xfrm>
            <a:off x="562914" y="4590640"/>
            <a:ext cx="61559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Il apparaît que	S</a:t>
            </a:r>
            <a:r>
              <a:rPr lang="fr-FR" baseline="-25000" dirty="0"/>
              <a:t>4</a:t>
            </a:r>
            <a:r>
              <a:rPr lang="fr-FR" dirty="0"/>
              <a:t> n’implémente pas S</a:t>
            </a:r>
            <a:r>
              <a:rPr lang="fr-FR" baseline="-25000" dirty="0"/>
              <a:t>3</a:t>
            </a:r>
            <a:r>
              <a:rPr lang="fr-FR" dirty="0"/>
              <a:t>,S’</a:t>
            </a:r>
            <a:r>
              <a:rPr lang="fr-FR" baseline="-250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65874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" grpId="0"/>
      <p:bldP spid="11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0213704A-8297-4A2E-B104-CDADD1367346}"/>
              </a:ext>
            </a:extLst>
          </p:cNvPr>
          <p:cNvSpPr/>
          <p:nvPr/>
        </p:nvSpPr>
        <p:spPr>
          <a:xfrm>
            <a:off x="4773922" y="324679"/>
            <a:ext cx="33505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ctr"/>
            <a:r>
              <a:rPr lang="fr-FR" sz="3200" b="1" dirty="0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</a:rPr>
              <a:t>Illustration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505DDD2E-23D8-43F7-B6C1-3F49B4D85600}"/>
              </a:ext>
            </a:extLst>
          </p:cNvPr>
          <p:cNvSpPr/>
          <p:nvPr/>
        </p:nvSpPr>
        <p:spPr>
          <a:xfrm>
            <a:off x="669238" y="1674674"/>
            <a:ext cx="359765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{ x: Int, y : Int} </a:t>
            </a:r>
            <a:r>
              <a:rPr lang="fr-FR" dirty="0">
                <a:latin typeface="Cambria Math" panose="02040503050406030204" pitchFamily="18" charset="0"/>
                <a:ea typeface="Cambria Math" panose="02040503050406030204" pitchFamily="18" charset="0"/>
              </a:rPr>
              <a:t>⊆ </a:t>
            </a:r>
            <a:r>
              <a:rPr lang="fr-FR" dirty="0"/>
              <a:t>{ x: Int, y : Int, z : Int}</a:t>
            </a:r>
          </a:p>
          <a:p>
            <a:r>
              <a:rPr lang="fr-FR" dirty="0"/>
              <a:t> </a:t>
            </a:r>
          </a:p>
          <a:p>
            <a:r>
              <a:rPr lang="fr-FR" dirty="0"/>
              <a:t>													</a:t>
            </a:r>
          </a:p>
          <a:p>
            <a:r>
              <a:rPr lang="fr-FR" dirty="0"/>
              <a:t>Vrai </a:t>
            </a:r>
            <a:r>
              <a:rPr lang="fr-FR" dirty="0">
                <a:latin typeface="Cambria Math" panose="02040503050406030204" pitchFamily="18" charset="0"/>
                <a:ea typeface="Cambria Math" panose="02040503050406030204" pitchFamily="18" charset="0"/>
              </a:rPr>
              <a:t> ⟸ </a:t>
            </a:r>
            <a:r>
              <a:rPr lang="fr-FR" dirty="0"/>
              <a:t>((x &gt; z) </a:t>
            </a:r>
            <a:r>
              <a:rPr lang="fr-FR" dirty="0">
                <a:latin typeface="Cambria Math" panose="02040503050406030204" pitchFamily="18" charset="0"/>
                <a:ea typeface="Cambria Math" panose="02040503050406030204" pitchFamily="18" charset="0"/>
              </a:rPr>
              <a:t>⋀</a:t>
            </a:r>
            <a:r>
              <a:rPr lang="fr-FR" dirty="0"/>
              <a:t> (z &gt; y))</a:t>
            </a:r>
            <a:endParaRPr lang="fr-FR" baseline="-25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EBEFAAF0-9C4F-4286-BDC1-B977891045D0}"/>
              </a:ext>
            </a:extLst>
          </p:cNvPr>
          <p:cNvSpPr/>
          <p:nvPr/>
        </p:nvSpPr>
        <p:spPr>
          <a:xfrm>
            <a:off x="4526842" y="1605188"/>
            <a:ext cx="3597652" cy="16619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on peut donc écrire         ∑s</a:t>
            </a:r>
            <a:r>
              <a:rPr lang="fr-FR" baseline="-25000" dirty="0"/>
              <a:t>1 </a:t>
            </a:r>
            <a:r>
              <a:rPr lang="fr-FR" dirty="0">
                <a:latin typeface="Cambria Math" panose="02040503050406030204" pitchFamily="18" charset="0"/>
                <a:ea typeface="Cambria Math" panose="02040503050406030204" pitchFamily="18" charset="0"/>
              </a:rPr>
              <a:t>⊆ </a:t>
            </a:r>
            <a:r>
              <a:rPr lang="fr-FR" dirty="0"/>
              <a:t>∑s</a:t>
            </a:r>
            <a:r>
              <a:rPr lang="fr-F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5</a:t>
            </a:r>
          </a:p>
          <a:p>
            <a:endParaRPr lang="fr-FR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fr-FR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fr-FR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fr-FR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fr-FR" dirty="0"/>
          </a:p>
          <a:p>
            <a:r>
              <a:rPr lang="fr-FR" dirty="0"/>
              <a:t>on peut donc écrire         </a:t>
            </a:r>
            <a:r>
              <a:rPr lang="fr-FR" dirty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fr-F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S1</a:t>
            </a:r>
            <a:r>
              <a:rPr lang="fr-FR" dirty="0">
                <a:latin typeface="Cambria Math" panose="02040503050406030204" pitchFamily="18" charset="0"/>
                <a:ea typeface="Cambria Math" panose="02040503050406030204" pitchFamily="18" charset="0"/>
              </a:rPr>
              <a:t> ⟸ T</a:t>
            </a:r>
            <a:r>
              <a:rPr lang="fr-F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S5</a:t>
            </a:r>
            <a:endParaRPr lang="fr-FR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42E8D042-79D7-48DA-A9FD-80FB5FC31460}"/>
              </a:ext>
            </a:extLst>
          </p:cNvPr>
          <p:cNvSpPr/>
          <p:nvPr/>
        </p:nvSpPr>
        <p:spPr>
          <a:xfrm>
            <a:off x="9037654" y="2159616"/>
            <a:ext cx="17764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accent5">
                    <a:lumMod val="50000"/>
                  </a:schemeClr>
                </a:solidFill>
              </a:rPr>
              <a:t>S</a:t>
            </a:r>
            <a:r>
              <a:rPr lang="fr-FR" baseline="-25000" dirty="0">
                <a:solidFill>
                  <a:schemeClr val="accent5">
                    <a:lumMod val="50000"/>
                  </a:schemeClr>
                </a:solidFill>
              </a:rPr>
              <a:t>5</a:t>
            </a:r>
            <a:r>
              <a:rPr lang="fr-FR" dirty="0">
                <a:solidFill>
                  <a:schemeClr val="accent5">
                    <a:lumMod val="50000"/>
                  </a:schemeClr>
                </a:solidFill>
              </a:rPr>
              <a:t> implémente S</a:t>
            </a:r>
            <a:r>
              <a:rPr lang="fr-FR" baseline="-25000" dirty="0">
                <a:solidFill>
                  <a:schemeClr val="accent5">
                    <a:lumMod val="50000"/>
                  </a:schemeClr>
                </a:solidFill>
              </a:rPr>
              <a:t>1</a:t>
            </a:r>
            <a:endParaRPr lang="fr-FR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492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" grpId="0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0213704A-8297-4A2E-B104-CDADD1367346}"/>
              </a:ext>
            </a:extLst>
          </p:cNvPr>
          <p:cNvSpPr/>
          <p:nvPr/>
        </p:nvSpPr>
        <p:spPr>
          <a:xfrm>
            <a:off x="4773922" y="324679"/>
            <a:ext cx="33505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ctr"/>
            <a:r>
              <a:rPr lang="fr-FR" sz="3200" b="1" dirty="0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</a:rPr>
              <a:t>Illustration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505DDD2E-23D8-43F7-B6C1-3F49B4D85600}"/>
              </a:ext>
            </a:extLst>
          </p:cNvPr>
          <p:cNvSpPr/>
          <p:nvPr/>
        </p:nvSpPr>
        <p:spPr>
          <a:xfrm>
            <a:off x="669238" y="1674674"/>
            <a:ext cx="359765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{ x: Int, y : Int} </a:t>
            </a:r>
            <a:r>
              <a:rPr lang="fr-FR" dirty="0">
                <a:latin typeface="Cambria Math" panose="02040503050406030204" pitchFamily="18" charset="0"/>
                <a:ea typeface="Cambria Math" panose="02040503050406030204" pitchFamily="18" charset="0"/>
              </a:rPr>
              <a:t>⊆ </a:t>
            </a:r>
            <a:r>
              <a:rPr lang="fr-FR" dirty="0"/>
              <a:t>{ x: Int, y : Int, z : Int}</a:t>
            </a:r>
          </a:p>
          <a:p>
            <a:r>
              <a:rPr lang="fr-FR" dirty="0"/>
              <a:t> </a:t>
            </a:r>
          </a:p>
          <a:p>
            <a:r>
              <a:rPr lang="fr-FR" dirty="0"/>
              <a:t>													</a:t>
            </a:r>
          </a:p>
          <a:p>
            <a:r>
              <a:rPr lang="fr-FR" dirty="0"/>
              <a:t>(x &gt; y) </a:t>
            </a:r>
            <a:r>
              <a:rPr lang="fr-FR" dirty="0">
                <a:latin typeface="Cambria Math" panose="02040503050406030204" pitchFamily="18" charset="0"/>
                <a:ea typeface="Cambria Math" panose="02040503050406030204" pitchFamily="18" charset="0"/>
              </a:rPr>
              <a:t> ⟸ </a:t>
            </a:r>
            <a:r>
              <a:rPr lang="fr-FR" dirty="0"/>
              <a:t>((x &gt;z) </a:t>
            </a:r>
            <a:r>
              <a:rPr lang="fr-FR" dirty="0">
                <a:latin typeface="Cambria Math" panose="02040503050406030204" pitchFamily="18" charset="0"/>
                <a:ea typeface="Cambria Math" panose="02040503050406030204" pitchFamily="18" charset="0"/>
              </a:rPr>
              <a:t>⋀</a:t>
            </a:r>
            <a:r>
              <a:rPr lang="fr-FR" dirty="0"/>
              <a:t> (z &gt; y)) </a:t>
            </a:r>
            <a:endParaRPr lang="fr-FR" baseline="-25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EBEFAAF0-9C4F-4286-BDC1-B977891045D0}"/>
              </a:ext>
            </a:extLst>
          </p:cNvPr>
          <p:cNvSpPr/>
          <p:nvPr/>
        </p:nvSpPr>
        <p:spPr>
          <a:xfrm>
            <a:off x="4526842" y="1605188"/>
            <a:ext cx="3597652" cy="16619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on peut donc écrire         ∑s</a:t>
            </a:r>
            <a:r>
              <a:rPr lang="fr-FR" baseline="-25000" dirty="0"/>
              <a:t>2 </a:t>
            </a:r>
            <a:r>
              <a:rPr lang="fr-FR" dirty="0">
                <a:latin typeface="Cambria Math" panose="02040503050406030204" pitchFamily="18" charset="0"/>
                <a:ea typeface="Cambria Math" panose="02040503050406030204" pitchFamily="18" charset="0"/>
              </a:rPr>
              <a:t>⊆ </a:t>
            </a:r>
            <a:r>
              <a:rPr lang="fr-FR" dirty="0"/>
              <a:t>∑s</a:t>
            </a:r>
            <a:r>
              <a:rPr lang="fr-F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5</a:t>
            </a:r>
          </a:p>
          <a:p>
            <a:endParaRPr lang="fr-FR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fr-FR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fr-FR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fr-FR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fr-FR" dirty="0"/>
          </a:p>
          <a:p>
            <a:r>
              <a:rPr lang="fr-FR" dirty="0"/>
              <a:t>on peut donc écrire         </a:t>
            </a:r>
            <a:r>
              <a:rPr lang="fr-FR" dirty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fr-F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S2</a:t>
            </a:r>
            <a:r>
              <a:rPr lang="fr-FR" dirty="0">
                <a:latin typeface="Cambria Math" panose="02040503050406030204" pitchFamily="18" charset="0"/>
                <a:ea typeface="Cambria Math" panose="02040503050406030204" pitchFamily="18" charset="0"/>
              </a:rPr>
              <a:t> ⟸ T</a:t>
            </a:r>
            <a:r>
              <a:rPr lang="fr-F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S5</a:t>
            </a:r>
            <a:endParaRPr lang="fr-FR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42E8D042-79D7-48DA-A9FD-80FB5FC31460}"/>
              </a:ext>
            </a:extLst>
          </p:cNvPr>
          <p:cNvSpPr/>
          <p:nvPr/>
        </p:nvSpPr>
        <p:spPr>
          <a:xfrm>
            <a:off x="9037654" y="2159616"/>
            <a:ext cx="17764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accent5">
                    <a:lumMod val="50000"/>
                  </a:schemeClr>
                </a:solidFill>
              </a:rPr>
              <a:t>S</a:t>
            </a:r>
            <a:r>
              <a:rPr lang="fr-FR" baseline="-25000" dirty="0">
                <a:solidFill>
                  <a:schemeClr val="accent5">
                    <a:lumMod val="50000"/>
                  </a:schemeClr>
                </a:solidFill>
              </a:rPr>
              <a:t>5</a:t>
            </a:r>
            <a:r>
              <a:rPr lang="fr-FR" dirty="0">
                <a:solidFill>
                  <a:schemeClr val="accent5">
                    <a:lumMod val="50000"/>
                  </a:schemeClr>
                </a:solidFill>
              </a:rPr>
              <a:t> implémente S</a:t>
            </a:r>
            <a:r>
              <a:rPr lang="fr-FR" baseline="-25000" dirty="0">
                <a:solidFill>
                  <a:schemeClr val="accent5">
                    <a:lumMod val="50000"/>
                  </a:schemeClr>
                </a:solidFill>
              </a:rPr>
              <a:t>2</a:t>
            </a:r>
            <a:endParaRPr lang="fr-FR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720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" grpId="0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0213704A-8297-4A2E-B104-CDADD1367346}"/>
              </a:ext>
            </a:extLst>
          </p:cNvPr>
          <p:cNvSpPr/>
          <p:nvPr/>
        </p:nvSpPr>
        <p:spPr>
          <a:xfrm>
            <a:off x="4773922" y="324679"/>
            <a:ext cx="33505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ctr"/>
            <a:r>
              <a:rPr lang="fr-FR" sz="3200" b="1" dirty="0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</a:rPr>
              <a:t>Illustration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505DDD2E-23D8-43F7-B6C1-3F49B4D85600}"/>
              </a:ext>
            </a:extLst>
          </p:cNvPr>
          <p:cNvSpPr/>
          <p:nvPr/>
        </p:nvSpPr>
        <p:spPr>
          <a:xfrm>
            <a:off x="161366" y="1674674"/>
            <a:ext cx="420892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{ x: Int, y : Int} </a:t>
            </a:r>
            <a:r>
              <a:rPr lang="fr-FR" dirty="0">
                <a:latin typeface="Cambria Math" panose="02040503050406030204" pitchFamily="18" charset="0"/>
                <a:ea typeface="Cambria Math" panose="02040503050406030204" pitchFamily="18" charset="0"/>
              </a:rPr>
              <a:t>⊆ </a:t>
            </a:r>
            <a:r>
              <a:rPr lang="fr-FR" dirty="0"/>
              <a:t>{ x: Int, y : Int, z : Int}</a:t>
            </a:r>
          </a:p>
          <a:p>
            <a:r>
              <a:rPr lang="fr-FR" dirty="0"/>
              <a:t> </a:t>
            </a:r>
          </a:p>
          <a:p>
            <a:r>
              <a:rPr lang="fr-FR" dirty="0"/>
              <a:t>													</a:t>
            </a:r>
          </a:p>
          <a:p>
            <a:r>
              <a:rPr lang="fr-FR" dirty="0"/>
              <a:t>((x = </a:t>
            </a:r>
            <a:r>
              <a:rPr lang="fr-FR" dirty="0">
                <a:latin typeface="Cambria Math" panose="02040503050406030204" pitchFamily="18" charset="0"/>
                <a:ea typeface="Cambria Math" panose="02040503050406030204" pitchFamily="18" charset="0"/>
              </a:rPr>
              <a:t>1) ⋀</a:t>
            </a:r>
            <a:r>
              <a:rPr lang="fr-FR" dirty="0"/>
              <a:t>  (y = 0 ))} </a:t>
            </a:r>
            <a:r>
              <a:rPr lang="fr-FR" dirty="0">
                <a:latin typeface="Cambria Math" panose="02040503050406030204" pitchFamily="18" charset="0"/>
                <a:ea typeface="Cambria Math" panose="02040503050406030204" pitchFamily="18" charset="0"/>
              </a:rPr>
              <a:t>⟸ </a:t>
            </a:r>
            <a:r>
              <a:rPr lang="fr-FR" dirty="0"/>
              <a:t>((x &gt; z) </a:t>
            </a:r>
            <a:r>
              <a:rPr lang="fr-FR" dirty="0">
                <a:latin typeface="Cambria Math" panose="02040503050406030204" pitchFamily="18" charset="0"/>
                <a:ea typeface="Cambria Math" panose="02040503050406030204" pitchFamily="18" charset="0"/>
              </a:rPr>
              <a:t>⋀</a:t>
            </a:r>
            <a:r>
              <a:rPr lang="fr-FR" dirty="0"/>
              <a:t> ((z &gt; y)) </a:t>
            </a:r>
            <a:endParaRPr lang="fr-FR" baseline="-25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EBEFAAF0-9C4F-4286-BDC1-B977891045D0}"/>
              </a:ext>
            </a:extLst>
          </p:cNvPr>
          <p:cNvSpPr/>
          <p:nvPr/>
        </p:nvSpPr>
        <p:spPr>
          <a:xfrm>
            <a:off x="4905148" y="1582341"/>
            <a:ext cx="3597652" cy="16619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on peut donc écrire         ∑s</a:t>
            </a:r>
            <a:r>
              <a:rPr lang="fr-FR" baseline="-25000" dirty="0"/>
              <a:t>3 </a:t>
            </a:r>
            <a:r>
              <a:rPr lang="fr-FR" dirty="0">
                <a:latin typeface="Cambria Math" panose="02040503050406030204" pitchFamily="18" charset="0"/>
                <a:ea typeface="Cambria Math" panose="02040503050406030204" pitchFamily="18" charset="0"/>
              </a:rPr>
              <a:t>⊆ </a:t>
            </a:r>
            <a:r>
              <a:rPr lang="fr-FR" dirty="0"/>
              <a:t>∑s</a:t>
            </a:r>
            <a:r>
              <a:rPr lang="fr-F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5</a:t>
            </a:r>
          </a:p>
          <a:p>
            <a:endParaRPr lang="fr-FR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fr-FR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fr-FR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fr-FR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fr-FR" dirty="0"/>
          </a:p>
          <a:p>
            <a:r>
              <a:rPr lang="fr-FR" dirty="0"/>
              <a:t>on peut donc écrire         </a:t>
            </a:r>
            <a:r>
              <a:rPr lang="fr-FR" dirty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fr-F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S3</a:t>
            </a:r>
            <a:r>
              <a:rPr lang="fr-FR" dirty="0">
                <a:latin typeface="Cambria Math" panose="02040503050406030204" pitchFamily="18" charset="0"/>
                <a:ea typeface="Cambria Math" panose="02040503050406030204" pitchFamily="18" charset="0"/>
              </a:rPr>
              <a:t> ⟸ T</a:t>
            </a:r>
            <a:r>
              <a:rPr lang="fr-F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S5</a:t>
            </a:r>
            <a:endParaRPr lang="fr-FR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42E8D042-79D7-48DA-A9FD-80FB5FC31460}"/>
              </a:ext>
            </a:extLst>
          </p:cNvPr>
          <p:cNvSpPr/>
          <p:nvPr/>
        </p:nvSpPr>
        <p:spPr>
          <a:xfrm>
            <a:off x="9037654" y="2159616"/>
            <a:ext cx="17764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accent5">
                    <a:lumMod val="50000"/>
                  </a:schemeClr>
                </a:solidFill>
              </a:rPr>
              <a:t>S</a:t>
            </a:r>
            <a:r>
              <a:rPr lang="fr-FR" baseline="-25000" dirty="0">
                <a:solidFill>
                  <a:schemeClr val="accent5">
                    <a:lumMod val="50000"/>
                  </a:schemeClr>
                </a:solidFill>
              </a:rPr>
              <a:t>5</a:t>
            </a:r>
            <a:r>
              <a:rPr lang="fr-FR" dirty="0">
                <a:solidFill>
                  <a:schemeClr val="accent5">
                    <a:lumMod val="50000"/>
                  </a:schemeClr>
                </a:solidFill>
              </a:rPr>
              <a:t> implémente S</a:t>
            </a:r>
            <a:r>
              <a:rPr lang="fr-FR" baseline="-25000" dirty="0">
                <a:solidFill>
                  <a:schemeClr val="accent5">
                    <a:lumMod val="50000"/>
                  </a:schemeClr>
                </a:solidFill>
              </a:rPr>
              <a:t>3</a:t>
            </a:r>
            <a:endParaRPr lang="fr-FR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9234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" grpId="0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0213704A-8297-4A2E-B104-CDADD1367346}"/>
              </a:ext>
            </a:extLst>
          </p:cNvPr>
          <p:cNvSpPr/>
          <p:nvPr/>
        </p:nvSpPr>
        <p:spPr>
          <a:xfrm>
            <a:off x="4773922" y="324679"/>
            <a:ext cx="33505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ctr"/>
            <a:r>
              <a:rPr lang="fr-FR" sz="3200" b="1" dirty="0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</a:rPr>
              <a:t>Illustration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505DDD2E-23D8-43F7-B6C1-3F49B4D85600}"/>
              </a:ext>
            </a:extLst>
          </p:cNvPr>
          <p:cNvSpPr/>
          <p:nvPr/>
        </p:nvSpPr>
        <p:spPr>
          <a:xfrm>
            <a:off x="106016" y="1674674"/>
            <a:ext cx="429370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{ x: Int, y : Int, z : Int} </a:t>
            </a:r>
            <a:r>
              <a:rPr lang="fr-FR" dirty="0">
                <a:latin typeface="Cambria Math" panose="02040503050406030204" pitchFamily="18" charset="0"/>
                <a:ea typeface="Cambria Math" panose="02040503050406030204" pitchFamily="18" charset="0"/>
              </a:rPr>
              <a:t>⊆ </a:t>
            </a:r>
            <a:r>
              <a:rPr lang="fr-FR" dirty="0"/>
              <a:t>{ x: Int, y : Int, z : Int}</a:t>
            </a:r>
          </a:p>
          <a:p>
            <a:r>
              <a:rPr lang="fr-FR" dirty="0"/>
              <a:t> </a:t>
            </a:r>
          </a:p>
          <a:p>
            <a:r>
              <a:rPr lang="fr-FR" dirty="0"/>
              <a:t>													</a:t>
            </a:r>
          </a:p>
          <a:p>
            <a:r>
              <a:rPr lang="fr-FR" dirty="0"/>
              <a:t>Vrai </a:t>
            </a:r>
            <a:r>
              <a:rPr lang="fr-FR" dirty="0">
                <a:latin typeface="Cambria Math" panose="02040503050406030204" pitchFamily="18" charset="0"/>
                <a:ea typeface="Cambria Math" panose="02040503050406030204" pitchFamily="18" charset="0"/>
              </a:rPr>
              <a:t>⟸ </a:t>
            </a:r>
            <a:r>
              <a:rPr lang="fr-FR" dirty="0"/>
              <a:t>((x &gt;z))</a:t>
            </a:r>
            <a:r>
              <a:rPr lang="fr-FR" dirty="0">
                <a:latin typeface="Cambria Math" panose="02040503050406030204" pitchFamily="18" charset="0"/>
                <a:ea typeface="Cambria Math" panose="02040503050406030204" pitchFamily="18" charset="0"/>
              </a:rPr>
              <a:t> ⋀</a:t>
            </a:r>
            <a:r>
              <a:rPr lang="fr-FR" dirty="0"/>
              <a:t>  (z &gt; y))</a:t>
            </a:r>
            <a:endParaRPr lang="fr-FR" baseline="-25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EBEFAAF0-9C4F-4286-BDC1-B977891045D0}"/>
              </a:ext>
            </a:extLst>
          </p:cNvPr>
          <p:cNvSpPr/>
          <p:nvPr/>
        </p:nvSpPr>
        <p:spPr>
          <a:xfrm>
            <a:off x="4526842" y="1605188"/>
            <a:ext cx="3597652" cy="16619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on peut donc écrire         ∑s</a:t>
            </a:r>
            <a:r>
              <a:rPr lang="fr-FR" baseline="-25000" dirty="0"/>
              <a:t>4 </a:t>
            </a:r>
            <a:r>
              <a:rPr lang="fr-FR" dirty="0">
                <a:latin typeface="Cambria Math" panose="02040503050406030204" pitchFamily="18" charset="0"/>
                <a:ea typeface="Cambria Math" panose="02040503050406030204" pitchFamily="18" charset="0"/>
              </a:rPr>
              <a:t>⊆ </a:t>
            </a:r>
            <a:r>
              <a:rPr lang="fr-FR" dirty="0"/>
              <a:t>∑s</a:t>
            </a:r>
            <a:r>
              <a:rPr lang="fr-F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5</a:t>
            </a:r>
          </a:p>
          <a:p>
            <a:endParaRPr lang="fr-FR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fr-FR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fr-FR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fr-FR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fr-FR" dirty="0"/>
          </a:p>
          <a:p>
            <a:r>
              <a:rPr lang="fr-FR" dirty="0"/>
              <a:t>on peut donc écrire         </a:t>
            </a:r>
            <a:r>
              <a:rPr lang="fr-FR" dirty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fr-F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S4</a:t>
            </a:r>
            <a:r>
              <a:rPr lang="fr-FR" dirty="0">
                <a:latin typeface="Cambria Math" panose="02040503050406030204" pitchFamily="18" charset="0"/>
                <a:ea typeface="Cambria Math" panose="02040503050406030204" pitchFamily="18" charset="0"/>
              </a:rPr>
              <a:t> ⟸ T</a:t>
            </a:r>
            <a:r>
              <a:rPr lang="fr-F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S5</a:t>
            </a:r>
            <a:endParaRPr lang="fr-FR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42E8D042-79D7-48DA-A9FD-80FB5FC31460}"/>
              </a:ext>
            </a:extLst>
          </p:cNvPr>
          <p:cNvSpPr/>
          <p:nvPr/>
        </p:nvSpPr>
        <p:spPr>
          <a:xfrm>
            <a:off x="9037654" y="2159616"/>
            <a:ext cx="17764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accent5">
                    <a:lumMod val="50000"/>
                  </a:schemeClr>
                </a:solidFill>
              </a:rPr>
              <a:t>S</a:t>
            </a:r>
            <a:r>
              <a:rPr lang="fr-FR" baseline="-25000" dirty="0">
                <a:solidFill>
                  <a:schemeClr val="accent5">
                    <a:lumMod val="50000"/>
                  </a:schemeClr>
                </a:solidFill>
              </a:rPr>
              <a:t>5</a:t>
            </a:r>
            <a:r>
              <a:rPr lang="fr-FR" dirty="0">
                <a:solidFill>
                  <a:schemeClr val="accent5">
                    <a:lumMod val="50000"/>
                  </a:schemeClr>
                </a:solidFill>
              </a:rPr>
              <a:t> implémente S</a:t>
            </a:r>
            <a:r>
              <a:rPr lang="fr-FR" baseline="-25000" dirty="0">
                <a:solidFill>
                  <a:schemeClr val="accent5">
                    <a:lumMod val="50000"/>
                  </a:schemeClr>
                </a:solidFill>
              </a:rPr>
              <a:t>4</a:t>
            </a:r>
            <a:endParaRPr lang="fr-FR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60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F0192C2A-B9CD-4E41-89CB-C56BB95DB21C}"/>
              </a:ext>
            </a:extLst>
          </p:cNvPr>
          <p:cNvSpPr/>
          <p:nvPr/>
        </p:nvSpPr>
        <p:spPr>
          <a:xfrm>
            <a:off x="2696472" y="192157"/>
            <a:ext cx="8159174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ctr"/>
            <a:r>
              <a:rPr lang="fr-FR" sz="3200" b="1" dirty="0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</a:rPr>
              <a:t>Relation d’implémentation</a:t>
            </a:r>
          </a:p>
          <a:p>
            <a:pPr algn="just" fontAlgn="ctr"/>
            <a:endParaRPr lang="fr-FR" sz="3200" b="1" dirty="0">
              <a:solidFill>
                <a:schemeClr val="accent1">
                  <a:lumMod val="50000"/>
                </a:schemeClr>
              </a:solidFill>
              <a:latin typeface="Verdana" panose="020B0604030504040204" pitchFamily="34" charset="0"/>
            </a:endParaRPr>
          </a:p>
          <a:p>
            <a:pPr algn="just" fontAlgn="ctr"/>
            <a:endParaRPr lang="fr-FR" sz="3200" b="1" dirty="0">
              <a:solidFill>
                <a:schemeClr val="accent1">
                  <a:lumMod val="50000"/>
                </a:schemeClr>
              </a:solidFill>
              <a:latin typeface="Verdana" panose="020B0604030504040204" pitchFamily="34" charset="0"/>
            </a:endParaRPr>
          </a:p>
          <a:p>
            <a:pPr algn="just" fontAlgn="ctr"/>
            <a:r>
              <a:rPr lang="fr-FR" b="1" dirty="0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</a:rPr>
              <a:t>Considérons un module A développé de A</a:t>
            </a:r>
            <a:r>
              <a:rPr lang="fr-FR" b="1" baseline="-25000" dirty="0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</a:rPr>
              <a:t>0</a:t>
            </a:r>
            <a:r>
              <a:rPr lang="fr-FR" b="1" dirty="0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</a:rPr>
              <a:t> vers A</a:t>
            </a:r>
            <a:r>
              <a:rPr lang="fr-FR" b="1" baseline="-25000" dirty="0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</a:rPr>
              <a:t>n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xmlns="" id="{8F6AC8A8-4FCC-4D99-B317-BDDA5CB0A742}"/>
              </a:ext>
            </a:extLst>
          </p:cNvPr>
          <p:cNvGrpSpPr/>
          <p:nvPr/>
        </p:nvGrpSpPr>
        <p:grpSpPr>
          <a:xfrm>
            <a:off x="6155984" y="2501347"/>
            <a:ext cx="2842941" cy="3306417"/>
            <a:chOff x="6096000" y="1219200"/>
            <a:chExt cx="2842941" cy="3306417"/>
          </a:xfrm>
        </p:grpSpPr>
        <p:sp>
          <p:nvSpPr>
            <p:cNvPr id="2" name="Rectangle : coins arrondis 1">
              <a:extLst>
                <a:ext uri="{FF2B5EF4-FFF2-40B4-BE49-F238E27FC236}">
                  <a16:creationId xmlns:a16="http://schemas.microsoft.com/office/drawing/2014/main" xmlns="" id="{447FEEA7-96B1-4072-9D2C-A854D73EE35A}"/>
                </a:ext>
              </a:extLst>
            </p:cNvPr>
            <p:cNvSpPr/>
            <p:nvPr/>
          </p:nvSpPr>
          <p:spPr>
            <a:xfrm>
              <a:off x="6096000" y="1219200"/>
              <a:ext cx="2782957" cy="7421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r>
                <a:rPr lang="en-US" sz="1000" dirty="0"/>
                <a:t>0</a:t>
              </a:r>
              <a:endParaRPr lang="fr-FR" sz="1000" dirty="0"/>
            </a:p>
          </p:txBody>
        </p:sp>
        <p:sp>
          <p:nvSpPr>
            <p:cNvPr id="5" name="Rectangle : coins arrondis 4">
              <a:extLst>
                <a:ext uri="{FF2B5EF4-FFF2-40B4-BE49-F238E27FC236}">
                  <a16:creationId xmlns:a16="http://schemas.microsoft.com/office/drawing/2014/main" xmlns="" id="{016C0182-50A2-4693-A577-51C16129D500}"/>
                </a:ext>
              </a:extLst>
            </p:cNvPr>
            <p:cNvSpPr/>
            <p:nvPr/>
          </p:nvSpPr>
          <p:spPr>
            <a:xfrm>
              <a:off x="6155984" y="3783495"/>
              <a:ext cx="2782957" cy="7421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r>
                <a:rPr lang="en-US" sz="1000" dirty="0"/>
                <a:t>n</a:t>
              </a:r>
              <a:endParaRPr lang="fr-FR" sz="1000" dirty="0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xmlns="" id="{39DDEDD3-2E01-41E6-BF49-ABA46EC4D811}"/>
                </a:ext>
              </a:extLst>
            </p:cNvPr>
            <p:cNvCxnSpPr>
              <a:stCxn id="2" idx="2"/>
              <a:endCxn id="5" idx="0"/>
            </p:cNvCxnSpPr>
            <p:nvPr/>
          </p:nvCxnSpPr>
          <p:spPr>
            <a:xfrm>
              <a:off x="7487479" y="1961322"/>
              <a:ext cx="59984" cy="1822173"/>
            </a:xfrm>
            <a:prstGeom prst="line">
              <a:avLst/>
            </a:prstGeom>
            <a:ln w="2857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xmlns="" id="{50B7405A-DA98-41A8-B3CC-850329AB8626}"/>
              </a:ext>
            </a:extLst>
          </p:cNvPr>
          <p:cNvGrpSpPr/>
          <p:nvPr/>
        </p:nvGrpSpPr>
        <p:grpSpPr>
          <a:xfrm>
            <a:off x="1148092" y="2645152"/>
            <a:ext cx="5007892" cy="369332"/>
            <a:chOff x="1148092" y="2645152"/>
            <a:chExt cx="5007892" cy="369332"/>
          </a:xfrm>
        </p:grpSpPr>
        <p:cxnSp>
          <p:nvCxnSpPr>
            <p:cNvPr id="9" name="Connecteur droit avec flèche 8">
              <a:extLst>
                <a:ext uri="{FF2B5EF4-FFF2-40B4-BE49-F238E27FC236}">
                  <a16:creationId xmlns:a16="http://schemas.microsoft.com/office/drawing/2014/main" xmlns="" id="{0F624698-DA15-4E03-8E60-CFBE18ABB36B}"/>
                </a:ext>
              </a:extLst>
            </p:cNvPr>
            <p:cNvCxnSpPr>
              <a:endCxn id="2" idx="1"/>
            </p:cNvCxnSpPr>
            <p:nvPr/>
          </p:nvCxnSpPr>
          <p:spPr>
            <a:xfrm>
              <a:off x="3359775" y="2872408"/>
              <a:ext cx="2796209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xmlns="" id="{6B23D90C-3D02-4426-B532-5347CFB5DC52}"/>
                </a:ext>
              </a:extLst>
            </p:cNvPr>
            <p:cNvSpPr txBox="1"/>
            <p:nvPr/>
          </p:nvSpPr>
          <p:spPr>
            <a:xfrm>
              <a:off x="1148092" y="2645152"/>
              <a:ext cx="21663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Abstrait -  Applicatif</a:t>
              </a:r>
            </a:p>
          </p:txBody>
        </p:sp>
      </p:grpSp>
      <p:grpSp>
        <p:nvGrpSpPr>
          <p:cNvPr id="8" name="Groupe 7">
            <a:extLst>
              <a:ext uri="{FF2B5EF4-FFF2-40B4-BE49-F238E27FC236}">
                <a16:creationId xmlns:a16="http://schemas.microsoft.com/office/drawing/2014/main" xmlns="" id="{6ED51255-D5F2-4AB9-A92D-A1AAA8B7E91B}"/>
              </a:ext>
            </a:extLst>
          </p:cNvPr>
          <p:cNvGrpSpPr/>
          <p:nvPr/>
        </p:nvGrpSpPr>
        <p:grpSpPr>
          <a:xfrm>
            <a:off x="1086676" y="5252037"/>
            <a:ext cx="5022577" cy="369332"/>
            <a:chOff x="1073422" y="3969890"/>
            <a:chExt cx="5022577" cy="369332"/>
          </a:xfrm>
        </p:grpSpPr>
        <p:cxnSp>
          <p:nvCxnSpPr>
            <p:cNvPr id="10" name="Connecteur droit avec flèche 9">
              <a:extLst>
                <a:ext uri="{FF2B5EF4-FFF2-40B4-BE49-F238E27FC236}">
                  <a16:creationId xmlns:a16="http://schemas.microsoft.com/office/drawing/2014/main" xmlns="" id="{69EFCBB0-FEEC-49B7-A628-3E9816B5A43A}"/>
                </a:ext>
              </a:extLst>
            </p:cNvPr>
            <p:cNvCxnSpPr/>
            <p:nvPr/>
          </p:nvCxnSpPr>
          <p:spPr>
            <a:xfrm>
              <a:off x="3299790" y="4154556"/>
              <a:ext cx="2796209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xmlns="" id="{294F3070-0A91-48C8-95EA-B66F46ED7AE5}"/>
                </a:ext>
              </a:extLst>
            </p:cNvPr>
            <p:cNvSpPr txBox="1"/>
            <p:nvPr/>
          </p:nvSpPr>
          <p:spPr>
            <a:xfrm>
              <a:off x="1073422" y="3969890"/>
              <a:ext cx="21663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Concret -  Applicatif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78809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0213704A-8297-4A2E-B104-CDADD1367346}"/>
              </a:ext>
            </a:extLst>
          </p:cNvPr>
          <p:cNvSpPr/>
          <p:nvPr/>
        </p:nvSpPr>
        <p:spPr>
          <a:xfrm>
            <a:off x="4773923" y="324679"/>
            <a:ext cx="37074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ctr"/>
            <a:r>
              <a:rPr lang="fr-FR" sz="3200" b="1" dirty="0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</a:rPr>
              <a:t>Illustra</a:t>
            </a:r>
            <a:r>
              <a:rPr lang="en-US" sz="3200" b="1" dirty="0" err="1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</a:rPr>
              <a:t>tion</a:t>
            </a:r>
            <a:endParaRPr lang="fr-FR" sz="3200" b="1" dirty="0">
              <a:solidFill>
                <a:schemeClr val="accent1">
                  <a:lumMod val="50000"/>
                </a:schemeClr>
              </a:solidFill>
              <a:latin typeface="Verdana" panose="020B060403050404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3E2434D8-8F29-4F03-916B-81A75F656309}"/>
              </a:ext>
            </a:extLst>
          </p:cNvPr>
          <p:cNvSpPr/>
          <p:nvPr/>
        </p:nvSpPr>
        <p:spPr>
          <a:xfrm>
            <a:off x="312886" y="1043319"/>
            <a:ext cx="527953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Soit S</a:t>
            </a:r>
            <a:r>
              <a:rPr lang="fr-FR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6</a:t>
            </a:r>
            <a:r>
              <a:rPr lang="fr-FR" dirty="0">
                <a:solidFill>
                  <a:srgbClr val="000000"/>
                </a:solidFill>
                <a:latin typeface="CMR10"/>
              </a:rPr>
              <a:t>= </a:t>
            </a:r>
            <a:r>
              <a:rPr lang="fr-FR" b="1" dirty="0" err="1">
                <a:solidFill>
                  <a:srgbClr val="0000FF"/>
                </a:solidFill>
                <a:latin typeface="Arial" panose="020B0604020202020204" pitchFamily="34" charset="0"/>
              </a:rPr>
              <a:t>hide</a:t>
            </a:r>
            <a:r>
              <a:rPr lang="fr-FR" b="1" dirty="0">
                <a:solidFill>
                  <a:srgbClr val="0000FF"/>
                </a:solidFill>
                <a:latin typeface="Arial" panose="020B0604020202020204" pitchFamily="34" charset="0"/>
              </a:rPr>
              <a:t> z in</a:t>
            </a:r>
          </a:p>
          <a:p>
            <a:r>
              <a:rPr lang="fr-FR" b="1" dirty="0">
                <a:solidFill>
                  <a:srgbClr val="0000FF"/>
                </a:solidFill>
                <a:latin typeface="Arial" panose="020B0604020202020204" pitchFamily="34" charset="0"/>
              </a:rPr>
              <a:t>			class</a:t>
            </a:r>
          </a:p>
          <a:p>
            <a:r>
              <a:rPr lang="es-ES" b="1" dirty="0">
                <a:solidFill>
                  <a:srgbClr val="0000FF"/>
                </a:solidFill>
                <a:latin typeface="Arial" panose="020B0604020202020204" pitchFamily="34" charset="0"/>
              </a:rPr>
              <a:t>				</a:t>
            </a:r>
            <a:r>
              <a:rPr lang="es-ES" b="1" dirty="0" err="1">
                <a:solidFill>
                  <a:srgbClr val="0000FF"/>
                </a:solidFill>
                <a:latin typeface="Arial" panose="020B0604020202020204" pitchFamily="34" charset="0"/>
              </a:rPr>
              <a:t>value</a:t>
            </a:r>
            <a:r>
              <a:rPr lang="es-ES" b="1" dirty="0">
                <a:solidFill>
                  <a:srgbClr val="0000FF"/>
                </a:solidFill>
                <a:latin typeface="Arial" panose="020B0604020202020204" pitchFamily="34" charset="0"/>
              </a:rPr>
              <a:t> </a:t>
            </a:r>
            <a:r>
              <a:rPr lang="es-ES" dirty="0">
                <a:solidFill>
                  <a:srgbClr val="000000"/>
                </a:solidFill>
                <a:latin typeface="Arial" panose="020B0604020202020204" pitchFamily="34" charset="0"/>
              </a:rPr>
              <a:t>x, </a:t>
            </a:r>
            <a:r>
              <a:rPr lang="es-ES" dirty="0" err="1">
                <a:solidFill>
                  <a:srgbClr val="000000"/>
                </a:solidFill>
                <a:latin typeface="Arial" panose="020B0604020202020204" pitchFamily="34" charset="0"/>
              </a:rPr>
              <a:t>y,z</a:t>
            </a:r>
            <a:r>
              <a:rPr lang="es-ES" dirty="0">
                <a:solidFill>
                  <a:srgbClr val="000000"/>
                </a:solidFill>
                <a:latin typeface="Arial" panose="020B0604020202020204" pitchFamily="34" charset="0"/>
              </a:rPr>
              <a:t>: </a:t>
            </a:r>
            <a:r>
              <a:rPr lang="es-ES" b="1" dirty="0" err="1">
                <a:solidFill>
                  <a:srgbClr val="0000FF"/>
                </a:solidFill>
                <a:latin typeface="Arial" panose="020B0604020202020204" pitchFamily="34" charset="0"/>
              </a:rPr>
              <a:t>Int</a:t>
            </a:r>
            <a:endParaRPr lang="es-ES" b="1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r>
              <a:rPr lang="es-ES" b="1" dirty="0">
                <a:solidFill>
                  <a:srgbClr val="0000FF"/>
                </a:solidFill>
                <a:latin typeface="Arial" panose="020B0604020202020204" pitchFamily="34" charset="0"/>
              </a:rPr>
              <a:t>				</a:t>
            </a:r>
            <a:r>
              <a:rPr lang="es-ES" b="1" dirty="0" err="1">
                <a:solidFill>
                  <a:srgbClr val="0000FF"/>
                </a:solidFill>
                <a:latin typeface="Arial" panose="020B0604020202020204" pitchFamily="34" charset="0"/>
              </a:rPr>
              <a:t>axiom</a:t>
            </a:r>
            <a:r>
              <a:rPr lang="es-ES" b="1" dirty="0">
                <a:solidFill>
                  <a:srgbClr val="0000FF"/>
                </a:solidFill>
                <a:latin typeface="Arial" panose="020B0604020202020204" pitchFamily="34" charset="0"/>
              </a:rPr>
              <a:t>  </a:t>
            </a:r>
            <a:r>
              <a:rPr lang="es-ES" dirty="0">
                <a:solidFill>
                  <a:srgbClr val="000000"/>
                </a:solidFill>
                <a:latin typeface="Arial" panose="020B0604020202020204" pitchFamily="34" charset="0"/>
              </a:rPr>
              <a:t>x &gt; y ⋀ z &gt; y</a:t>
            </a:r>
            <a:endParaRPr lang="es-ES" b="1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r>
              <a:rPr lang="fr-FR" b="1" dirty="0">
                <a:solidFill>
                  <a:srgbClr val="0000FF"/>
                </a:solidFill>
                <a:latin typeface="Arial" panose="020B0604020202020204" pitchFamily="34" charset="0"/>
              </a:rPr>
              <a:t>		End</a:t>
            </a:r>
          </a:p>
          <a:p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S</a:t>
            </a:r>
            <a:r>
              <a:rPr lang="fr-FR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6</a:t>
            </a:r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 = </a:t>
            </a:r>
            <a:r>
              <a:rPr lang="fr-FR" dirty="0" err="1">
                <a:solidFill>
                  <a:srgbClr val="000000"/>
                </a:solidFill>
                <a:latin typeface="Arial" panose="020B0604020202020204" pitchFamily="34" charset="0"/>
              </a:rPr>
              <a:t>hide</a:t>
            </a:r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 z in S</a:t>
            </a:r>
            <a:r>
              <a:rPr lang="fr-FR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64F76C8-535F-461F-A3B4-F5134101CF46}"/>
              </a:ext>
            </a:extLst>
          </p:cNvPr>
          <p:cNvSpPr/>
          <p:nvPr/>
        </p:nvSpPr>
        <p:spPr>
          <a:xfrm>
            <a:off x="206868" y="3420939"/>
            <a:ext cx="434322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u="sng" dirty="0"/>
              <a:t>Signature de S</a:t>
            </a:r>
            <a:r>
              <a:rPr lang="fr-FR" baseline="-25000" dirty="0"/>
              <a:t>6</a:t>
            </a:r>
            <a:r>
              <a:rPr lang="fr-FR" dirty="0"/>
              <a:t>={ x: Int, y : Int}</a:t>
            </a:r>
          </a:p>
          <a:p>
            <a:endParaRPr lang="fr-FR" dirty="0"/>
          </a:p>
          <a:p>
            <a:r>
              <a:rPr lang="fr-FR" u="sng" dirty="0"/>
              <a:t>Théorie de S</a:t>
            </a:r>
            <a:r>
              <a:rPr lang="fr-FR" baseline="-25000" dirty="0"/>
              <a:t>6</a:t>
            </a:r>
            <a:r>
              <a:rPr lang="fr-FR" dirty="0">
                <a:latin typeface="Cambria Math" panose="02040503050406030204" pitchFamily="18" charset="0"/>
                <a:ea typeface="Cambria Math" panose="02040503050406030204" pitchFamily="18" charset="0"/>
              </a:rPr>
              <a:t> = ∃z: Int . ((x &gt; z) ⋀( z &gt; y))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F889FFFB-89F2-47B1-A9F9-BF72EDE02890}"/>
              </a:ext>
            </a:extLst>
          </p:cNvPr>
          <p:cNvSpPr/>
          <p:nvPr/>
        </p:nvSpPr>
        <p:spPr>
          <a:xfrm>
            <a:off x="6912469" y="1152102"/>
            <a:ext cx="527953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Soit S</a:t>
            </a:r>
            <a:r>
              <a:rPr lang="fr-FR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7</a:t>
            </a:r>
            <a:r>
              <a:rPr lang="fr-FR" dirty="0">
                <a:solidFill>
                  <a:srgbClr val="000000"/>
                </a:solidFill>
                <a:latin typeface="CMR10"/>
              </a:rPr>
              <a:t>= </a:t>
            </a:r>
            <a:r>
              <a:rPr lang="fr-FR" b="1" dirty="0">
                <a:solidFill>
                  <a:srgbClr val="0000FF"/>
                </a:solidFill>
                <a:latin typeface="Arial" panose="020B0604020202020204" pitchFamily="34" charset="0"/>
              </a:rPr>
              <a:t>class</a:t>
            </a:r>
          </a:p>
          <a:p>
            <a:r>
              <a:rPr lang="es-ES" b="1" dirty="0">
                <a:solidFill>
                  <a:srgbClr val="0000FF"/>
                </a:solidFill>
                <a:latin typeface="Arial" panose="020B0604020202020204" pitchFamily="34" charset="0"/>
              </a:rPr>
              <a:t>			</a:t>
            </a:r>
            <a:r>
              <a:rPr lang="es-ES" b="1" dirty="0" err="1">
                <a:solidFill>
                  <a:srgbClr val="0000FF"/>
                </a:solidFill>
                <a:latin typeface="Arial" panose="020B0604020202020204" pitchFamily="34" charset="0"/>
              </a:rPr>
              <a:t>value</a:t>
            </a:r>
            <a:r>
              <a:rPr lang="es-ES" b="1" dirty="0">
                <a:solidFill>
                  <a:srgbClr val="0000FF"/>
                </a:solidFill>
                <a:latin typeface="Arial" panose="020B0604020202020204" pitchFamily="34" charset="0"/>
              </a:rPr>
              <a:t> </a:t>
            </a:r>
            <a:r>
              <a:rPr lang="es-ES" dirty="0">
                <a:solidFill>
                  <a:srgbClr val="000000"/>
                </a:solidFill>
                <a:latin typeface="Arial" panose="020B0604020202020204" pitchFamily="34" charset="0"/>
              </a:rPr>
              <a:t>x: </a:t>
            </a:r>
            <a:r>
              <a:rPr lang="es-ES" dirty="0" err="1">
                <a:solidFill>
                  <a:srgbClr val="000000"/>
                </a:solidFill>
                <a:latin typeface="Arial" panose="020B0604020202020204" pitchFamily="34" charset="0"/>
              </a:rPr>
              <a:t>Int</a:t>
            </a:r>
            <a:r>
              <a:rPr lang="es-ES" dirty="0">
                <a:solidFill>
                  <a:srgbClr val="000000"/>
                </a:solidFill>
                <a:latin typeface="Arial" panose="020B0604020202020204" pitchFamily="34" charset="0"/>
              </a:rPr>
              <a:t> = 2</a:t>
            </a:r>
          </a:p>
          <a:p>
            <a:r>
              <a:rPr lang="es-ES" b="1" dirty="0">
                <a:solidFill>
                  <a:srgbClr val="0000FF"/>
                </a:solidFill>
                <a:latin typeface="Arial" panose="020B0604020202020204" pitchFamily="34" charset="0"/>
              </a:rPr>
              <a:t>				   </a:t>
            </a:r>
            <a:r>
              <a:rPr lang="es-ES" dirty="0">
                <a:solidFill>
                  <a:srgbClr val="000000"/>
                </a:solidFill>
                <a:latin typeface="Arial" panose="020B0604020202020204" pitchFamily="34" charset="0"/>
              </a:rPr>
              <a:t>y: </a:t>
            </a:r>
            <a:r>
              <a:rPr lang="es-ES" dirty="0" err="1">
                <a:solidFill>
                  <a:srgbClr val="000000"/>
                </a:solidFill>
                <a:latin typeface="Arial" panose="020B0604020202020204" pitchFamily="34" charset="0"/>
              </a:rPr>
              <a:t>Int</a:t>
            </a:r>
            <a:r>
              <a:rPr lang="es-ES" dirty="0">
                <a:solidFill>
                  <a:srgbClr val="000000"/>
                </a:solidFill>
                <a:latin typeface="Arial" panose="020B0604020202020204" pitchFamily="34" charset="0"/>
              </a:rPr>
              <a:t> = 0</a:t>
            </a:r>
          </a:p>
          <a:p>
            <a:r>
              <a:rPr lang="fr-FR" b="1" dirty="0">
                <a:solidFill>
                  <a:srgbClr val="0000FF"/>
                </a:solidFill>
                <a:latin typeface="Arial" panose="020B0604020202020204" pitchFamily="34" charset="0"/>
              </a:rPr>
              <a:t>		End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A12DB5D0-CCE8-4D14-8E46-7C74610F3DD9}"/>
              </a:ext>
            </a:extLst>
          </p:cNvPr>
          <p:cNvSpPr/>
          <p:nvPr/>
        </p:nvSpPr>
        <p:spPr>
          <a:xfrm>
            <a:off x="6508376" y="3110806"/>
            <a:ext cx="52404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u="sng" dirty="0"/>
              <a:t>Signature de S</a:t>
            </a:r>
            <a:r>
              <a:rPr lang="fr-FR" baseline="-25000" dirty="0"/>
              <a:t>7</a:t>
            </a:r>
            <a:r>
              <a:rPr lang="fr-FR" dirty="0"/>
              <a:t>= { x: Int, y  Int}</a:t>
            </a:r>
          </a:p>
          <a:p>
            <a:endParaRPr lang="fr-FR" dirty="0"/>
          </a:p>
          <a:p>
            <a:r>
              <a:rPr lang="fr-FR" u="sng" dirty="0"/>
              <a:t>Théorie de S</a:t>
            </a:r>
            <a:r>
              <a:rPr lang="fr-FR" baseline="-25000" dirty="0"/>
              <a:t>7</a:t>
            </a:r>
            <a:r>
              <a:rPr lang="fr-FR" dirty="0"/>
              <a:t> </a:t>
            </a:r>
            <a:r>
              <a:rPr lang="fr-FR" dirty="0">
                <a:latin typeface="Cambria Math" panose="02040503050406030204" pitchFamily="18" charset="0"/>
                <a:ea typeface="Cambria Math" panose="02040503050406030204" pitchFamily="18" charset="0"/>
              </a:rPr>
              <a:t>= </a:t>
            </a:r>
            <a:r>
              <a:rPr lang="fr-FR" dirty="0"/>
              <a:t>{ x = 2, y = 0 }</a:t>
            </a:r>
            <a:r>
              <a:rPr lang="fr-FR" dirty="0">
                <a:latin typeface="Cambria Math" panose="02040503050406030204" pitchFamily="18" charset="0"/>
                <a:ea typeface="Cambria Math" panose="02040503050406030204" pitchFamily="18" charset="0"/>
              </a:rPr>
              <a:t> ≈</a:t>
            </a:r>
            <a:r>
              <a:rPr lang="fr-FR" dirty="0"/>
              <a:t>  ((x = 2) </a:t>
            </a:r>
            <a:r>
              <a:rPr lang="fr-FR" dirty="0">
                <a:latin typeface="Cambria Math" panose="02040503050406030204" pitchFamily="18" charset="0"/>
                <a:ea typeface="Cambria Math" panose="02040503050406030204" pitchFamily="18" charset="0"/>
              </a:rPr>
              <a:t>⋀( y=0))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07386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5" grpId="0"/>
      <p:bldP spid="6" grpId="0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0213704A-8297-4A2E-B104-CDADD1367346}"/>
              </a:ext>
            </a:extLst>
          </p:cNvPr>
          <p:cNvSpPr/>
          <p:nvPr/>
        </p:nvSpPr>
        <p:spPr>
          <a:xfrm>
            <a:off x="4773922" y="324679"/>
            <a:ext cx="33505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ctr"/>
            <a:r>
              <a:rPr lang="fr-FR" sz="3200" b="1" dirty="0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</a:rPr>
              <a:t>Illustration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505DDD2E-23D8-43F7-B6C1-3F49B4D85600}"/>
              </a:ext>
            </a:extLst>
          </p:cNvPr>
          <p:cNvSpPr/>
          <p:nvPr/>
        </p:nvSpPr>
        <p:spPr>
          <a:xfrm>
            <a:off x="106016" y="1674674"/>
            <a:ext cx="493663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{ x: Int, y : Int, z : Int} </a:t>
            </a:r>
            <a:r>
              <a:rPr lang="fr-FR" dirty="0">
                <a:latin typeface="Cambria Math" panose="02040503050406030204" pitchFamily="18" charset="0"/>
                <a:ea typeface="Cambria Math" panose="02040503050406030204" pitchFamily="18" charset="0"/>
              </a:rPr>
              <a:t>⊈ </a:t>
            </a:r>
            <a:r>
              <a:rPr lang="fr-FR" dirty="0"/>
              <a:t>{ x: Int, y : Int}</a:t>
            </a:r>
          </a:p>
          <a:p>
            <a:r>
              <a:rPr lang="fr-FR" dirty="0"/>
              <a:t> </a:t>
            </a:r>
          </a:p>
          <a:p>
            <a:r>
              <a:rPr lang="fr-FR" dirty="0"/>
              <a:t>													</a:t>
            </a:r>
          </a:p>
          <a:p>
            <a:r>
              <a:rPr lang="fr-FR" dirty="0"/>
              <a:t>(( x &gt; z)</a:t>
            </a:r>
            <a:r>
              <a:rPr lang="fr-FR" dirty="0">
                <a:latin typeface="Cambria Math" panose="02040503050406030204" pitchFamily="18" charset="0"/>
                <a:ea typeface="Cambria Math" panose="02040503050406030204" pitchFamily="18" charset="0"/>
              </a:rPr>
              <a:t> ⋀</a:t>
            </a:r>
            <a:r>
              <a:rPr lang="fr-FR" dirty="0"/>
              <a:t>(z &gt; y)) </a:t>
            </a:r>
            <a:r>
              <a:rPr lang="fr-FR" dirty="0">
                <a:latin typeface="Cambria Math" panose="02040503050406030204" pitchFamily="18" charset="0"/>
                <a:ea typeface="Cambria Math" panose="02040503050406030204" pitchFamily="18" charset="0"/>
              </a:rPr>
              <a:t>⟸ </a:t>
            </a:r>
            <a:r>
              <a:rPr lang="fr-FR" dirty="0"/>
              <a:t>(</a:t>
            </a:r>
            <a:r>
              <a:rPr lang="fr-FR" dirty="0">
                <a:latin typeface="Cambria Math" panose="02040503050406030204" pitchFamily="18" charset="0"/>
                <a:ea typeface="Cambria Math" panose="02040503050406030204" pitchFamily="18" charset="0"/>
              </a:rPr>
              <a:t>∃z: Int .(( x &gt; z) ⋀ (z &gt; y</a:t>
            </a:r>
            <a:r>
              <a:rPr lang="fr-FR" dirty="0"/>
              <a:t>)))</a:t>
            </a:r>
            <a:endParaRPr lang="fr-FR" baseline="-25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EBEFAAF0-9C4F-4286-BDC1-B977891045D0}"/>
              </a:ext>
            </a:extLst>
          </p:cNvPr>
          <p:cNvSpPr/>
          <p:nvPr/>
        </p:nvSpPr>
        <p:spPr>
          <a:xfrm>
            <a:off x="5637195" y="1607415"/>
            <a:ext cx="3597652" cy="16619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on peut donc écrire         ∑s</a:t>
            </a:r>
            <a:r>
              <a:rPr lang="fr-FR" baseline="-25000" dirty="0"/>
              <a:t>5 </a:t>
            </a:r>
            <a:r>
              <a:rPr lang="fr-FR" dirty="0">
                <a:latin typeface="Cambria Math" panose="02040503050406030204" pitchFamily="18" charset="0"/>
                <a:ea typeface="Cambria Math" panose="02040503050406030204" pitchFamily="18" charset="0"/>
              </a:rPr>
              <a:t>⊈ </a:t>
            </a:r>
            <a:r>
              <a:rPr lang="fr-FR" dirty="0"/>
              <a:t>∑s</a:t>
            </a:r>
            <a:r>
              <a:rPr lang="fr-F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6</a:t>
            </a:r>
          </a:p>
          <a:p>
            <a:endParaRPr lang="fr-FR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fr-FR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fr-FR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fr-FR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fr-FR" dirty="0"/>
          </a:p>
          <a:p>
            <a:r>
              <a:rPr lang="fr-FR" dirty="0"/>
              <a:t>on peut donc écrire         </a:t>
            </a:r>
            <a:r>
              <a:rPr lang="fr-FR" dirty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fr-F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S5</a:t>
            </a:r>
            <a:r>
              <a:rPr lang="fr-FR" dirty="0">
                <a:latin typeface="Cambria Math" panose="02040503050406030204" pitchFamily="18" charset="0"/>
                <a:ea typeface="Cambria Math" panose="02040503050406030204" pitchFamily="18" charset="0"/>
              </a:rPr>
              <a:t> ⟸ T</a:t>
            </a:r>
            <a:r>
              <a:rPr lang="fr-F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S6</a:t>
            </a:r>
            <a:endParaRPr lang="fr-FR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42E8D042-79D7-48DA-A9FD-80FB5FC31460}"/>
              </a:ext>
            </a:extLst>
          </p:cNvPr>
          <p:cNvSpPr/>
          <p:nvPr/>
        </p:nvSpPr>
        <p:spPr>
          <a:xfrm>
            <a:off x="9829396" y="2253746"/>
            <a:ext cx="23086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accent5">
                    <a:lumMod val="50000"/>
                  </a:schemeClr>
                </a:solidFill>
              </a:rPr>
              <a:t>S</a:t>
            </a:r>
            <a:r>
              <a:rPr lang="fr-FR" baseline="-25000" dirty="0">
                <a:solidFill>
                  <a:schemeClr val="accent5">
                    <a:lumMod val="50000"/>
                  </a:schemeClr>
                </a:solidFill>
              </a:rPr>
              <a:t>6</a:t>
            </a:r>
            <a:r>
              <a:rPr lang="fr-FR" dirty="0">
                <a:solidFill>
                  <a:schemeClr val="accent5">
                    <a:lumMod val="50000"/>
                  </a:schemeClr>
                </a:solidFill>
              </a:rPr>
              <a:t> n’implémente pas S</a:t>
            </a:r>
            <a:r>
              <a:rPr lang="fr-FR" baseline="-25000" dirty="0">
                <a:solidFill>
                  <a:schemeClr val="accent5">
                    <a:lumMod val="50000"/>
                  </a:schemeClr>
                </a:solidFill>
              </a:rPr>
              <a:t>5</a:t>
            </a:r>
            <a:endParaRPr lang="fr-FR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310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F0192C2A-B9CD-4E41-89CB-C56BB95DB21C}"/>
              </a:ext>
            </a:extLst>
          </p:cNvPr>
          <p:cNvSpPr/>
          <p:nvPr/>
        </p:nvSpPr>
        <p:spPr>
          <a:xfrm>
            <a:off x="2696472" y="192157"/>
            <a:ext cx="815917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ctr"/>
            <a:r>
              <a:rPr lang="fr-FR" sz="3200" b="1" dirty="0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</a:rPr>
              <a:t>Relation d’implémentation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2F89790B-627C-4CF1-836F-65378F4AA191}"/>
              </a:ext>
            </a:extLst>
          </p:cNvPr>
          <p:cNvSpPr/>
          <p:nvPr/>
        </p:nvSpPr>
        <p:spPr>
          <a:xfrm>
            <a:off x="0" y="1590073"/>
            <a:ext cx="1219199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b="1" dirty="0">
                <a:latin typeface="Arial" panose="020B0604020202020204" pitchFamily="34" charset="0"/>
              </a:rPr>
              <a:t>• </a:t>
            </a:r>
            <a:r>
              <a:rPr lang="en-US" sz="3200" dirty="0">
                <a:latin typeface="Arial" panose="020B0604020202020204" pitchFamily="34" charset="0"/>
              </a:rPr>
              <a:t>La </a:t>
            </a:r>
            <a:r>
              <a:rPr lang="fr-FR" sz="3200" b="1" dirty="0">
                <a:latin typeface="Arial" panose="020B0604020202020204" pitchFamily="34" charset="0"/>
              </a:rPr>
              <a:t>théorie</a:t>
            </a:r>
            <a:r>
              <a:rPr lang="en-US" sz="3200" dirty="0">
                <a:latin typeface="Arial" panose="020B0604020202020204" pitchFamily="34" charset="0"/>
              </a:rPr>
              <a:t> </a:t>
            </a:r>
            <a:r>
              <a:rPr lang="fr-FR" sz="3200" dirty="0">
                <a:latin typeface="Arial" panose="020B0604020202020204" pitchFamily="34" charset="0"/>
              </a:rPr>
              <a:t>d’une</a:t>
            </a:r>
            <a:r>
              <a:rPr lang="en-US" sz="3200" dirty="0">
                <a:latin typeface="Arial" panose="020B0604020202020204" pitchFamily="34" charset="0"/>
              </a:rPr>
              <a:t> </a:t>
            </a:r>
            <a:r>
              <a:rPr lang="fr-FR" sz="3200" dirty="0">
                <a:latin typeface="Arial" panose="020B0604020202020204" pitchFamily="34" charset="0"/>
              </a:rPr>
              <a:t>spécification</a:t>
            </a:r>
            <a:r>
              <a:rPr lang="en-US" sz="3200" dirty="0">
                <a:latin typeface="Arial" panose="020B0604020202020204" pitchFamily="34" charset="0"/>
              </a:rPr>
              <a:t> </a:t>
            </a:r>
            <a:r>
              <a:rPr lang="fr-FR" sz="3200" dirty="0">
                <a:latin typeface="Arial" panose="020B0604020202020204" pitchFamily="34" charset="0"/>
              </a:rPr>
              <a:t>de</a:t>
            </a:r>
            <a:r>
              <a:rPr lang="en-US" sz="3200" dirty="0">
                <a:latin typeface="Arial" panose="020B0604020202020204" pitchFamily="34" charset="0"/>
              </a:rPr>
              <a:t> </a:t>
            </a:r>
            <a:r>
              <a:rPr lang="fr-FR" sz="3200" dirty="0">
                <a:latin typeface="Arial" panose="020B0604020202020204" pitchFamily="34" charset="0"/>
              </a:rPr>
              <a:t>classe est l’ensemble des formules logiques qui peuvent être déduites de cette spécification</a:t>
            </a:r>
          </a:p>
          <a:p>
            <a:endParaRPr lang="fr-FR" sz="3200" dirty="0">
              <a:latin typeface="Arial" panose="020B0604020202020204" pitchFamily="34" charset="0"/>
            </a:endParaRPr>
          </a:p>
          <a:p>
            <a:endParaRPr lang="fr-FR" sz="3200" dirty="0">
              <a:latin typeface="Arial" panose="020B0604020202020204" pitchFamily="34" charset="0"/>
            </a:endParaRPr>
          </a:p>
          <a:p>
            <a:pPr algn="just"/>
            <a:r>
              <a:rPr lang="en-US" sz="3200" b="1" dirty="0">
                <a:latin typeface="CMSY10"/>
              </a:rPr>
              <a:t>• </a:t>
            </a:r>
            <a:r>
              <a:rPr lang="en-US" sz="3200" dirty="0">
                <a:latin typeface="CMSY10"/>
              </a:rPr>
              <a:t>La</a:t>
            </a:r>
            <a:r>
              <a:rPr lang="en-US" sz="3200" b="1" dirty="0">
                <a:latin typeface="CMSY10"/>
              </a:rPr>
              <a:t> </a:t>
            </a:r>
            <a:r>
              <a:rPr lang="fr-FR" sz="3200" b="1" dirty="0">
                <a:latin typeface="CMSY10"/>
              </a:rPr>
              <a:t>Signature </a:t>
            </a:r>
            <a:r>
              <a:rPr lang="fr-FR" sz="3200" dirty="0">
                <a:latin typeface="Arial" panose="020B0604020202020204" pitchFamily="34" charset="0"/>
              </a:rPr>
              <a:t>d’une spécification est la collection des noms avec leurs types définis dans cette spécification</a:t>
            </a:r>
          </a:p>
        </p:txBody>
      </p:sp>
    </p:spTree>
    <p:extLst>
      <p:ext uri="{BB962C8B-B14F-4D97-AF65-F5344CB8AC3E}">
        <p14:creationId xmlns:p14="http://schemas.microsoft.com/office/powerpoint/2010/main" val="1941923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F0192C2A-B9CD-4E41-89CB-C56BB95DB21C}"/>
              </a:ext>
            </a:extLst>
          </p:cNvPr>
          <p:cNvSpPr/>
          <p:nvPr/>
        </p:nvSpPr>
        <p:spPr>
          <a:xfrm>
            <a:off x="2696472" y="192157"/>
            <a:ext cx="815917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ctr"/>
            <a:r>
              <a:rPr lang="fr-FR" sz="3200" b="1" dirty="0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</a:rPr>
              <a:t>Relation d’implémentation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xmlns="" id="{FE083F20-F297-4B63-9C96-2347EA487E15}"/>
              </a:ext>
            </a:extLst>
          </p:cNvPr>
          <p:cNvSpPr txBox="1"/>
          <p:nvPr/>
        </p:nvSpPr>
        <p:spPr>
          <a:xfrm>
            <a:off x="5568015" y="5300420"/>
            <a:ext cx="2754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S</a:t>
            </a:r>
            <a:r>
              <a:rPr lang="fr-FR" sz="1400" dirty="0"/>
              <a:t>A0</a:t>
            </a:r>
            <a:r>
              <a:rPr lang="fr-FR" sz="2800" dirty="0"/>
              <a:t> ⊆ S</a:t>
            </a:r>
            <a:r>
              <a:rPr lang="fr-FR" sz="1400" dirty="0"/>
              <a:t>A1</a:t>
            </a:r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xmlns="" id="{297F4CAE-3924-419E-BC19-2A4114327B92}"/>
              </a:ext>
            </a:extLst>
          </p:cNvPr>
          <p:cNvGrpSpPr/>
          <p:nvPr/>
        </p:nvGrpSpPr>
        <p:grpSpPr>
          <a:xfrm>
            <a:off x="1278835" y="1347122"/>
            <a:ext cx="7794376" cy="2158514"/>
            <a:chOff x="1530626" y="3502058"/>
            <a:chExt cx="7794376" cy="2158514"/>
          </a:xfrm>
        </p:grpSpPr>
        <p:grpSp>
          <p:nvGrpSpPr>
            <p:cNvPr id="4" name="Groupe 3">
              <a:extLst>
                <a:ext uri="{FF2B5EF4-FFF2-40B4-BE49-F238E27FC236}">
                  <a16:creationId xmlns:a16="http://schemas.microsoft.com/office/drawing/2014/main" xmlns="" id="{D9C8905A-6832-46B7-9DD8-6D29747208B6}"/>
                </a:ext>
              </a:extLst>
            </p:cNvPr>
            <p:cNvGrpSpPr/>
            <p:nvPr/>
          </p:nvGrpSpPr>
          <p:grpSpPr>
            <a:xfrm>
              <a:off x="1530626" y="3505200"/>
              <a:ext cx="1577009" cy="2117036"/>
              <a:chOff x="6095999" y="1219200"/>
              <a:chExt cx="2782958" cy="3240157"/>
            </a:xfrm>
          </p:grpSpPr>
          <p:sp>
            <p:nvSpPr>
              <p:cNvPr id="5" name="Rectangle : coins arrondis 4">
                <a:extLst>
                  <a:ext uri="{FF2B5EF4-FFF2-40B4-BE49-F238E27FC236}">
                    <a16:creationId xmlns:a16="http://schemas.microsoft.com/office/drawing/2014/main" xmlns="" id="{BD3AB927-8AA5-4797-BB4C-2CB9EDAFE1DA}"/>
                  </a:ext>
                </a:extLst>
              </p:cNvPr>
              <p:cNvSpPr/>
              <p:nvPr/>
            </p:nvSpPr>
            <p:spPr>
              <a:xfrm>
                <a:off x="6096000" y="1219200"/>
                <a:ext cx="2782957" cy="74212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</a:t>
                </a:r>
                <a:r>
                  <a:rPr lang="en-US" sz="1000" dirty="0"/>
                  <a:t>0</a:t>
                </a:r>
                <a:endParaRPr lang="fr-FR" sz="1000" dirty="0"/>
              </a:p>
            </p:txBody>
          </p:sp>
          <p:sp>
            <p:nvSpPr>
              <p:cNvPr id="7" name="Rectangle : coins arrondis 6">
                <a:extLst>
                  <a:ext uri="{FF2B5EF4-FFF2-40B4-BE49-F238E27FC236}">
                    <a16:creationId xmlns:a16="http://schemas.microsoft.com/office/drawing/2014/main" xmlns="" id="{23DCAD19-CB61-4C3D-AFE7-6B776E164183}"/>
                  </a:ext>
                </a:extLst>
              </p:cNvPr>
              <p:cNvSpPr/>
              <p:nvPr/>
            </p:nvSpPr>
            <p:spPr>
              <a:xfrm>
                <a:off x="6095999" y="3717235"/>
                <a:ext cx="2782957" cy="74212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</a:t>
                </a:r>
                <a:r>
                  <a:rPr lang="en-US" sz="1000" dirty="0"/>
                  <a:t>1</a:t>
                </a:r>
                <a:endParaRPr lang="fr-FR" sz="1000" dirty="0"/>
              </a:p>
            </p:txBody>
          </p:sp>
          <p:cxnSp>
            <p:nvCxnSpPr>
              <p:cNvPr id="8" name="Connecteur droit 7">
                <a:extLst>
                  <a:ext uri="{FF2B5EF4-FFF2-40B4-BE49-F238E27FC236}">
                    <a16:creationId xmlns:a16="http://schemas.microsoft.com/office/drawing/2014/main" xmlns="" id="{07BE8FBF-7F0C-4AEB-AE95-9FAE1F6891A3}"/>
                  </a:ext>
                </a:extLst>
              </p:cNvPr>
              <p:cNvCxnSpPr>
                <a:stCxn id="5" idx="2"/>
                <a:endCxn id="7" idx="0"/>
              </p:cNvCxnSpPr>
              <p:nvPr/>
            </p:nvCxnSpPr>
            <p:spPr>
              <a:xfrm flipH="1">
                <a:off x="7487478" y="1961322"/>
                <a:ext cx="1" cy="1755913"/>
              </a:xfrm>
              <a:prstGeom prst="line">
                <a:avLst/>
              </a:prstGeom>
              <a:ln w="28575" cap="flat" cmpd="sng" algn="ctr">
                <a:solidFill>
                  <a:schemeClr val="accent2"/>
                </a:solidFill>
                <a:prstDash val="dash"/>
                <a:round/>
                <a:headEnd type="arrow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xmlns="" id="{792E3DCA-8064-40C2-8BB4-A0C295829C0F}"/>
                </a:ext>
              </a:extLst>
            </p:cNvPr>
            <p:cNvSpPr txBox="1"/>
            <p:nvPr/>
          </p:nvSpPr>
          <p:spPr>
            <a:xfrm>
              <a:off x="3370251" y="3562976"/>
              <a:ext cx="201013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800" dirty="0"/>
                <a:t>{ f</a:t>
              </a:r>
              <a:r>
                <a:rPr lang="fr-FR" sz="1200" dirty="0"/>
                <a:t>1</a:t>
              </a:r>
              <a:r>
                <a:rPr lang="fr-FR" sz="2800" dirty="0"/>
                <a:t>,f</a:t>
              </a:r>
              <a:r>
                <a:rPr lang="fr-FR" sz="1400" dirty="0"/>
                <a:t>2</a:t>
              </a:r>
              <a:r>
                <a:rPr lang="fr-FR" sz="2800" dirty="0"/>
                <a:t>,f</a:t>
              </a:r>
              <a:r>
                <a:rPr lang="fr-FR" sz="1200" dirty="0"/>
                <a:t>3</a:t>
              </a:r>
              <a:r>
                <a:rPr lang="fr-FR" sz="2800" dirty="0"/>
                <a:t> }</a:t>
              </a:r>
            </a:p>
          </p:txBody>
        </p: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xmlns="" id="{14CE1FF4-9BFE-4651-A854-0201BE77D9B2}"/>
                </a:ext>
              </a:extLst>
            </p:cNvPr>
            <p:cNvSpPr txBox="1"/>
            <p:nvPr/>
          </p:nvSpPr>
          <p:spPr>
            <a:xfrm>
              <a:off x="6257121" y="3580754"/>
              <a:ext cx="201013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800"/>
                <a:t> f</a:t>
              </a:r>
              <a:r>
                <a:rPr lang="fr-FR" sz="1200"/>
                <a:t>1</a:t>
              </a:r>
              <a:r>
                <a:rPr lang="fr-FR" sz="2800"/>
                <a:t> ^ f</a:t>
              </a:r>
              <a:r>
                <a:rPr lang="fr-FR" sz="1400"/>
                <a:t>2</a:t>
              </a:r>
              <a:r>
                <a:rPr lang="fr-FR" sz="2800"/>
                <a:t> ^ f</a:t>
              </a:r>
              <a:r>
                <a:rPr lang="fr-FR" sz="1200"/>
                <a:t>3</a:t>
              </a:r>
              <a:r>
                <a:rPr lang="fr-FR" sz="2800"/>
                <a:t> </a:t>
              </a:r>
              <a:endParaRPr lang="fr-FR" sz="2800" dirty="0"/>
            </a:p>
          </p:txBody>
        </p:sp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xmlns="" id="{0D0F211C-E861-4819-A8DD-1729ED2208D4}"/>
                </a:ext>
              </a:extLst>
            </p:cNvPr>
            <p:cNvSpPr txBox="1"/>
            <p:nvPr/>
          </p:nvSpPr>
          <p:spPr>
            <a:xfrm>
              <a:off x="3370251" y="5099016"/>
              <a:ext cx="201013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800" dirty="0"/>
                <a:t>{ g</a:t>
              </a:r>
              <a:r>
                <a:rPr lang="fr-FR" sz="1200" dirty="0"/>
                <a:t>1</a:t>
              </a:r>
              <a:r>
                <a:rPr lang="fr-FR" sz="2800" dirty="0"/>
                <a:t>,g</a:t>
              </a:r>
              <a:r>
                <a:rPr lang="fr-FR" sz="1400" dirty="0"/>
                <a:t>2</a:t>
              </a:r>
              <a:r>
                <a:rPr lang="fr-FR" sz="2800" dirty="0"/>
                <a:t>,g</a:t>
              </a:r>
              <a:r>
                <a:rPr lang="fr-FR" sz="1200" dirty="0"/>
                <a:t>3</a:t>
              </a:r>
              <a:r>
                <a:rPr lang="fr-FR" sz="2800" dirty="0"/>
                <a:t> ,g</a:t>
              </a:r>
              <a:r>
                <a:rPr lang="fr-FR" sz="1200" dirty="0"/>
                <a:t>4</a:t>
              </a:r>
              <a:r>
                <a:rPr lang="fr-FR" sz="2800" dirty="0"/>
                <a:t> }</a:t>
              </a:r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xmlns="" id="{D4713418-AA79-4FBB-8BAD-A258440E0E9F}"/>
                </a:ext>
              </a:extLst>
            </p:cNvPr>
            <p:cNvSpPr txBox="1"/>
            <p:nvPr/>
          </p:nvSpPr>
          <p:spPr>
            <a:xfrm>
              <a:off x="6095999" y="5137352"/>
              <a:ext cx="24781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800" dirty="0"/>
                <a:t> g</a:t>
              </a:r>
              <a:r>
                <a:rPr lang="fr-FR" sz="1200" dirty="0"/>
                <a:t>1</a:t>
              </a:r>
              <a:r>
                <a:rPr lang="fr-FR" sz="2800" dirty="0"/>
                <a:t> ^ g</a:t>
              </a:r>
              <a:r>
                <a:rPr lang="fr-FR" sz="1400" dirty="0"/>
                <a:t>2</a:t>
              </a:r>
              <a:r>
                <a:rPr lang="fr-FR" sz="2800" dirty="0"/>
                <a:t> ^ g</a:t>
              </a:r>
              <a:r>
                <a:rPr lang="fr-FR" sz="1200" dirty="0"/>
                <a:t>3</a:t>
              </a:r>
              <a:r>
                <a:rPr lang="fr-FR" sz="2800" dirty="0"/>
                <a:t> ^ g</a:t>
              </a:r>
              <a:r>
                <a:rPr lang="fr-FR" sz="1200" dirty="0"/>
                <a:t>4</a:t>
              </a:r>
              <a:r>
                <a:rPr lang="fr-FR" sz="2800" dirty="0"/>
                <a:t> </a:t>
              </a:r>
            </a:p>
          </p:txBody>
        </p:sp>
        <p:grpSp>
          <p:nvGrpSpPr>
            <p:cNvPr id="18" name="Groupe 17">
              <a:extLst>
                <a:ext uri="{FF2B5EF4-FFF2-40B4-BE49-F238E27FC236}">
                  <a16:creationId xmlns:a16="http://schemas.microsoft.com/office/drawing/2014/main" xmlns="" id="{1EA053D3-2758-4B46-BE12-611CBA230584}"/>
                </a:ext>
              </a:extLst>
            </p:cNvPr>
            <p:cNvGrpSpPr/>
            <p:nvPr/>
          </p:nvGrpSpPr>
          <p:grpSpPr>
            <a:xfrm>
              <a:off x="8340143" y="3502058"/>
              <a:ext cx="984859" cy="2079818"/>
              <a:chOff x="8340143" y="3833362"/>
              <a:chExt cx="984859" cy="2079818"/>
            </a:xfrm>
          </p:grpSpPr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xmlns="" id="{985F0F6C-5FF3-4DBD-8652-B0D307E4CDB6}"/>
                  </a:ext>
                </a:extLst>
              </p:cNvPr>
              <p:cNvSpPr txBox="1"/>
              <p:nvPr/>
            </p:nvSpPr>
            <p:spPr>
              <a:xfrm>
                <a:off x="8825944" y="3833362"/>
                <a:ext cx="49905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800" dirty="0"/>
                  <a:t>q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xmlns="" id="{2705733F-AAD0-4F5A-866E-A0B4CFBD0BBB}"/>
                  </a:ext>
                </a:extLst>
              </p:cNvPr>
              <p:cNvSpPr/>
              <p:nvPr/>
            </p:nvSpPr>
            <p:spPr>
              <a:xfrm>
                <a:off x="8340143" y="3987250"/>
                <a:ext cx="3193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fr-FR" dirty="0">
                    <a:solidFill>
                      <a:srgbClr val="222222"/>
                    </a:solidFill>
                    <a:latin typeface="arial" panose="020B0604020202020204" pitchFamily="34" charset="0"/>
                  </a:rPr>
                  <a:t>≡</a:t>
                </a:r>
                <a:endParaRPr lang="fr-FR" dirty="0"/>
              </a:p>
            </p:txBody>
          </p:sp>
          <p:grpSp>
            <p:nvGrpSpPr>
              <p:cNvPr id="17" name="Groupe 16">
                <a:extLst>
                  <a:ext uri="{FF2B5EF4-FFF2-40B4-BE49-F238E27FC236}">
                    <a16:creationId xmlns:a16="http://schemas.microsoft.com/office/drawing/2014/main" xmlns="" id="{99859D59-0DCE-410E-9F56-4EAFDE2DC44D}"/>
                  </a:ext>
                </a:extLst>
              </p:cNvPr>
              <p:cNvGrpSpPr/>
              <p:nvPr/>
            </p:nvGrpSpPr>
            <p:grpSpPr>
              <a:xfrm>
                <a:off x="8340143" y="5389960"/>
                <a:ext cx="984859" cy="523220"/>
                <a:chOff x="8340143" y="5389960"/>
                <a:chExt cx="984859" cy="523220"/>
              </a:xfrm>
            </p:grpSpPr>
            <p:sp>
              <p:nvSpPr>
                <p:cNvPr id="15" name="ZoneTexte 14">
                  <a:extLst>
                    <a:ext uri="{FF2B5EF4-FFF2-40B4-BE49-F238E27FC236}">
                      <a16:creationId xmlns:a16="http://schemas.microsoft.com/office/drawing/2014/main" xmlns="" id="{F6E8FDBC-4297-42B1-8FCD-F9DC264C7E2A}"/>
                    </a:ext>
                  </a:extLst>
                </p:cNvPr>
                <p:cNvSpPr txBox="1"/>
                <p:nvPr/>
              </p:nvSpPr>
              <p:spPr>
                <a:xfrm>
                  <a:off x="8825944" y="5389960"/>
                  <a:ext cx="499058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2800" dirty="0"/>
                    <a:t>p</a:t>
                  </a:r>
                </a:p>
              </p:txBody>
            </p: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xmlns="" id="{2C1B556F-9190-4612-A373-A4709444BE02}"/>
                    </a:ext>
                  </a:extLst>
                </p:cNvPr>
                <p:cNvSpPr/>
                <p:nvPr/>
              </p:nvSpPr>
              <p:spPr>
                <a:xfrm>
                  <a:off x="8340143" y="5543848"/>
                  <a:ext cx="31931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fr-FR" dirty="0">
                      <a:solidFill>
                        <a:srgbClr val="222222"/>
                      </a:solidFill>
                      <a:latin typeface="arial" panose="020B0604020202020204" pitchFamily="34" charset="0"/>
                    </a:rPr>
                    <a:t>≡</a:t>
                  </a:r>
                  <a:endParaRPr lang="fr-FR" dirty="0"/>
                </a:p>
              </p:txBody>
            </p:sp>
          </p:grpSp>
        </p:grpSp>
      </p:grpSp>
      <p:sp>
        <p:nvSpPr>
          <p:cNvPr id="21" name="ZoneTexte 20">
            <a:extLst>
              <a:ext uri="{FF2B5EF4-FFF2-40B4-BE49-F238E27FC236}">
                <a16:creationId xmlns:a16="http://schemas.microsoft.com/office/drawing/2014/main" xmlns="" id="{17B7FA1A-215B-4382-9233-BC1C18663E87}"/>
              </a:ext>
            </a:extLst>
          </p:cNvPr>
          <p:cNvSpPr txBox="1"/>
          <p:nvPr/>
        </p:nvSpPr>
        <p:spPr>
          <a:xfrm>
            <a:off x="5568015" y="4287562"/>
            <a:ext cx="2754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P =&gt; q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xmlns="" id="{FCCFCE93-B3D0-4FBC-902C-E82A26F121F9}"/>
              </a:ext>
            </a:extLst>
          </p:cNvPr>
          <p:cNvSpPr txBox="1"/>
          <p:nvPr/>
        </p:nvSpPr>
        <p:spPr>
          <a:xfrm>
            <a:off x="1285129" y="4761003"/>
            <a:ext cx="472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</a:t>
            </a:r>
            <a:r>
              <a:rPr lang="en-US" sz="1400" dirty="0"/>
              <a:t>1</a:t>
            </a:r>
            <a:r>
              <a:rPr lang="en-US" sz="3200" dirty="0"/>
              <a:t> </a:t>
            </a:r>
            <a:r>
              <a:rPr lang="fr-FR" sz="3200" dirty="0" err="1"/>
              <a:t>implemente</a:t>
            </a:r>
            <a:r>
              <a:rPr lang="en-US" sz="3200" dirty="0"/>
              <a:t> A</a:t>
            </a:r>
            <a:r>
              <a:rPr lang="en-US" sz="1400" dirty="0"/>
              <a:t>0</a:t>
            </a:r>
            <a:r>
              <a:rPr lang="en-US" sz="3200" dirty="0"/>
              <a:t> </a:t>
            </a:r>
            <a:r>
              <a:rPr lang="en-US" sz="3200" dirty="0">
                <a:sym typeface="Wingdings" panose="05000000000000000000" pitchFamily="2" charset="2"/>
              </a:rPr>
              <a:t></a:t>
            </a:r>
            <a:endParaRPr lang="fr-FR" sz="3200" dirty="0"/>
          </a:p>
        </p:txBody>
      </p:sp>
      <p:sp>
        <p:nvSpPr>
          <p:cNvPr id="27" name="Accolade ouvrante 26">
            <a:extLst>
              <a:ext uri="{FF2B5EF4-FFF2-40B4-BE49-F238E27FC236}">
                <a16:creationId xmlns:a16="http://schemas.microsoft.com/office/drawing/2014/main" xmlns="" id="{F1FE3632-C505-4A71-990C-367BEBC12E43}"/>
              </a:ext>
            </a:extLst>
          </p:cNvPr>
          <p:cNvSpPr/>
          <p:nvPr/>
        </p:nvSpPr>
        <p:spPr>
          <a:xfrm>
            <a:off x="5148469" y="4484018"/>
            <a:ext cx="343061" cy="107801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xmlns="" id="{FE083F20-F297-4B63-9C96-2347EA487E15}"/>
              </a:ext>
            </a:extLst>
          </p:cNvPr>
          <p:cNvSpPr txBox="1"/>
          <p:nvPr/>
        </p:nvSpPr>
        <p:spPr>
          <a:xfrm>
            <a:off x="7696036" y="4692902"/>
            <a:ext cx="4281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err="1"/>
              <a:t>S</a:t>
            </a:r>
            <a:r>
              <a:rPr lang="fr-FR" sz="1400" dirty="0" err="1"/>
              <a:t>Ai</a:t>
            </a:r>
            <a:r>
              <a:rPr lang="fr-FR" sz="1400" dirty="0"/>
              <a:t>  </a:t>
            </a:r>
            <a:r>
              <a:rPr lang="fr-FR" sz="2800" dirty="0"/>
              <a:t>est la signature de Ai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3922875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F0192C2A-B9CD-4E41-89CB-C56BB95DB21C}"/>
              </a:ext>
            </a:extLst>
          </p:cNvPr>
          <p:cNvSpPr/>
          <p:nvPr/>
        </p:nvSpPr>
        <p:spPr>
          <a:xfrm>
            <a:off x="2696472" y="192157"/>
            <a:ext cx="815917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ctr"/>
            <a:r>
              <a:rPr lang="fr-FR" sz="3200" b="1" dirty="0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</a:rPr>
              <a:t>Relation d’implémentation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xmlns="" id="{B93CD866-9781-4ADC-A0B9-E9A2446156A2}"/>
              </a:ext>
            </a:extLst>
          </p:cNvPr>
          <p:cNvSpPr txBox="1"/>
          <p:nvPr/>
        </p:nvSpPr>
        <p:spPr>
          <a:xfrm>
            <a:off x="1378226" y="1404730"/>
            <a:ext cx="11304104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 A</a:t>
            </a:r>
            <a:r>
              <a:rPr lang="en-US" sz="1000" dirty="0"/>
              <a:t>1</a:t>
            </a:r>
            <a:r>
              <a:rPr lang="en-US" dirty="0"/>
              <a:t> </a:t>
            </a:r>
            <a:r>
              <a:rPr lang="fr-FR" dirty="0"/>
              <a:t>implémente</a:t>
            </a:r>
            <a:r>
              <a:rPr lang="en-US" dirty="0"/>
              <a:t> A</a:t>
            </a:r>
            <a:r>
              <a:rPr lang="en-US" sz="1000" dirty="0"/>
              <a:t>0</a:t>
            </a:r>
            <a:r>
              <a:rPr lang="en-US" dirty="0"/>
              <a:t>, nous </a:t>
            </a:r>
            <a:r>
              <a:rPr lang="fr-FR" dirty="0"/>
              <a:t>devons</a:t>
            </a:r>
            <a:r>
              <a:rPr lang="en-US" dirty="0"/>
              <a:t> </a:t>
            </a:r>
            <a:r>
              <a:rPr lang="fr-FR" dirty="0"/>
              <a:t>avoir</a:t>
            </a:r>
            <a:r>
              <a:rPr lang="en-US" dirty="0"/>
              <a:t> les </a:t>
            </a:r>
            <a:r>
              <a:rPr lang="fr-FR" dirty="0"/>
              <a:t>conditions</a:t>
            </a:r>
            <a:r>
              <a:rPr lang="en-US" dirty="0"/>
              <a:t> </a:t>
            </a:r>
            <a:r>
              <a:rPr lang="fr-FR" dirty="0"/>
              <a:t>suivantes:</a:t>
            </a:r>
          </a:p>
          <a:p>
            <a:pPr marL="342900" indent="-342900">
              <a:buFont typeface="+mj-lt"/>
              <a:buAutoNum type="arabicPeriod"/>
            </a:pPr>
            <a:endParaRPr lang="fr-FR" dirty="0"/>
          </a:p>
          <a:p>
            <a:pPr marL="342900" indent="-342900">
              <a:buFont typeface="+mj-lt"/>
              <a:buAutoNum type="arabicPeriod"/>
            </a:pPr>
            <a:r>
              <a:rPr lang="fr-FR" b="1" dirty="0"/>
              <a:t>La préservation des propriétés: </a:t>
            </a:r>
            <a:r>
              <a:rPr lang="fr-FR" dirty="0"/>
              <a:t>toute propriété vérifiée dans A</a:t>
            </a:r>
            <a:r>
              <a:rPr lang="fr-FR" sz="1000" dirty="0"/>
              <a:t>0</a:t>
            </a:r>
            <a:r>
              <a:rPr lang="fr-FR" dirty="0"/>
              <a:t> doit l’être dans A</a:t>
            </a:r>
            <a:r>
              <a:rPr lang="fr-FR" sz="1000" dirty="0"/>
              <a:t>1</a:t>
            </a:r>
            <a:endParaRPr lang="fr-FR" b="1" dirty="0"/>
          </a:p>
          <a:p>
            <a:pPr marL="342900" indent="-342900">
              <a:buFont typeface="+mj-lt"/>
              <a:buAutoNum type="arabicPeriod"/>
            </a:pPr>
            <a:endParaRPr lang="fr-FR" sz="1000" b="1" dirty="0"/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La </a:t>
            </a:r>
            <a:r>
              <a:rPr lang="fr-FR" b="1" dirty="0" err="1"/>
              <a:t>substitutivité</a:t>
            </a:r>
            <a:r>
              <a:rPr lang="fr-FR" b="1" dirty="0"/>
              <a:t>: </a:t>
            </a:r>
          </a:p>
          <a:p>
            <a:r>
              <a:rPr lang="fr-FR" b="1" dirty="0"/>
              <a:t>      </a:t>
            </a:r>
            <a:r>
              <a:rPr lang="fr-FR" dirty="0"/>
              <a:t>Lorsque dans une spécification on remplace A</a:t>
            </a:r>
            <a:r>
              <a:rPr lang="fr-FR" baseline="-25000" dirty="0"/>
              <a:t>0</a:t>
            </a:r>
            <a:r>
              <a:rPr lang="fr-FR" dirty="0"/>
              <a:t> par A</a:t>
            </a:r>
            <a:r>
              <a:rPr lang="fr-FR" baseline="-25000" dirty="0"/>
              <a:t>1</a:t>
            </a:r>
            <a:r>
              <a:rPr lang="fr-FR" dirty="0"/>
              <a:t>, la spécification résultante implémente le précédente</a:t>
            </a:r>
          </a:p>
          <a:p>
            <a:endParaRPr lang="fr-FR" dirty="0"/>
          </a:p>
          <a:p>
            <a:endParaRPr lang="fr-FR" dirty="0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xmlns="" id="{CBB4368D-D33F-4F6F-8B90-2FD0E7DE70A1}"/>
              </a:ext>
            </a:extLst>
          </p:cNvPr>
          <p:cNvGrpSpPr/>
          <p:nvPr/>
        </p:nvGrpSpPr>
        <p:grpSpPr>
          <a:xfrm>
            <a:off x="4174435" y="3836504"/>
            <a:ext cx="1577009" cy="2117036"/>
            <a:chOff x="6095999" y="1219200"/>
            <a:chExt cx="2782958" cy="3240157"/>
          </a:xfrm>
        </p:grpSpPr>
        <p:sp>
          <p:nvSpPr>
            <p:cNvPr id="6" name="Rectangle : coins arrondis 5">
              <a:extLst>
                <a:ext uri="{FF2B5EF4-FFF2-40B4-BE49-F238E27FC236}">
                  <a16:creationId xmlns:a16="http://schemas.microsoft.com/office/drawing/2014/main" xmlns="" id="{888C04A0-491A-41AA-93AA-ECE9F21C7247}"/>
                </a:ext>
              </a:extLst>
            </p:cNvPr>
            <p:cNvSpPr/>
            <p:nvPr/>
          </p:nvSpPr>
          <p:spPr>
            <a:xfrm>
              <a:off x="6096000" y="1219200"/>
              <a:ext cx="2782957" cy="742122"/>
            </a:xfrm>
            <a:prstGeom prst="roundRect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  <a:r>
                <a:rPr lang="en-US" sz="1000" dirty="0"/>
                <a:t>i </a:t>
              </a:r>
              <a:r>
                <a:rPr lang="en-US" dirty="0"/>
                <a:t>=</a:t>
              </a:r>
              <a:endParaRPr lang="fr-FR" sz="1000" dirty="0"/>
            </a:p>
          </p:txBody>
        </p:sp>
        <p:sp>
          <p:nvSpPr>
            <p:cNvPr id="7" name="Rectangle : coins arrondis 6">
              <a:extLst>
                <a:ext uri="{FF2B5EF4-FFF2-40B4-BE49-F238E27FC236}">
                  <a16:creationId xmlns:a16="http://schemas.microsoft.com/office/drawing/2014/main" xmlns="" id="{3A5764D1-B3FF-44CC-A659-FAB2789A2322}"/>
                </a:ext>
              </a:extLst>
            </p:cNvPr>
            <p:cNvSpPr/>
            <p:nvPr/>
          </p:nvSpPr>
          <p:spPr>
            <a:xfrm>
              <a:off x="6095999" y="3717235"/>
              <a:ext cx="2782957" cy="742122"/>
            </a:xfrm>
            <a:prstGeom prst="roundRect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S</a:t>
              </a:r>
              <a:r>
                <a:rPr lang="en-US" sz="1000" dirty="0" err="1"/>
                <a:t>j</a:t>
              </a:r>
              <a:r>
                <a:rPr lang="en-US" sz="1000" dirty="0"/>
                <a:t> </a:t>
              </a:r>
              <a:r>
                <a:rPr lang="en-US" dirty="0"/>
                <a:t>=</a:t>
              </a:r>
              <a:endParaRPr lang="fr-FR" dirty="0"/>
            </a:p>
          </p:txBody>
        </p: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xmlns="" id="{902EE8E1-6571-4430-8C03-DBF43C9B0480}"/>
                </a:ext>
              </a:extLst>
            </p:cNvPr>
            <p:cNvCxnSpPr>
              <a:cxnSpLocks/>
              <a:stCxn id="7" idx="0"/>
              <a:endCxn id="6" idx="2"/>
            </p:cNvCxnSpPr>
            <p:nvPr/>
          </p:nvCxnSpPr>
          <p:spPr>
            <a:xfrm flipV="1">
              <a:off x="7487477" y="1961323"/>
              <a:ext cx="2" cy="1755912"/>
            </a:xfrm>
            <a:prstGeom prst="line">
              <a:avLst/>
            </a:prstGeom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xmlns="" id="{33AE92A3-DF43-4458-8D50-D360C201C98C}"/>
              </a:ext>
            </a:extLst>
          </p:cNvPr>
          <p:cNvGrpSpPr/>
          <p:nvPr/>
        </p:nvGrpSpPr>
        <p:grpSpPr>
          <a:xfrm>
            <a:off x="1530626" y="3836504"/>
            <a:ext cx="1577009" cy="2117036"/>
            <a:chOff x="6095999" y="1219200"/>
            <a:chExt cx="2782958" cy="3240157"/>
          </a:xfrm>
        </p:grpSpPr>
        <p:sp>
          <p:nvSpPr>
            <p:cNvPr id="10" name="Rectangle : coins arrondis 9">
              <a:extLst>
                <a:ext uri="{FF2B5EF4-FFF2-40B4-BE49-F238E27FC236}">
                  <a16:creationId xmlns:a16="http://schemas.microsoft.com/office/drawing/2014/main" xmlns="" id="{41B8779D-0967-4C54-AB2F-4CB11CE380FD}"/>
                </a:ext>
              </a:extLst>
            </p:cNvPr>
            <p:cNvSpPr/>
            <p:nvPr/>
          </p:nvSpPr>
          <p:spPr>
            <a:xfrm>
              <a:off x="6096000" y="1219200"/>
              <a:ext cx="2782957" cy="7421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r>
                <a:rPr lang="en-US" sz="1000" dirty="0"/>
                <a:t>0</a:t>
              </a:r>
              <a:endParaRPr lang="fr-FR" sz="1000" dirty="0"/>
            </a:p>
          </p:txBody>
        </p:sp>
        <p:sp>
          <p:nvSpPr>
            <p:cNvPr id="11" name="Rectangle : coins arrondis 10">
              <a:extLst>
                <a:ext uri="{FF2B5EF4-FFF2-40B4-BE49-F238E27FC236}">
                  <a16:creationId xmlns:a16="http://schemas.microsoft.com/office/drawing/2014/main" xmlns="" id="{1F24959D-9ED9-4369-BE22-21A51845EC5E}"/>
                </a:ext>
              </a:extLst>
            </p:cNvPr>
            <p:cNvSpPr/>
            <p:nvPr/>
          </p:nvSpPr>
          <p:spPr>
            <a:xfrm>
              <a:off x="6095999" y="3717235"/>
              <a:ext cx="2782957" cy="7421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r>
                <a:rPr lang="en-US" sz="1000" dirty="0"/>
                <a:t>n</a:t>
              </a:r>
              <a:endParaRPr lang="fr-FR" sz="1000" dirty="0"/>
            </a:p>
          </p:txBody>
        </p: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xmlns="" id="{A0B1AFBD-7BB9-40BA-908D-7338533C874E}"/>
                </a:ext>
              </a:extLst>
            </p:cNvPr>
            <p:cNvCxnSpPr>
              <a:stCxn id="10" idx="2"/>
              <a:endCxn id="11" idx="0"/>
            </p:cNvCxnSpPr>
            <p:nvPr/>
          </p:nvCxnSpPr>
          <p:spPr>
            <a:xfrm flipH="1">
              <a:off x="7487478" y="1961322"/>
              <a:ext cx="1" cy="1755913"/>
            </a:xfrm>
            <a:prstGeom prst="line">
              <a:avLst/>
            </a:prstGeom>
            <a:ln w="2857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xmlns="" id="{8982F607-BF93-470C-B41F-6D3E670348EB}"/>
              </a:ext>
            </a:extLst>
          </p:cNvPr>
          <p:cNvSpPr txBox="1"/>
          <p:nvPr/>
        </p:nvSpPr>
        <p:spPr>
          <a:xfrm>
            <a:off x="6126702" y="3880303"/>
            <a:ext cx="3949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[  …     A</a:t>
            </a:r>
            <a:r>
              <a:rPr lang="fr-FR" sz="1000" dirty="0"/>
              <a:t>0</a:t>
            </a:r>
            <a:r>
              <a:rPr lang="fr-FR" dirty="0"/>
              <a:t>   …]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xmlns="" id="{FA33507F-9AB5-4840-8383-D62BF1AB44E3}"/>
              </a:ext>
            </a:extLst>
          </p:cNvPr>
          <p:cNvSpPr txBox="1"/>
          <p:nvPr/>
        </p:nvSpPr>
        <p:spPr>
          <a:xfrm>
            <a:off x="6126702" y="5526432"/>
            <a:ext cx="3949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[  …     A</a:t>
            </a:r>
            <a:r>
              <a:rPr lang="fr-FR" sz="1000" dirty="0"/>
              <a:t>1</a:t>
            </a:r>
            <a:r>
              <a:rPr lang="fr-FR" dirty="0"/>
              <a:t>   …]</a:t>
            </a:r>
          </a:p>
        </p:txBody>
      </p:sp>
    </p:spTree>
    <p:extLst>
      <p:ext uri="{BB962C8B-B14F-4D97-AF65-F5344CB8AC3E}">
        <p14:creationId xmlns:p14="http://schemas.microsoft.com/office/powerpoint/2010/main" val="2774815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xmlns="" id="{2AD00842-C7F8-4007-9C59-CF12B0618F22}"/>
              </a:ext>
            </a:extLst>
          </p:cNvPr>
          <p:cNvSpPr txBox="1"/>
          <p:nvPr/>
        </p:nvSpPr>
        <p:spPr>
          <a:xfrm>
            <a:off x="742121" y="1272209"/>
            <a:ext cx="111980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 </a:t>
            </a:r>
            <a:r>
              <a:rPr lang="fr-FR" sz="2800" dirty="0"/>
              <a:t>A</a:t>
            </a:r>
            <a:r>
              <a:rPr lang="fr-FR" sz="1400" dirty="0"/>
              <a:t>i+1</a:t>
            </a:r>
            <a:r>
              <a:rPr lang="fr-FR" sz="2800" dirty="0"/>
              <a:t> étend de façon conservatrice A</a:t>
            </a:r>
            <a:r>
              <a:rPr lang="fr-FR" sz="1400" dirty="0"/>
              <a:t>i</a:t>
            </a:r>
            <a:r>
              <a:rPr lang="fr-FR" sz="2800" dirty="0"/>
              <a:t>, si A</a:t>
            </a:r>
            <a:r>
              <a:rPr lang="fr-FR" sz="1400" dirty="0"/>
              <a:t>i+1 </a:t>
            </a:r>
            <a:r>
              <a:rPr lang="fr-FR" sz="2800" dirty="0"/>
              <a:t>n’introduit aucune nouvelle propriété sur les entités </a:t>
            </a:r>
            <a:r>
              <a:rPr lang="fr-FR" sz="2800" dirty="0" smtClean="0"/>
              <a:t>définies </a:t>
            </a:r>
            <a:r>
              <a:rPr lang="fr-FR" sz="2800" dirty="0"/>
              <a:t>dans A</a:t>
            </a:r>
            <a:r>
              <a:rPr lang="fr-FR" sz="1400" dirty="0"/>
              <a:t>i.</a:t>
            </a:r>
            <a:endParaRPr lang="fr-FR" sz="14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BF02FA39-F012-467D-92DB-F4ED840CFF68}"/>
              </a:ext>
            </a:extLst>
          </p:cNvPr>
          <p:cNvSpPr/>
          <p:nvPr/>
        </p:nvSpPr>
        <p:spPr>
          <a:xfrm>
            <a:off x="2911993" y="311427"/>
            <a:ext cx="49995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ctr"/>
            <a:r>
              <a:rPr lang="en-US" sz="3200" b="1" dirty="0"/>
              <a:t>Extension </a:t>
            </a:r>
            <a:r>
              <a:rPr lang="fr-FR" sz="3200" b="1" dirty="0"/>
              <a:t>conservatrice</a:t>
            </a:r>
            <a:endParaRPr lang="fr-FR" sz="3200" b="1" dirty="0">
              <a:solidFill>
                <a:schemeClr val="accent1">
                  <a:lumMod val="50000"/>
                </a:schemeClr>
              </a:solidFill>
              <a:latin typeface="Verdana" panose="020B0604030504040204" pitchFamily="34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xmlns="" id="{627A2E07-1428-4D84-AD93-19A7411E66B9}"/>
              </a:ext>
            </a:extLst>
          </p:cNvPr>
          <p:cNvSpPr txBox="1"/>
          <p:nvPr/>
        </p:nvSpPr>
        <p:spPr>
          <a:xfrm>
            <a:off x="742121" y="2835965"/>
            <a:ext cx="1032344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Exemple</a:t>
            </a:r>
            <a:r>
              <a:rPr lang="fr-FR" dirty="0"/>
              <a:t>:  </a:t>
            </a:r>
            <a:r>
              <a:rPr lang="fr-FR" sz="2800" dirty="0"/>
              <a:t>A</a:t>
            </a:r>
            <a:r>
              <a:rPr lang="fr-FR" sz="1400" dirty="0"/>
              <a:t>0</a:t>
            </a:r>
            <a:r>
              <a:rPr lang="fr-FR" sz="2800" dirty="0"/>
              <a:t>  = { p</a:t>
            </a:r>
            <a:r>
              <a:rPr lang="fr-FR" sz="1400" dirty="0"/>
              <a:t>1</a:t>
            </a:r>
            <a:r>
              <a:rPr lang="fr-FR" sz="2800" dirty="0"/>
              <a:t>(x), p</a:t>
            </a:r>
            <a:r>
              <a:rPr lang="fr-FR" sz="1400" dirty="0"/>
              <a:t>2</a:t>
            </a:r>
            <a:r>
              <a:rPr lang="fr-FR" sz="2800" dirty="0"/>
              <a:t>(x , y), p</a:t>
            </a:r>
            <a:r>
              <a:rPr lang="fr-FR" sz="1400" dirty="0"/>
              <a:t>3</a:t>
            </a:r>
            <a:r>
              <a:rPr lang="fr-FR" sz="2800" dirty="0"/>
              <a:t>( x , y , z) }</a:t>
            </a:r>
          </a:p>
          <a:p>
            <a:r>
              <a:rPr lang="fr-FR" sz="2800" dirty="0"/>
              <a:t> 			A</a:t>
            </a:r>
            <a:r>
              <a:rPr lang="fr-FR" sz="1400" dirty="0"/>
              <a:t>1</a:t>
            </a:r>
            <a:r>
              <a:rPr lang="fr-FR" sz="2800" dirty="0"/>
              <a:t>  = { p</a:t>
            </a:r>
            <a:r>
              <a:rPr lang="fr-FR" sz="1400" dirty="0"/>
              <a:t>1</a:t>
            </a:r>
            <a:r>
              <a:rPr lang="fr-FR" sz="2800" dirty="0"/>
              <a:t>(x), p</a:t>
            </a:r>
            <a:r>
              <a:rPr lang="fr-FR" sz="1400" dirty="0"/>
              <a:t>2</a:t>
            </a:r>
            <a:r>
              <a:rPr lang="fr-FR" sz="2800" dirty="0"/>
              <a:t>(x , y), p</a:t>
            </a:r>
            <a:r>
              <a:rPr lang="fr-FR" sz="1400" dirty="0"/>
              <a:t>3</a:t>
            </a:r>
            <a:r>
              <a:rPr lang="fr-FR" sz="2800" dirty="0"/>
              <a:t>( x , y , z) ), p</a:t>
            </a:r>
            <a:r>
              <a:rPr lang="fr-FR" sz="1400" dirty="0"/>
              <a:t>4</a:t>
            </a:r>
            <a:r>
              <a:rPr lang="fr-FR" sz="2800" dirty="0"/>
              <a:t>(</a:t>
            </a:r>
            <a:r>
              <a:rPr lang="fr-FR" dirty="0"/>
              <a:t>∈</a:t>
            </a:r>
            <a:r>
              <a:rPr lang="fr-FR" sz="2800" dirty="0"/>
              <a:t>) }</a:t>
            </a:r>
          </a:p>
          <a:p>
            <a:r>
              <a:rPr lang="fr-FR" sz="2800" dirty="0"/>
              <a:t>			A</a:t>
            </a:r>
            <a:r>
              <a:rPr lang="fr-FR" sz="1400" dirty="0"/>
              <a:t>2</a:t>
            </a:r>
            <a:r>
              <a:rPr lang="fr-FR" sz="2800" dirty="0"/>
              <a:t>  = { p</a:t>
            </a:r>
            <a:r>
              <a:rPr lang="fr-FR" sz="1400" dirty="0"/>
              <a:t>1</a:t>
            </a:r>
            <a:r>
              <a:rPr lang="fr-FR" sz="2800" dirty="0"/>
              <a:t>(x), p</a:t>
            </a:r>
            <a:r>
              <a:rPr lang="fr-FR" sz="1400" dirty="0"/>
              <a:t>2</a:t>
            </a:r>
            <a:r>
              <a:rPr lang="fr-FR" sz="2800" dirty="0"/>
              <a:t>(x , y), p</a:t>
            </a:r>
            <a:r>
              <a:rPr lang="fr-FR" sz="1400" dirty="0"/>
              <a:t>3</a:t>
            </a:r>
            <a:r>
              <a:rPr lang="fr-FR" sz="2800" dirty="0"/>
              <a:t>( x , y , z) ), p</a:t>
            </a:r>
            <a:r>
              <a:rPr lang="fr-FR" sz="1400" dirty="0"/>
              <a:t>4</a:t>
            </a:r>
            <a:r>
              <a:rPr lang="fr-FR" sz="2800" dirty="0"/>
              <a:t>(∈), p</a:t>
            </a:r>
            <a:r>
              <a:rPr lang="fr-FR" sz="1400" dirty="0"/>
              <a:t>5</a:t>
            </a:r>
            <a:r>
              <a:rPr lang="fr-FR" sz="2800" dirty="0"/>
              <a:t>(x) }</a:t>
            </a:r>
          </a:p>
          <a:p>
            <a:endParaRPr lang="fr-FR" sz="2800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xmlns="" id="{3A78421B-541D-46DA-A40E-872D265F7AE5}"/>
              </a:ext>
            </a:extLst>
          </p:cNvPr>
          <p:cNvSpPr txBox="1"/>
          <p:nvPr/>
        </p:nvSpPr>
        <p:spPr>
          <a:xfrm>
            <a:off x="1868554" y="5354958"/>
            <a:ext cx="5923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</a:t>
            </a:r>
            <a:r>
              <a:rPr lang="en-US" sz="1400" dirty="0"/>
              <a:t>2</a:t>
            </a:r>
            <a:r>
              <a:rPr lang="en-US" sz="2400" dirty="0"/>
              <a:t> </a:t>
            </a:r>
            <a:r>
              <a:rPr lang="fr-FR" sz="2400" dirty="0"/>
              <a:t>est</a:t>
            </a:r>
            <a:r>
              <a:rPr lang="en-US" sz="2400" dirty="0"/>
              <a:t> </a:t>
            </a:r>
            <a:r>
              <a:rPr lang="fr-FR" sz="2400" dirty="0"/>
              <a:t>une</a:t>
            </a:r>
            <a:r>
              <a:rPr lang="en-US" sz="2400" dirty="0"/>
              <a:t> extension non </a:t>
            </a:r>
            <a:r>
              <a:rPr lang="fr-FR" sz="2400" dirty="0"/>
              <a:t>conservatrice de A</a:t>
            </a:r>
            <a:r>
              <a:rPr lang="fr-FR" sz="1400" dirty="0"/>
              <a:t>0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xmlns="" id="{4C39F8C8-C1E7-4FFA-8CDE-84C2998906EE}"/>
              </a:ext>
            </a:extLst>
          </p:cNvPr>
          <p:cNvSpPr txBox="1"/>
          <p:nvPr/>
        </p:nvSpPr>
        <p:spPr>
          <a:xfrm>
            <a:off x="1852162" y="4804969"/>
            <a:ext cx="7427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A</a:t>
            </a:r>
            <a:r>
              <a:rPr lang="fr-FR" sz="1200" dirty="0"/>
              <a:t>1</a:t>
            </a:r>
            <a:r>
              <a:rPr lang="fr-FR" sz="2400" dirty="0"/>
              <a:t> est une extension</a:t>
            </a:r>
            <a:r>
              <a:rPr lang="en-US" sz="2400" dirty="0"/>
              <a:t> </a:t>
            </a:r>
            <a:r>
              <a:rPr lang="fr-FR" sz="2400" dirty="0"/>
              <a:t>conservatrice de A</a:t>
            </a:r>
            <a:r>
              <a:rPr lang="fr-FR" sz="14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447774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0213704A-8297-4A2E-B104-CDADD1367346}"/>
              </a:ext>
            </a:extLst>
          </p:cNvPr>
          <p:cNvSpPr/>
          <p:nvPr/>
        </p:nvSpPr>
        <p:spPr>
          <a:xfrm>
            <a:off x="4773923" y="324679"/>
            <a:ext cx="264415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ctr"/>
            <a:r>
              <a:rPr lang="fr-FR" sz="3200" b="1" dirty="0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</a:rPr>
              <a:t>Exemple 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C5B29682-5B33-4722-8A30-C80CF35EC0B8}"/>
              </a:ext>
            </a:extLst>
          </p:cNvPr>
          <p:cNvSpPr/>
          <p:nvPr/>
        </p:nvSpPr>
        <p:spPr>
          <a:xfrm>
            <a:off x="1126434" y="1404876"/>
            <a:ext cx="276970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err="1">
                <a:solidFill>
                  <a:srgbClr val="0000FF"/>
                </a:solidFill>
                <a:latin typeface="Arial" panose="020B0604020202020204" pitchFamily="34" charset="0"/>
              </a:rPr>
              <a:t>scheme</a:t>
            </a:r>
            <a:r>
              <a:rPr lang="fr-FR" b="1" dirty="0">
                <a:solidFill>
                  <a:srgbClr val="0000FF"/>
                </a:solidFill>
                <a:latin typeface="Arial" panose="020B0604020202020204" pitchFamily="34" charset="0"/>
              </a:rPr>
              <a:t> </a:t>
            </a:r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S</a:t>
            </a:r>
            <a:r>
              <a:rPr lang="fr-FR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fr-FR" dirty="0">
                <a:solidFill>
                  <a:srgbClr val="000000"/>
                </a:solidFill>
                <a:latin typeface="CMR10"/>
              </a:rPr>
              <a:t>=</a:t>
            </a:r>
          </a:p>
          <a:p>
            <a:r>
              <a:rPr lang="fr-FR" b="1" dirty="0">
                <a:solidFill>
                  <a:srgbClr val="0000FF"/>
                </a:solidFill>
                <a:latin typeface="Arial" panose="020B0604020202020204" pitchFamily="34" charset="0"/>
              </a:rPr>
              <a:t>	class</a:t>
            </a:r>
          </a:p>
          <a:p>
            <a:r>
              <a:rPr lang="fr-FR" b="1" dirty="0">
                <a:solidFill>
                  <a:srgbClr val="0000FF"/>
                </a:solidFill>
                <a:latin typeface="Arial" panose="020B0604020202020204" pitchFamily="34" charset="0"/>
              </a:rPr>
              <a:t>		value </a:t>
            </a:r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x : </a:t>
            </a:r>
            <a:r>
              <a:rPr lang="fr-FR" b="1" dirty="0">
                <a:solidFill>
                  <a:srgbClr val="0000FF"/>
                </a:solidFill>
                <a:latin typeface="Arial" panose="020B0604020202020204" pitchFamily="34" charset="0"/>
              </a:rPr>
              <a:t>Int</a:t>
            </a:r>
          </a:p>
          <a:p>
            <a:r>
              <a:rPr lang="fr-FR" b="1" dirty="0">
                <a:solidFill>
                  <a:srgbClr val="0000FF"/>
                </a:solidFill>
                <a:latin typeface="Arial" panose="020B0604020202020204" pitchFamily="34" charset="0"/>
              </a:rPr>
              <a:t>		</a:t>
            </a:r>
            <a:r>
              <a:rPr lang="fr-FR" b="1" dirty="0" err="1">
                <a:solidFill>
                  <a:srgbClr val="0000FF"/>
                </a:solidFill>
                <a:latin typeface="Arial" panose="020B0604020202020204" pitchFamily="34" charset="0"/>
              </a:rPr>
              <a:t>axiom</a:t>
            </a:r>
            <a:r>
              <a:rPr lang="fr-FR" b="1" dirty="0">
                <a:solidFill>
                  <a:srgbClr val="0000FF"/>
                </a:solidFill>
                <a:latin typeface="Arial" panose="020B0604020202020204" pitchFamily="34" charset="0"/>
              </a:rPr>
              <a:t> </a:t>
            </a:r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x ≥ 0</a:t>
            </a:r>
          </a:p>
          <a:p>
            <a:r>
              <a:rPr lang="fr-FR" b="1" dirty="0">
                <a:solidFill>
                  <a:srgbClr val="0000FF"/>
                </a:solidFill>
                <a:latin typeface="Arial" panose="020B0604020202020204" pitchFamily="34" charset="0"/>
              </a:rPr>
              <a:t>	end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E042EDC-97A4-4D94-A933-E6AC8D57A488}"/>
              </a:ext>
            </a:extLst>
          </p:cNvPr>
          <p:cNvSpPr/>
          <p:nvPr/>
        </p:nvSpPr>
        <p:spPr>
          <a:xfrm>
            <a:off x="4071557" y="1404876"/>
            <a:ext cx="276970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err="1">
                <a:solidFill>
                  <a:srgbClr val="0000FF"/>
                </a:solidFill>
                <a:latin typeface="Arial" panose="020B0604020202020204" pitchFamily="34" charset="0"/>
              </a:rPr>
              <a:t>scheme</a:t>
            </a:r>
            <a:r>
              <a:rPr lang="fr-FR" b="1" dirty="0">
                <a:solidFill>
                  <a:srgbClr val="0000FF"/>
                </a:solidFill>
                <a:latin typeface="Arial" panose="020B0604020202020204" pitchFamily="34" charset="0"/>
              </a:rPr>
              <a:t> </a:t>
            </a:r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S</a:t>
            </a:r>
            <a:r>
              <a:rPr lang="fr-FR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fr-FR" dirty="0">
                <a:solidFill>
                  <a:srgbClr val="000000"/>
                </a:solidFill>
                <a:latin typeface="CMR10"/>
              </a:rPr>
              <a:t>=</a:t>
            </a:r>
          </a:p>
          <a:p>
            <a:r>
              <a:rPr lang="fr-FR" b="1" dirty="0">
                <a:solidFill>
                  <a:srgbClr val="0000FF"/>
                </a:solidFill>
                <a:latin typeface="Arial" panose="020B0604020202020204" pitchFamily="34" charset="0"/>
              </a:rPr>
              <a:t>	class</a:t>
            </a:r>
          </a:p>
          <a:p>
            <a:r>
              <a:rPr lang="fr-FR" b="1" dirty="0">
                <a:solidFill>
                  <a:srgbClr val="0000FF"/>
                </a:solidFill>
                <a:latin typeface="Arial" panose="020B0604020202020204" pitchFamily="34" charset="0"/>
              </a:rPr>
              <a:t>		value</a:t>
            </a:r>
          </a:p>
          <a:p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			x : </a:t>
            </a:r>
            <a:r>
              <a:rPr lang="fr-FR" b="1" dirty="0">
                <a:solidFill>
                  <a:srgbClr val="0000FF"/>
                </a:solidFill>
                <a:latin typeface="Arial" panose="020B0604020202020204" pitchFamily="34" charset="0"/>
              </a:rPr>
              <a:t>Int </a:t>
            </a:r>
            <a:r>
              <a:rPr lang="fr-FR" dirty="0">
                <a:solidFill>
                  <a:srgbClr val="000000"/>
                </a:solidFill>
                <a:latin typeface="CMR10"/>
              </a:rPr>
              <a:t>= </a:t>
            </a:r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</a:p>
          <a:p>
            <a:r>
              <a:rPr lang="fr-FR" b="1" dirty="0">
                <a:solidFill>
                  <a:srgbClr val="0000FF"/>
                </a:solidFill>
                <a:latin typeface="Arial" panose="020B0604020202020204" pitchFamily="34" charset="0"/>
              </a:rPr>
              <a:t>	end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28A65A59-500E-44E3-B4E9-136684AB50DA}"/>
              </a:ext>
            </a:extLst>
          </p:cNvPr>
          <p:cNvSpPr/>
          <p:nvPr/>
        </p:nvSpPr>
        <p:spPr>
          <a:xfrm>
            <a:off x="7938053" y="1404876"/>
            <a:ext cx="265043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err="1">
                <a:solidFill>
                  <a:srgbClr val="0000FF"/>
                </a:solidFill>
                <a:latin typeface="Arial" panose="020B0604020202020204" pitchFamily="34" charset="0"/>
              </a:rPr>
              <a:t>scheme</a:t>
            </a:r>
            <a:r>
              <a:rPr lang="fr-FR" b="1" dirty="0">
                <a:solidFill>
                  <a:srgbClr val="0000FF"/>
                </a:solidFill>
                <a:latin typeface="Arial" panose="020B0604020202020204" pitchFamily="34" charset="0"/>
              </a:rPr>
              <a:t> </a:t>
            </a:r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S</a:t>
            </a:r>
            <a:r>
              <a:rPr lang="fr-FR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fr-FR" dirty="0">
                <a:solidFill>
                  <a:srgbClr val="000000"/>
                </a:solidFill>
                <a:latin typeface="CMR10"/>
              </a:rPr>
              <a:t>=</a:t>
            </a:r>
          </a:p>
          <a:p>
            <a:r>
              <a:rPr lang="fr-FR" b="1" dirty="0">
                <a:solidFill>
                  <a:srgbClr val="0000FF"/>
                </a:solidFill>
                <a:latin typeface="Arial" panose="020B0604020202020204" pitchFamily="34" charset="0"/>
              </a:rPr>
              <a:t>	class</a:t>
            </a:r>
          </a:p>
          <a:p>
            <a:r>
              <a:rPr lang="fr-FR" b="1" dirty="0">
                <a:solidFill>
                  <a:srgbClr val="0000FF"/>
                </a:solidFill>
                <a:latin typeface="Arial" panose="020B0604020202020204" pitchFamily="34" charset="0"/>
              </a:rPr>
              <a:t>		value</a:t>
            </a:r>
          </a:p>
          <a:p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			x : </a:t>
            </a:r>
            <a:r>
              <a:rPr lang="fr-FR" b="1" dirty="0">
                <a:solidFill>
                  <a:srgbClr val="0000FF"/>
                </a:solidFill>
                <a:latin typeface="Arial" panose="020B0604020202020204" pitchFamily="34" charset="0"/>
              </a:rPr>
              <a:t>Int </a:t>
            </a:r>
            <a:r>
              <a:rPr lang="fr-FR" dirty="0">
                <a:solidFill>
                  <a:srgbClr val="000000"/>
                </a:solidFill>
                <a:latin typeface="CMR10"/>
              </a:rPr>
              <a:t>= </a:t>
            </a:r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</a:p>
          <a:p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			y : </a:t>
            </a:r>
            <a:r>
              <a:rPr lang="fr-FR" b="1" dirty="0">
                <a:solidFill>
                  <a:srgbClr val="0000FF"/>
                </a:solidFill>
                <a:latin typeface="Arial" panose="020B0604020202020204" pitchFamily="34" charset="0"/>
              </a:rPr>
              <a:t>Int </a:t>
            </a:r>
            <a:r>
              <a:rPr lang="fr-FR" dirty="0">
                <a:solidFill>
                  <a:srgbClr val="000000"/>
                </a:solidFill>
                <a:latin typeface="CMR10"/>
              </a:rPr>
              <a:t>= </a:t>
            </a:r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</a:p>
          <a:p>
            <a:r>
              <a:rPr lang="fr-FR" b="1" dirty="0">
                <a:solidFill>
                  <a:srgbClr val="0000FF"/>
                </a:solidFill>
                <a:latin typeface="Arial" panose="020B0604020202020204" pitchFamily="34" charset="0"/>
              </a:rPr>
              <a:t>	end</a:t>
            </a:r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900E57C-C14F-4331-91D9-F65E1B6A558F}"/>
              </a:ext>
            </a:extLst>
          </p:cNvPr>
          <p:cNvSpPr/>
          <p:nvPr/>
        </p:nvSpPr>
        <p:spPr>
          <a:xfrm>
            <a:off x="1322077" y="4121066"/>
            <a:ext cx="694728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b="1" dirty="0">
                <a:solidFill>
                  <a:schemeClr val="accent1">
                    <a:lumMod val="50000"/>
                  </a:schemeClr>
                </a:solidFill>
              </a:rPr>
              <a:t>Question</a:t>
            </a:r>
            <a:r>
              <a:rPr lang="fr-FR" sz="2800" dirty="0">
                <a:solidFill>
                  <a:schemeClr val="accent1">
                    <a:lumMod val="50000"/>
                  </a:schemeClr>
                </a:solidFill>
              </a:rPr>
              <a:t>:</a:t>
            </a:r>
            <a:endParaRPr lang="fr-FR" sz="28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r>
              <a:rPr lang="fr-FR" sz="2800" dirty="0">
                <a:solidFill>
                  <a:srgbClr val="222222"/>
                </a:solidFill>
                <a:latin typeface="arial" panose="020B0604020202020204" pitchFamily="34" charset="0"/>
              </a:rPr>
              <a:t>S</a:t>
            </a:r>
            <a:r>
              <a:rPr lang="fr-FR" sz="2800" baseline="-25000" dirty="0">
                <a:solidFill>
                  <a:srgbClr val="222222"/>
                </a:solidFill>
                <a:latin typeface="arial" panose="020B0604020202020204" pitchFamily="34" charset="0"/>
              </a:rPr>
              <a:t>1</a:t>
            </a:r>
            <a:r>
              <a:rPr lang="fr-FR" sz="2800" dirty="0">
                <a:solidFill>
                  <a:srgbClr val="222222"/>
                </a:solidFill>
                <a:latin typeface="arial" panose="020B0604020202020204" pitchFamily="34" charset="0"/>
              </a:rPr>
              <a:t> ou S</a:t>
            </a:r>
            <a:r>
              <a:rPr lang="fr-FR" sz="2800" baseline="-25000" dirty="0">
                <a:solidFill>
                  <a:srgbClr val="222222"/>
                </a:solidFill>
                <a:latin typeface="arial" panose="020B0604020202020204" pitchFamily="34" charset="0"/>
              </a:rPr>
              <a:t>2</a:t>
            </a:r>
            <a:r>
              <a:rPr lang="fr-FR" sz="2800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fr-FR" sz="2800" dirty="0" smtClean="0">
                <a:solidFill>
                  <a:srgbClr val="222222"/>
                </a:solidFill>
                <a:latin typeface="arial" panose="020B0604020202020204" pitchFamily="34" charset="0"/>
              </a:rPr>
              <a:t>implémente-t-il </a:t>
            </a:r>
            <a:r>
              <a:rPr lang="fr-FR" sz="2800" dirty="0">
                <a:solidFill>
                  <a:srgbClr val="222222"/>
                </a:solidFill>
                <a:latin typeface="arial" panose="020B0604020202020204" pitchFamily="34" charset="0"/>
              </a:rPr>
              <a:t>S</a:t>
            </a:r>
            <a:r>
              <a:rPr lang="fr-FR" sz="2800" baseline="-25000" dirty="0">
                <a:solidFill>
                  <a:srgbClr val="222222"/>
                </a:solidFill>
                <a:latin typeface="arial" panose="020B0604020202020204" pitchFamily="34" charset="0"/>
              </a:rPr>
              <a:t>0</a:t>
            </a:r>
            <a:r>
              <a:rPr lang="fr-FR" sz="2800" dirty="0">
                <a:solidFill>
                  <a:srgbClr val="222222"/>
                </a:solidFill>
                <a:latin typeface="arial" panose="020B0604020202020204" pitchFamily="34" charset="0"/>
              </a:rPr>
              <a:t>?</a:t>
            </a:r>
          </a:p>
          <a:p>
            <a:r>
              <a:rPr lang="fr-FR" sz="2800" dirty="0">
                <a:solidFill>
                  <a:srgbClr val="222222"/>
                </a:solidFill>
                <a:latin typeface="arial" panose="020B0604020202020204" pitchFamily="34" charset="0"/>
              </a:rPr>
              <a:t>S</a:t>
            </a:r>
            <a:r>
              <a:rPr lang="fr-FR" sz="2800" baseline="-25000" dirty="0">
                <a:solidFill>
                  <a:srgbClr val="222222"/>
                </a:solidFill>
                <a:latin typeface="arial" panose="020B0604020202020204" pitchFamily="34" charset="0"/>
              </a:rPr>
              <a:t>2</a:t>
            </a:r>
            <a:r>
              <a:rPr lang="fr-FR" sz="2800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fr-FR" sz="2800" dirty="0" smtClean="0">
                <a:solidFill>
                  <a:srgbClr val="222222"/>
                </a:solidFill>
                <a:latin typeface="arial" panose="020B0604020202020204" pitchFamily="34" charset="0"/>
              </a:rPr>
              <a:t>implémente-t-il </a:t>
            </a:r>
            <a:r>
              <a:rPr lang="fr-FR" sz="2800" dirty="0">
                <a:solidFill>
                  <a:srgbClr val="222222"/>
                </a:solidFill>
                <a:latin typeface="arial" panose="020B0604020202020204" pitchFamily="34" charset="0"/>
              </a:rPr>
              <a:t>S</a:t>
            </a:r>
            <a:r>
              <a:rPr lang="fr-FR" sz="2800" baseline="-25000" dirty="0">
                <a:solidFill>
                  <a:srgbClr val="222222"/>
                </a:solidFill>
                <a:latin typeface="arial" panose="020B0604020202020204" pitchFamily="34" charset="0"/>
              </a:rPr>
              <a:t>0</a:t>
            </a:r>
            <a:r>
              <a:rPr lang="fr-FR" sz="2800" dirty="0">
                <a:solidFill>
                  <a:srgbClr val="222222"/>
                </a:solidFill>
                <a:latin typeface="arial" panose="020B0604020202020204" pitchFamily="34" charset="0"/>
              </a:rPr>
              <a:t>?</a:t>
            </a:r>
            <a:endParaRPr lang="fr-FR" sz="2800" dirty="0"/>
          </a:p>
          <a:p>
            <a:endParaRPr lang="fr-FR" sz="2800" dirty="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941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0213704A-8297-4A2E-B104-CDADD1367346}"/>
              </a:ext>
            </a:extLst>
          </p:cNvPr>
          <p:cNvSpPr/>
          <p:nvPr/>
        </p:nvSpPr>
        <p:spPr>
          <a:xfrm>
            <a:off x="4773923" y="324679"/>
            <a:ext cx="264415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ctr"/>
            <a:r>
              <a:rPr lang="fr-FR" sz="3200" b="1" dirty="0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</a:rPr>
              <a:t>Exemple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900E57C-C14F-4331-91D9-F65E1B6A558F}"/>
              </a:ext>
            </a:extLst>
          </p:cNvPr>
          <p:cNvSpPr/>
          <p:nvPr/>
        </p:nvSpPr>
        <p:spPr>
          <a:xfrm>
            <a:off x="1300283" y="3246422"/>
            <a:ext cx="694728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b="1" dirty="0">
                <a:solidFill>
                  <a:schemeClr val="accent1">
                    <a:lumMod val="75000"/>
                  </a:schemeClr>
                </a:solidFill>
              </a:rPr>
              <a:t>Question</a:t>
            </a:r>
            <a:r>
              <a:rPr lang="fr-FR" sz="2800" dirty="0">
                <a:solidFill>
                  <a:schemeClr val="accent1">
                    <a:lumMod val="75000"/>
                  </a:schemeClr>
                </a:solidFill>
              </a:rPr>
              <a:t>:</a:t>
            </a:r>
            <a:endParaRPr lang="fr-FR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</a:endParaRPr>
          </a:p>
          <a:p>
            <a:r>
              <a:rPr lang="fr-FR" sz="2800" dirty="0">
                <a:solidFill>
                  <a:srgbClr val="222222"/>
                </a:solidFill>
                <a:latin typeface="arial" panose="020B0604020202020204" pitchFamily="34" charset="0"/>
              </a:rPr>
              <a:t>S</a:t>
            </a:r>
            <a:r>
              <a:rPr lang="fr-FR" sz="2800" baseline="-25000" dirty="0">
                <a:solidFill>
                  <a:srgbClr val="222222"/>
                </a:solidFill>
                <a:latin typeface="arial" panose="020B0604020202020204" pitchFamily="34" charset="0"/>
              </a:rPr>
              <a:t>1</a:t>
            </a:r>
            <a:r>
              <a:rPr lang="fr-FR" sz="2800" dirty="0">
                <a:solidFill>
                  <a:srgbClr val="222222"/>
                </a:solidFill>
                <a:latin typeface="arial" panose="020B0604020202020204" pitchFamily="34" charset="0"/>
              </a:rPr>
              <a:t> ou S</a:t>
            </a:r>
            <a:r>
              <a:rPr lang="fr-FR" sz="2800" baseline="-25000" dirty="0">
                <a:solidFill>
                  <a:srgbClr val="222222"/>
                </a:solidFill>
                <a:latin typeface="arial" panose="020B0604020202020204" pitchFamily="34" charset="0"/>
              </a:rPr>
              <a:t>2</a:t>
            </a:r>
            <a:r>
              <a:rPr lang="fr-FR" sz="2800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fr-FR" sz="2800" dirty="0" smtClean="0">
                <a:solidFill>
                  <a:srgbClr val="222222"/>
                </a:solidFill>
                <a:latin typeface="arial" panose="020B0604020202020204" pitchFamily="34" charset="0"/>
              </a:rPr>
              <a:t>implémente-t-il </a:t>
            </a:r>
            <a:r>
              <a:rPr lang="fr-FR" sz="2800" dirty="0">
                <a:solidFill>
                  <a:srgbClr val="222222"/>
                </a:solidFill>
                <a:latin typeface="arial" panose="020B0604020202020204" pitchFamily="34" charset="0"/>
              </a:rPr>
              <a:t>S</a:t>
            </a:r>
            <a:r>
              <a:rPr lang="fr-FR" sz="2800" baseline="-25000" dirty="0">
                <a:solidFill>
                  <a:srgbClr val="222222"/>
                </a:solidFill>
                <a:latin typeface="arial" panose="020B0604020202020204" pitchFamily="34" charset="0"/>
              </a:rPr>
              <a:t>0</a:t>
            </a:r>
            <a:r>
              <a:rPr lang="fr-FR" sz="2800" dirty="0">
                <a:solidFill>
                  <a:srgbClr val="222222"/>
                </a:solidFill>
                <a:latin typeface="arial" panose="020B0604020202020204" pitchFamily="34" charset="0"/>
              </a:rPr>
              <a:t>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702E2B59-FB4B-49F9-B788-1153A58D7B71}"/>
              </a:ext>
            </a:extLst>
          </p:cNvPr>
          <p:cNvSpPr/>
          <p:nvPr/>
        </p:nvSpPr>
        <p:spPr>
          <a:xfrm>
            <a:off x="1013791" y="1197103"/>
            <a:ext cx="337930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err="1">
                <a:solidFill>
                  <a:srgbClr val="0000FF"/>
                </a:solidFill>
                <a:latin typeface="Arial" panose="020B0604020202020204" pitchFamily="34" charset="0"/>
              </a:rPr>
              <a:t>scheme</a:t>
            </a:r>
            <a:r>
              <a:rPr lang="fr-FR" b="1" dirty="0">
                <a:solidFill>
                  <a:srgbClr val="0000FF"/>
                </a:solidFill>
                <a:latin typeface="Arial" panose="020B0604020202020204" pitchFamily="34" charset="0"/>
              </a:rPr>
              <a:t> </a:t>
            </a:r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S</a:t>
            </a:r>
            <a:r>
              <a:rPr lang="fr-FR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fr-FR" dirty="0">
                <a:solidFill>
                  <a:srgbClr val="000000"/>
                </a:solidFill>
                <a:latin typeface="CMR10"/>
              </a:rPr>
              <a:t>=</a:t>
            </a:r>
          </a:p>
          <a:p>
            <a:r>
              <a:rPr lang="fr-FR" b="1" dirty="0">
                <a:solidFill>
                  <a:srgbClr val="0000FF"/>
                </a:solidFill>
                <a:latin typeface="Arial" panose="020B0604020202020204" pitchFamily="34" charset="0"/>
              </a:rPr>
              <a:t>	</a:t>
            </a:r>
            <a:r>
              <a:rPr lang="fr-FR" b="1" dirty="0" err="1">
                <a:solidFill>
                  <a:srgbClr val="0000FF"/>
                </a:solidFill>
                <a:latin typeface="Arial" panose="020B0604020202020204" pitchFamily="34" charset="0"/>
              </a:rPr>
              <a:t>hide</a:t>
            </a:r>
            <a:r>
              <a:rPr lang="fr-FR" b="1" dirty="0">
                <a:solidFill>
                  <a:srgbClr val="0000FF"/>
                </a:solidFill>
                <a:latin typeface="Arial" panose="020B0604020202020204" pitchFamily="34" charset="0"/>
              </a:rPr>
              <a:t> </a:t>
            </a:r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z </a:t>
            </a:r>
            <a:r>
              <a:rPr lang="fr-FR" b="1" dirty="0">
                <a:solidFill>
                  <a:srgbClr val="0000FF"/>
                </a:solidFill>
                <a:latin typeface="Arial" panose="020B0604020202020204" pitchFamily="34" charset="0"/>
              </a:rPr>
              <a:t>in class</a:t>
            </a:r>
          </a:p>
          <a:p>
            <a:r>
              <a:rPr lang="es-ES" b="1" dirty="0">
                <a:solidFill>
                  <a:srgbClr val="0000FF"/>
                </a:solidFill>
                <a:latin typeface="Arial" panose="020B0604020202020204" pitchFamily="34" charset="0"/>
              </a:rPr>
              <a:t>		</a:t>
            </a:r>
            <a:r>
              <a:rPr lang="es-ES" b="1" dirty="0" err="1">
                <a:solidFill>
                  <a:srgbClr val="0000FF"/>
                </a:solidFill>
                <a:latin typeface="Arial" panose="020B0604020202020204" pitchFamily="34" charset="0"/>
              </a:rPr>
              <a:t>value</a:t>
            </a:r>
            <a:r>
              <a:rPr lang="es-ES" b="1" dirty="0">
                <a:solidFill>
                  <a:srgbClr val="0000FF"/>
                </a:solidFill>
                <a:latin typeface="Arial" panose="020B0604020202020204" pitchFamily="34" charset="0"/>
              </a:rPr>
              <a:t> </a:t>
            </a:r>
            <a:r>
              <a:rPr lang="es-ES" dirty="0">
                <a:solidFill>
                  <a:srgbClr val="000000"/>
                </a:solidFill>
                <a:latin typeface="Arial" panose="020B0604020202020204" pitchFamily="34" charset="0"/>
              </a:rPr>
              <a:t>x, y, z : </a:t>
            </a:r>
            <a:r>
              <a:rPr lang="es-ES" b="1" dirty="0" err="1">
                <a:solidFill>
                  <a:srgbClr val="0000FF"/>
                </a:solidFill>
                <a:latin typeface="Arial" panose="020B0604020202020204" pitchFamily="34" charset="0"/>
              </a:rPr>
              <a:t>Int</a:t>
            </a:r>
            <a:endParaRPr lang="es-ES" b="1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r>
              <a:rPr lang="en-US" b="1" dirty="0">
                <a:solidFill>
                  <a:srgbClr val="0000FF"/>
                </a:solidFill>
                <a:latin typeface="Arial" panose="020B0604020202020204" pitchFamily="34" charset="0"/>
              </a:rPr>
              <a:t>		</a:t>
            </a:r>
            <a:r>
              <a:rPr lang="pl-PL" b="1" dirty="0">
                <a:solidFill>
                  <a:srgbClr val="0000FF"/>
                </a:solidFill>
                <a:latin typeface="Arial" panose="020B0604020202020204" pitchFamily="34" charset="0"/>
              </a:rPr>
              <a:t>axiom 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x </a:t>
            </a:r>
            <a:r>
              <a:rPr lang="pl-PL" dirty="0">
                <a:solidFill>
                  <a:srgbClr val="000000"/>
                </a:solidFill>
                <a:latin typeface="CMMI10"/>
              </a:rPr>
              <a:t>&gt; 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z </a:t>
            </a:r>
            <a:r>
              <a:rPr lang="pl-PL" dirty="0">
                <a:solidFill>
                  <a:srgbClr val="000000"/>
                </a:solidFill>
                <a:latin typeface="CMSY10"/>
              </a:rPr>
              <a:t>^ 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z </a:t>
            </a:r>
            <a:r>
              <a:rPr lang="pl-PL" dirty="0">
                <a:solidFill>
                  <a:srgbClr val="000000"/>
                </a:solidFill>
                <a:latin typeface="CMMI10"/>
              </a:rPr>
              <a:t>&gt; 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y</a:t>
            </a:r>
          </a:p>
          <a:p>
            <a:r>
              <a:rPr lang="fr-FR" b="1" dirty="0">
                <a:solidFill>
                  <a:srgbClr val="0000FF"/>
                </a:solidFill>
                <a:latin typeface="Arial" panose="020B0604020202020204" pitchFamily="34" charset="0"/>
              </a:rPr>
              <a:t>	end</a:t>
            </a:r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D1634C8-3730-4C5D-BA7A-77AFEB1B7FF4}"/>
              </a:ext>
            </a:extLst>
          </p:cNvPr>
          <p:cNvSpPr/>
          <p:nvPr/>
        </p:nvSpPr>
        <p:spPr>
          <a:xfrm>
            <a:off x="5009322" y="1058604"/>
            <a:ext cx="257092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err="1">
                <a:solidFill>
                  <a:srgbClr val="0000FF"/>
                </a:solidFill>
                <a:latin typeface="Arial" panose="020B0604020202020204" pitchFamily="34" charset="0"/>
              </a:rPr>
              <a:t>scheme</a:t>
            </a:r>
            <a:r>
              <a:rPr lang="fr-FR" b="1" dirty="0">
                <a:solidFill>
                  <a:srgbClr val="0000FF"/>
                </a:solidFill>
                <a:latin typeface="Arial" panose="020B0604020202020204" pitchFamily="34" charset="0"/>
              </a:rPr>
              <a:t> </a:t>
            </a:r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S</a:t>
            </a:r>
            <a:r>
              <a:rPr lang="fr-FR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fr-FR" dirty="0">
                <a:solidFill>
                  <a:srgbClr val="000000"/>
                </a:solidFill>
                <a:latin typeface="CMR10"/>
              </a:rPr>
              <a:t>=</a:t>
            </a:r>
          </a:p>
          <a:p>
            <a:r>
              <a:rPr lang="fr-FR" b="1" dirty="0">
                <a:solidFill>
                  <a:srgbClr val="0000FF"/>
                </a:solidFill>
                <a:latin typeface="Arial" panose="020B0604020202020204" pitchFamily="34" charset="0"/>
              </a:rPr>
              <a:t>	class</a:t>
            </a:r>
          </a:p>
          <a:p>
            <a:r>
              <a:rPr lang="fr-FR" b="1" dirty="0">
                <a:solidFill>
                  <a:srgbClr val="0000FF"/>
                </a:solidFill>
                <a:latin typeface="Arial" panose="020B0604020202020204" pitchFamily="34" charset="0"/>
              </a:rPr>
              <a:t>		value</a:t>
            </a:r>
          </a:p>
          <a:p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			x : </a:t>
            </a:r>
            <a:r>
              <a:rPr lang="fr-FR" b="1" dirty="0">
                <a:solidFill>
                  <a:srgbClr val="0000FF"/>
                </a:solidFill>
                <a:latin typeface="Arial" panose="020B0604020202020204" pitchFamily="34" charset="0"/>
              </a:rPr>
              <a:t>Int </a:t>
            </a:r>
            <a:r>
              <a:rPr lang="fr-FR" dirty="0">
                <a:solidFill>
                  <a:srgbClr val="000000"/>
                </a:solidFill>
                <a:latin typeface="CMR10"/>
              </a:rPr>
              <a:t>= </a:t>
            </a:r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  <a:p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			y : </a:t>
            </a:r>
            <a:r>
              <a:rPr lang="fr-FR" b="1" dirty="0">
                <a:solidFill>
                  <a:srgbClr val="0000FF"/>
                </a:solidFill>
                <a:latin typeface="Arial" panose="020B0604020202020204" pitchFamily="34" charset="0"/>
              </a:rPr>
              <a:t>Int </a:t>
            </a:r>
            <a:r>
              <a:rPr lang="fr-FR" dirty="0">
                <a:solidFill>
                  <a:srgbClr val="000000"/>
                </a:solidFill>
                <a:latin typeface="CMR10"/>
              </a:rPr>
              <a:t>= </a:t>
            </a:r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</a:p>
          <a:p>
            <a:r>
              <a:rPr lang="fr-FR" b="1" dirty="0">
                <a:solidFill>
                  <a:srgbClr val="0000FF"/>
                </a:solidFill>
                <a:latin typeface="Arial" panose="020B0604020202020204" pitchFamily="34" charset="0"/>
              </a:rPr>
              <a:t>	end</a:t>
            </a:r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505DDD2E-23D8-43F7-B6C1-3F49B4D85600}"/>
              </a:ext>
            </a:extLst>
          </p:cNvPr>
          <p:cNvSpPr/>
          <p:nvPr/>
        </p:nvSpPr>
        <p:spPr>
          <a:xfrm>
            <a:off x="8812694" y="1058604"/>
            <a:ext cx="257092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err="1">
                <a:solidFill>
                  <a:srgbClr val="0000FF"/>
                </a:solidFill>
                <a:latin typeface="Arial" panose="020B0604020202020204" pitchFamily="34" charset="0"/>
              </a:rPr>
              <a:t>scheme</a:t>
            </a:r>
            <a:r>
              <a:rPr lang="fr-FR" b="1" dirty="0">
                <a:solidFill>
                  <a:srgbClr val="0000FF"/>
                </a:solidFill>
                <a:latin typeface="Arial" panose="020B0604020202020204" pitchFamily="34" charset="0"/>
              </a:rPr>
              <a:t> </a:t>
            </a:r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S</a:t>
            </a:r>
            <a:r>
              <a:rPr lang="fr-FR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fr-FR" dirty="0">
                <a:solidFill>
                  <a:srgbClr val="000000"/>
                </a:solidFill>
                <a:latin typeface="CMR10"/>
              </a:rPr>
              <a:t>=</a:t>
            </a:r>
          </a:p>
          <a:p>
            <a:r>
              <a:rPr lang="fr-FR" b="1" dirty="0">
                <a:solidFill>
                  <a:srgbClr val="0000FF"/>
                </a:solidFill>
                <a:latin typeface="Arial" panose="020B0604020202020204" pitchFamily="34" charset="0"/>
              </a:rPr>
              <a:t>	class</a:t>
            </a:r>
          </a:p>
          <a:p>
            <a:r>
              <a:rPr lang="fr-FR" b="1" dirty="0">
                <a:solidFill>
                  <a:srgbClr val="0000FF"/>
                </a:solidFill>
                <a:latin typeface="Arial" panose="020B0604020202020204" pitchFamily="34" charset="0"/>
              </a:rPr>
              <a:t>		value</a:t>
            </a:r>
          </a:p>
          <a:p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		x : </a:t>
            </a:r>
            <a:r>
              <a:rPr lang="fr-FR" b="1" dirty="0">
                <a:solidFill>
                  <a:srgbClr val="0000FF"/>
                </a:solidFill>
                <a:latin typeface="Arial" panose="020B0604020202020204" pitchFamily="34" charset="0"/>
              </a:rPr>
              <a:t>Int </a:t>
            </a:r>
            <a:r>
              <a:rPr lang="fr-FR" dirty="0">
                <a:solidFill>
                  <a:srgbClr val="000000"/>
                </a:solidFill>
                <a:latin typeface="CMR10"/>
              </a:rPr>
              <a:t>= </a:t>
            </a:r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</a:p>
          <a:p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		y : </a:t>
            </a:r>
            <a:r>
              <a:rPr lang="fr-FR" b="1" dirty="0">
                <a:solidFill>
                  <a:srgbClr val="0000FF"/>
                </a:solidFill>
                <a:latin typeface="Arial" panose="020B0604020202020204" pitchFamily="34" charset="0"/>
              </a:rPr>
              <a:t>Int </a:t>
            </a:r>
            <a:r>
              <a:rPr lang="fr-FR" dirty="0">
                <a:solidFill>
                  <a:srgbClr val="000000"/>
                </a:solidFill>
                <a:latin typeface="CMR10"/>
              </a:rPr>
              <a:t>= </a:t>
            </a:r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</a:p>
          <a:p>
            <a:r>
              <a:rPr lang="fr-FR" b="1" dirty="0">
                <a:solidFill>
                  <a:srgbClr val="0000FF"/>
                </a:solidFill>
                <a:latin typeface="Arial" panose="020B0604020202020204" pitchFamily="34" charset="0"/>
              </a:rPr>
              <a:t>	end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87293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0213704A-8297-4A2E-B104-CDADD1367346}"/>
              </a:ext>
            </a:extLst>
          </p:cNvPr>
          <p:cNvSpPr/>
          <p:nvPr/>
        </p:nvSpPr>
        <p:spPr>
          <a:xfrm>
            <a:off x="4773923" y="324679"/>
            <a:ext cx="337616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ctr"/>
            <a:r>
              <a:rPr lang="fr-FR" sz="3200" b="1" dirty="0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</a:rPr>
              <a:t>Illustration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702E2B59-FB4B-49F9-B788-1153A58D7B71}"/>
              </a:ext>
            </a:extLst>
          </p:cNvPr>
          <p:cNvSpPr/>
          <p:nvPr/>
        </p:nvSpPr>
        <p:spPr>
          <a:xfrm>
            <a:off x="655983" y="1769573"/>
            <a:ext cx="33793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S</a:t>
            </a:r>
            <a:r>
              <a:rPr lang="fr-FR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r>
              <a:rPr lang="fr-FR" dirty="0">
                <a:solidFill>
                  <a:srgbClr val="000000"/>
                </a:solidFill>
                <a:latin typeface="CMR10"/>
              </a:rPr>
              <a:t>= </a:t>
            </a:r>
            <a:r>
              <a:rPr lang="fr-FR" b="1" dirty="0">
                <a:solidFill>
                  <a:srgbClr val="0000FF"/>
                </a:solidFill>
                <a:latin typeface="Arial" panose="020B0604020202020204" pitchFamily="34" charset="0"/>
              </a:rPr>
              <a:t>class</a:t>
            </a:r>
          </a:p>
          <a:p>
            <a:r>
              <a:rPr lang="es-ES" b="1" dirty="0">
                <a:solidFill>
                  <a:srgbClr val="0000FF"/>
                </a:solidFill>
                <a:latin typeface="Arial" panose="020B0604020202020204" pitchFamily="34" charset="0"/>
              </a:rPr>
              <a:t>		</a:t>
            </a:r>
            <a:r>
              <a:rPr lang="es-ES" b="1" dirty="0" err="1">
                <a:solidFill>
                  <a:srgbClr val="0000FF"/>
                </a:solidFill>
                <a:latin typeface="Arial" panose="020B0604020202020204" pitchFamily="34" charset="0"/>
              </a:rPr>
              <a:t>value</a:t>
            </a:r>
            <a:r>
              <a:rPr lang="es-ES" b="1" dirty="0">
                <a:solidFill>
                  <a:srgbClr val="0000FF"/>
                </a:solidFill>
                <a:latin typeface="Arial" panose="020B0604020202020204" pitchFamily="34" charset="0"/>
              </a:rPr>
              <a:t> </a:t>
            </a:r>
            <a:r>
              <a:rPr lang="es-ES" dirty="0">
                <a:solidFill>
                  <a:srgbClr val="000000"/>
                </a:solidFill>
                <a:latin typeface="Arial" panose="020B0604020202020204" pitchFamily="34" charset="0"/>
              </a:rPr>
              <a:t>x, y: </a:t>
            </a:r>
            <a:r>
              <a:rPr lang="es-ES" b="1" dirty="0" err="1">
                <a:solidFill>
                  <a:srgbClr val="0000FF"/>
                </a:solidFill>
                <a:latin typeface="Arial" panose="020B0604020202020204" pitchFamily="34" charset="0"/>
              </a:rPr>
              <a:t>Int</a:t>
            </a:r>
            <a:endParaRPr lang="es-ES" b="1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r>
              <a:rPr lang="fr-FR" b="1" dirty="0">
                <a:solidFill>
                  <a:srgbClr val="0000FF"/>
                </a:solidFill>
                <a:latin typeface="Arial" panose="020B0604020202020204" pitchFamily="34" charset="0"/>
              </a:rPr>
              <a:t>End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D1634C8-3730-4C5D-BA7A-77AFEB1B7FF4}"/>
              </a:ext>
            </a:extLst>
          </p:cNvPr>
          <p:cNvSpPr/>
          <p:nvPr/>
        </p:nvSpPr>
        <p:spPr>
          <a:xfrm>
            <a:off x="3891073" y="1731249"/>
            <a:ext cx="353170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S</a:t>
            </a:r>
            <a:r>
              <a:rPr lang="fr-FR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fr-FR" dirty="0">
                <a:solidFill>
                  <a:srgbClr val="000000"/>
                </a:solidFill>
                <a:latin typeface="CMR10"/>
              </a:rPr>
              <a:t>=</a:t>
            </a:r>
            <a:r>
              <a:rPr lang="fr-FR" b="1" dirty="0">
                <a:solidFill>
                  <a:srgbClr val="0000FF"/>
                </a:solidFill>
                <a:latin typeface="Arial" panose="020B0604020202020204" pitchFamily="34" charset="0"/>
              </a:rPr>
              <a:t>class</a:t>
            </a:r>
          </a:p>
          <a:p>
            <a:r>
              <a:rPr lang="fr-FR" b="1" dirty="0">
                <a:solidFill>
                  <a:srgbClr val="0000FF"/>
                </a:solidFill>
                <a:latin typeface="Arial" panose="020B0604020202020204" pitchFamily="34" charset="0"/>
              </a:rPr>
              <a:t>		value </a:t>
            </a:r>
            <a:r>
              <a:rPr lang="fr-FR" dirty="0" err="1">
                <a:solidFill>
                  <a:srgbClr val="000000"/>
                </a:solidFill>
                <a:latin typeface="Arial" panose="020B0604020202020204" pitchFamily="34" charset="0"/>
              </a:rPr>
              <a:t>x,y</a:t>
            </a:r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 : </a:t>
            </a:r>
            <a:r>
              <a:rPr lang="fr-FR" b="1" dirty="0">
                <a:solidFill>
                  <a:srgbClr val="0000FF"/>
                </a:solidFill>
                <a:latin typeface="Arial" panose="020B0604020202020204" pitchFamily="34" charset="0"/>
              </a:rPr>
              <a:t>Int</a:t>
            </a:r>
            <a:endParaRPr lang="fr-FR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		</a:t>
            </a:r>
            <a:r>
              <a:rPr lang="fr-FR" b="1" dirty="0" err="1">
                <a:solidFill>
                  <a:srgbClr val="0000FF"/>
                </a:solidFill>
                <a:latin typeface="Arial" panose="020B0604020202020204" pitchFamily="34" charset="0"/>
              </a:rPr>
              <a:t>axiom</a:t>
            </a:r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 x &gt; y</a:t>
            </a:r>
          </a:p>
          <a:p>
            <a:r>
              <a:rPr lang="fr-FR" b="1" dirty="0">
                <a:solidFill>
                  <a:srgbClr val="0000FF"/>
                </a:solidFill>
                <a:latin typeface="Arial" panose="020B0604020202020204" pitchFamily="34" charset="0"/>
              </a:rPr>
              <a:t>	End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xmlns="" id="{C4FB6ADB-F425-408E-BDAF-CCE55D688465}"/>
              </a:ext>
            </a:extLst>
          </p:cNvPr>
          <p:cNvSpPr txBox="1"/>
          <p:nvPr/>
        </p:nvSpPr>
        <p:spPr>
          <a:xfrm>
            <a:off x="175418" y="1239026"/>
            <a:ext cx="5657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Considérons S</a:t>
            </a:r>
            <a:r>
              <a:rPr lang="fr-FR" baseline="-25000" dirty="0"/>
              <a:t>1</a:t>
            </a:r>
            <a:r>
              <a:rPr lang="fr-FR" dirty="0"/>
              <a:t>, S</a:t>
            </a:r>
            <a:r>
              <a:rPr lang="fr-FR" baseline="-25000" dirty="0"/>
              <a:t>2 </a:t>
            </a:r>
            <a:r>
              <a:rPr lang="fr-FR" dirty="0"/>
              <a:t>et  S</a:t>
            </a:r>
            <a:r>
              <a:rPr lang="fr-FR" baseline="-25000" dirty="0"/>
              <a:t>3</a:t>
            </a:r>
            <a:r>
              <a:rPr lang="fr-FR" dirty="0"/>
              <a:t> définies de la façon suivante: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7FB2FFBB-4460-4176-8C2B-0DD8BAFCC45D}"/>
              </a:ext>
            </a:extLst>
          </p:cNvPr>
          <p:cNvSpPr/>
          <p:nvPr/>
        </p:nvSpPr>
        <p:spPr>
          <a:xfrm>
            <a:off x="7798905" y="1639710"/>
            <a:ext cx="421112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S</a:t>
            </a:r>
            <a:r>
              <a:rPr lang="fr-FR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  <a:r>
              <a:rPr lang="fr-FR" dirty="0">
                <a:solidFill>
                  <a:srgbClr val="000000"/>
                </a:solidFill>
                <a:latin typeface="CMR10"/>
              </a:rPr>
              <a:t>= </a:t>
            </a:r>
            <a:r>
              <a:rPr lang="fr-FR" b="1" dirty="0">
                <a:solidFill>
                  <a:srgbClr val="0000FF"/>
                </a:solidFill>
                <a:latin typeface="Arial" panose="020B0604020202020204" pitchFamily="34" charset="0"/>
              </a:rPr>
              <a:t>class</a:t>
            </a:r>
          </a:p>
          <a:p>
            <a:r>
              <a:rPr lang="es-ES" b="1" dirty="0">
                <a:solidFill>
                  <a:srgbClr val="0000FF"/>
                </a:solidFill>
                <a:latin typeface="Arial" panose="020B0604020202020204" pitchFamily="34" charset="0"/>
              </a:rPr>
              <a:t>		</a:t>
            </a:r>
            <a:r>
              <a:rPr lang="es-ES" b="1" dirty="0" err="1">
                <a:solidFill>
                  <a:srgbClr val="0000FF"/>
                </a:solidFill>
                <a:latin typeface="Arial" panose="020B0604020202020204" pitchFamily="34" charset="0"/>
              </a:rPr>
              <a:t>value</a:t>
            </a:r>
            <a:r>
              <a:rPr lang="es-ES" b="1" dirty="0">
                <a:solidFill>
                  <a:srgbClr val="0000FF"/>
                </a:solidFill>
                <a:latin typeface="Arial" panose="020B0604020202020204" pitchFamily="34" charset="0"/>
              </a:rPr>
              <a:t> </a:t>
            </a:r>
            <a:r>
              <a:rPr lang="es-ES" dirty="0">
                <a:solidFill>
                  <a:srgbClr val="000000"/>
                </a:solidFill>
                <a:latin typeface="Arial" panose="020B0604020202020204" pitchFamily="34" charset="0"/>
              </a:rPr>
              <a:t>x: </a:t>
            </a:r>
            <a:r>
              <a:rPr lang="es-ES" dirty="0" err="1">
                <a:solidFill>
                  <a:srgbClr val="000000"/>
                </a:solidFill>
                <a:latin typeface="Arial" panose="020B0604020202020204" pitchFamily="34" charset="0"/>
              </a:rPr>
              <a:t>Int</a:t>
            </a:r>
            <a:r>
              <a:rPr lang="es-ES" dirty="0">
                <a:solidFill>
                  <a:srgbClr val="000000"/>
                </a:solidFill>
                <a:latin typeface="Arial" panose="020B0604020202020204" pitchFamily="34" charset="0"/>
              </a:rPr>
              <a:t> =1</a:t>
            </a:r>
          </a:p>
          <a:p>
            <a:r>
              <a:rPr lang="es-ES" dirty="0">
                <a:solidFill>
                  <a:srgbClr val="000000"/>
                </a:solidFill>
                <a:latin typeface="Arial" panose="020B0604020202020204" pitchFamily="34" charset="0"/>
              </a:rPr>
              <a:t>			   y: </a:t>
            </a:r>
            <a:r>
              <a:rPr lang="es-ES" dirty="0" err="1">
                <a:solidFill>
                  <a:srgbClr val="000000"/>
                </a:solidFill>
                <a:latin typeface="Arial" panose="020B0604020202020204" pitchFamily="34" charset="0"/>
              </a:rPr>
              <a:t>Int</a:t>
            </a:r>
            <a:r>
              <a:rPr lang="es-ES" dirty="0">
                <a:solidFill>
                  <a:srgbClr val="000000"/>
                </a:solidFill>
                <a:latin typeface="Arial" panose="020B0604020202020204" pitchFamily="34" charset="0"/>
              </a:rPr>
              <a:t> =0</a:t>
            </a:r>
          </a:p>
          <a:p>
            <a:r>
              <a:rPr lang="fr-FR" b="1" dirty="0">
                <a:solidFill>
                  <a:srgbClr val="0000FF"/>
                </a:solidFill>
                <a:latin typeface="Arial" panose="020B0604020202020204" pitchFamily="34" charset="0"/>
              </a:rPr>
              <a:t>	End</a:t>
            </a:r>
          </a:p>
          <a:p>
            <a:endParaRPr lang="fr-FR" b="1" dirty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A3A0881-06C3-4FED-8BBB-D8ABAD54D23E}"/>
              </a:ext>
            </a:extLst>
          </p:cNvPr>
          <p:cNvSpPr/>
          <p:nvPr/>
        </p:nvSpPr>
        <p:spPr>
          <a:xfrm>
            <a:off x="175418" y="3811399"/>
            <a:ext cx="308113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u="sng" dirty="0"/>
              <a:t>Signature de S</a:t>
            </a:r>
            <a:r>
              <a:rPr lang="fr-FR" baseline="-25000" dirty="0"/>
              <a:t>1</a:t>
            </a:r>
            <a:r>
              <a:rPr lang="fr-FR" dirty="0"/>
              <a:t>={ x: Int, y : Int}</a:t>
            </a:r>
          </a:p>
          <a:p>
            <a:endParaRPr lang="fr-FR" dirty="0"/>
          </a:p>
          <a:p>
            <a:r>
              <a:rPr lang="fr-FR" u="sng" dirty="0"/>
              <a:t>Théorie de S</a:t>
            </a:r>
            <a:r>
              <a:rPr lang="fr-FR" baseline="-25000" dirty="0"/>
              <a:t>1</a:t>
            </a:r>
            <a:r>
              <a:rPr lang="fr-FR" dirty="0">
                <a:latin typeface="Cambria Math" panose="02040503050406030204" pitchFamily="18" charset="0"/>
                <a:ea typeface="Cambria Math" panose="02040503050406030204" pitchFamily="18" charset="0"/>
              </a:rPr>
              <a:t> = </a:t>
            </a:r>
            <a:r>
              <a:rPr lang="fr-FR" dirty="0"/>
              <a:t>{ } </a:t>
            </a:r>
            <a:r>
              <a:rPr lang="fr-FR" dirty="0">
                <a:latin typeface="Cambria Math" panose="02040503050406030204" pitchFamily="18" charset="0"/>
                <a:ea typeface="Cambria Math" panose="02040503050406030204" pitchFamily="18" charset="0"/>
              </a:rPr>
              <a:t>≈</a:t>
            </a:r>
            <a:r>
              <a:rPr lang="fr-FR" dirty="0"/>
              <a:t>  vrai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643EE604-010C-4454-B009-D459177AA69F}"/>
              </a:ext>
            </a:extLst>
          </p:cNvPr>
          <p:cNvSpPr/>
          <p:nvPr/>
        </p:nvSpPr>
        <p:spPr>
          <a:xfrm>
            <a:off x="3438099" y="3855723"/>
            <a:ext cx="3657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u="sng" dirty="0"/>
              <a:t>Signature de S</a:t>
            </a:r>
            <a:r>
              <a:rPr lang="fr-FR" u="sng" baseline="-25000" dirty="0"/>
              <a:t>2</a:t>
            </a:r>
            <a:r>
              <a:rPr lang="fr-FR" dirty="0"/>
              <a:t>= { x: Int, y : Int}</a:t>
            </a:r>
          </a:p>
          <a:p>
            <a:endParaRPr lang="fr-FR" dirty="0"/>
          </a:p>
          <a:p>
            <a:r>
              <a:rPr lang="fr-FR" u="sng" dirty="0"/>
              <a:t>Théorie de S</a:t>
            </a:r>
            <a:r>
              <a:rPr lang="fr-FR" u="sng" baseline="-25000" dirty="0"/>
              <a:t>2</a:t>
            </a:r>
            <a:r>
              <a:rPr lang="fr-FR" dirty="0"/>
              <a:t> </a:t>
            </a:r>
            <a:r>
              <a:rPr lang="fr-FR" dirty="0">
                <a:latin typeface="Cambria Math" panose="02040503050406030204" pitchFamily="18" charset="0"/>
                <a:ea typeface="Cambria Math" panose="02040503050406030204" pitchFamily="18" charset="0"/>
              </a:rPr>
              <a:t>= </a:t>
            </a:r>
            <a:r>
              <a:rPr lang="fr-FR" dirty="0"/>
              <a:t>{ x &gt; y } </a:t>
            </a:r>
            <a:r>
              <a:rPr lang="fr-FR" dirty="0">
                <a:latin typeface="Cambria Math" panose="02040503050406030204" pitchFamily="18" charset="0"/>
                <a:ea typeface="Cambria Math" panose="02040503050406030204" pitchFamily="18" charset="0"/>
              </a:rPr>
              <a:t>≈</a:t>
            </a:r>
            <a:r>
              <a:rPr lang="fr-FR" dirty="0"/>
              <a:t>  (x &gt; y</a:t>
            </a:r>
            <a:r>
              <a:rPr lang="fr-FR" dirty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endParaRPr lang="fr-FR" dirty="0"/>
          </a:p>
          <a:p>
            <a:endParaRPr lang="fr-FR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79D4BAD7-99B6-4DE6-AF30-BDB076162A35}"/>
              </a:ext>
            </a:extLst>
          </p:cNvPr>
          <p:cNvSpPr/>
          <p:nvPr/>
        </p:nvSpPr>
        <p:spPr>
          <a:xfrm>
            <a:off x="7277249" y="3855723"/>
            <a:ext cx="4853231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u="sng" dirty="0"/>
              <a:t>Signature de S</a:t>
            </a:r>
            <a:r>
              <a:rPr lang="fr-FR" baseline="-25000" dirty="0"/>
              <a:t>3</a:t>
            </a:r>
            <a:r>
              <a:rPr lang="fr-FR" dirty="0"/>
              <a:t>= { x: Int, y : Int}</a:t>
            </a:r>
          </a:p>
          <a:p>
            <a:endParaRPr lang="fr-FR" dirty="0"/>
          </a:p>
          <a:p>
            <a:r>
              <a:rPr lang="fr-FR" sz="1600" u="sng" dirty="0"/>
              <a:t>Théorie de S</a:t>
            </a:r>
            <a:r>
              <a:rPr lang="fr-FR" sz="1600" baseline="-25000" dirty="0"/>
              <a:t>3</a:t>
            </a:r>
            <a:r>
              <a:rPr lang="fr-F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=</a:t>
            </a:r>
            <a:r>
              <a:rPr lang="fr-FR" sz="1600" dirty="0"/>
              <a:t> {x = </a:t>
            </a:r>
            <a:r>
              <a:rPr lang="fr-F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fr-FR" sz="1600" dirty="0"/>
              <a:t>,y = 0 } </a:t>
            </a:r>
            <a:r>
              <a:rPr lang="fr-F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≈</a:t>
            </a:r>
            <a:r>
              <a:rPr lang="fr-FR" sz="1600" dirty="0"/>
              <a:t>  ((x=</a:t>
            </a:r>
            <a:r>
              <a:rPr lang="fr-F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1)</a:t>
            </a:r>
            <a:r>
              <a:rPr lang="fr-FR" sz="1600" dirty="0"/>
              <a:t> </a:t>
            </a:r>
            <a:r>
              <a:rPr lang="fr-F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⋀ (y=0))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2385922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4" grpId="0"/>
      <p:bldP spid="8" grpId="0"/>
      <p:bldP spid="5" grpId="0"/>
      <p:bldP spid="6" grpId="0"/>
      <p:bldP spid="11" grpId="0"/>
    </p:bldLst>
  </p:timing>
</p:sld>
</file>

<file path=ppt/theme/theme1.xml><?xml version="1.0" encoding="utf-8"?>
<a:theme xmlns:a="http://schemas.openxmlformats.org/drawingml/2006/main" name="Galerie">
  <a:themeElements>
    <a:clrScheme name="Galerie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e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e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4703</TotalTime>
  <Words>1050</Words>
  <Application>Microsoft Office PowerPoint</Application>
  <PresentationFormat>Grand écran</PresentationFormat>
  <Paragraphs>293</Paragraphs>
  <Slides>21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10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32" baseType="lpstr">
      <vt:lpstr>Arial</vt:lpstr>
      <vt:lpstr>Arial</vt:lpstr>
      <vt:lpstr>Cambria Math</vt:lpstr>
      <vt:lpstr>CMMI10</vt:lpstr>
      <vt:lpstr>CMR10</vt:lpstr>
      <vt:lpstr>CMSY10</vt:lpstr>
      <vt:lpstr>Gill Sans MT</vt:lpstr>
      <vt:lpstr>Times New Roman</vt:lpstr>
      <vt:lpstr>Verdana</vt:lpstr>
      <vt:lpstr>Wingdings</vt:lpstr>
      <vt:lpstr>Galerie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larissavomo@gmail.com</dc:creator>
  <cp:lastModifiedBy>Roger NOUSSI</cp:lastModifiedBy>
  <cp:revision>151</cp:revision>
  <dcterms:created xsi:type="dcterms:W3CDTF">2020-04-07T11:17:34Z</dcterms:created>
  <dcterms:modified xsi:type="dcterms:W3CDTF">2020-04-18T05:30:30Z</dcterms:modified>
</cp:coreProperties>
</file>