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81" r:id="rId4"/>
    <p:sldId id="276" r:id="rId5"/>
    <p:sldId id="277" r:id="rId6"/>
    <p:sldId id="283" r:id="rId7"/>
    <p:sldId id="278" r:id="rId8"/>
    <p:sldId id="282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0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7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3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E814-B5D0-4AAD-AD27-2413099D64C6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EC5A90-64CA-4CAE-B0D6-C0F3CE46DD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C7C6AA3-AE37-4A3C-80FF-79932D6DE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114233"/>
            <a:ext cx="5989840" cy="1884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B525C4-B80A-430F-8317-C9F00EF47C29}"/>
              </a:ext>
            </a:extLst>
          </p:cNvPr>
          <p:cNvSpPr/>
          <p:nvPr/>
        </p:nvSpPr>
        <p:spPr>
          <a:xfrm>
            <a:off x="1252983" y="2247017"/>
            <a:ext cx="11379704" cy="1854335"/>
          </a:xfrm>
          <a:prstGeom prst="rect">
            <a:avLst/>
          </a:prstGeom>
          <a:gradFill>
            <a:gsLst>
              <a:gs pos="0">
                <a:schemeClr val="lt1">
                  <a:tint val="98000"/>
                  <a:hueMod val="94000"/>
                  <a:satMod val="148000"/>
                  <a:lumMod val="150000"/>
                </a:schemeClr>
              </a:gs>
              <a:gs pos="100000">
                <a:schemeClr val="lt1">
                  <a:shade val="92000"/>
                  <a:hueMod val="104000"/>
                  <a:satMod val="140000"/>
                  <a:lumMod val="68000"/>
                </a:schemeClr>
              </a:gs>
            </a:gsLst>
            <a:lin ang="50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DAD578-298F-456A-906B-26BAC41B157D}"/>
              </a:ext>
            </a:extLst>
          </p:cNvPr>
          <p:cNvSpPr/>
          <p:nvPr/>
        </p:nvSpPr>
        <p:spPr>
          <a:xfrm>
            <a:off x="1347112" y="2292305"/>
            <a:ext cx="10651157" cy="31393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Techniques de Justification </a:t>
            </a:r>
          </a:p>
          <a:p>
            <a:pPr algn="ctr"/>
            <a:r>
              <a:rPr lang="en-US" sz="480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en-US" sz="48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480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lang="en-US" sz="48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RAISE </a:t>
            </a:r>
          </a:p>
          <a:p>
            <a:pPr algn="ctr"/>
            <a:endParaRPr lang="en-US" sz="540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4800" dirty="0">
              <a:ln w="0"/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BFA7F07-FEA4-4737-95D0-7613EC067F0B}"/>
              </a:ext>
            </a:extLst>
          </p:cNvPr>
          <p:cNvSpPr/>
          <p:nvPr/>
        </p:nvSpPr>
        <p:spPr>
          <a:xfrm>
            <a:off x="3884795" y="4395269"/>
            <a:ext cx="53316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endParaRPr lang="fr-FR" sz="3200" b="0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3200" b="0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b="0" cap="none" spc="0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 NOUSSI Roger </a:t>
            </a:r>
          </a:p>
        </p:txBody>
      </p:sp>
    </p:spTree>
    <p:extLst>
      <p:ext uri="{BB962C8B-B14F-4D97-AF65-F5344CB8AC3E}">
        <p14:creationId xmlns:p14="http://schemas.microsoft.com/office/powerpoint/2010/main" val="255296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6D61D2F-1170-484B-90F3-6965972FB8F0}"/>
              </a:ext>
            </a:extLst>
          </p:cNvPr>
          <p:cNvSpPr/>
          <p:nvPr/>
        </p:nvSpPr>
        <p:spPr>
          <a:xfrm>
            <a:off x="2534697" y="150057"/>
            <a:ext cx="6886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Exemple complet de justification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A1D5261D-E1F2-4FF4-B759-78561846E9EB}"/>
                  </a:ext>
                </a:extLst>
              </p:cNvPr>
              <p:cNvSpPr txBox="1"/>
              <p:nvPr/>
            </p:nvSpPr>
            <p:spPr>
              <a:xfrm>
                <a:off x="330997" y="1458706"/>
                <a:ext cx="4913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⌊ 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1" dirty="0">
                        <a:solidFill>
                          <a:srgbClr val="222222"/>
                        </a:solidFill>
                        <a:latin typeface="arial" panose="020B0604020202020204" pitchFamily="34" charset="0"/>
                      </a:rPr>
                      <m:t>Ⱶ</m:t>
                    </m:r>
                    <m:r>
                      <a:rPr lang="en-US" b="1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fr-FR" b="1" dirty="0"/>
                  <a:t> i:Int, il: </a:t>
                </a:r>
                <a:r>
                  <a:rPr lang="fr-FR" b="1" dirty="0" smtClean="0"/>
                  <a:t>El </a:t>
                </a:r>
                <a:r>
                  <a:rPr lang="fr-FR" b="1" dirty="0" smtClean="0">
                    <a:sym typeface="Symbol" panose="05050102010706020507" pitchFamily="18" charset="2"/>
                  </a:rPr>
                  <a:t> </a:t>
                </a:r>
                <a:r>
                  <a:rPr lang="fr-FR" b="1" dirty="0" err="1" smtClean="0"/>
                  <a:t>member</a:t>
                </a:r>
                <a:r>
                  <a:rPr lang="fr-FR" b="1" dirty="0" smtClean="0"/>
                  <a:t>(i </a:t>
                </a:r>
                <a:r>
                  <a:rPr lang="fr-FR" b="1" dirty="0"/>
                  <a:t>,insert(i,il)) </a:t>
                </a:r>
                <a:r>
                  <a:rPr lang="fr-F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  <a:endParaRPr lang="fr-FR" b="1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1D5261D-E1F2-4FF4-B759-78561846E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7" y="1458706"/>
                <a:ext cx="49133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93"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="" id="{0BE8E987-8D50-4A46-A50D-EAB7AB6F1191}"/>
                  </a:ext>
                </a:extLst>
              </p:cNvPr>
              <p:cNvSpPr txBox="1"/>
              <p:nvPr/>
            </p:nvSpPr>
            <p:spPr>
              <a:xfrm>
                <a:off x="330997" y="1691565"/>
                <a:ext cx="5935332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     class-</a:t>
                </a:r>
                <a:r>
                  <a:rPr lang="fr-FR" i="1" dirty="0" err="1"/>
                  <a:t>assumption</a:t>
                </a:r>
                <a:r>
                  <a:rPr lang="fr-FR" i="1" dirty="0"/>
                  <a:t>-</a:t>
                </a:r>
                <a:r>
                  <a:rPr lang="fr-FR" i="1" dirty="0" err="1"/>
                  <a:t>inf</a:t>
                </a:r>
                <a:endParaRPr lang="fr-FR" i="1" dirty="0"/>
              </a:p>
              <a:p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⌊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fr-FR" dirty="0"/>
                  <a:t> i:Int, il: </a:t>
                </a:r>
                <a:r>
                  <a:rPr lang="fr-FR" dirty="0" smtClean="0"/>
                  <a:t>El </a:t>
                </a:r>
                <a:r>
                  <a:rPr lang="fr-FR" b="1" dirty="0">
                    <a:sym typeface="Symbol" panose="05050102010706020507" pitchFamily="18" charset="2"/>
                  </a:rPr>
                  <a:t> </a:t>
                </a:r>
                <a:r>
                  <a:rPr lang="fr-FR" dirty="0" err="1" smtClean="0"/>
                  <a:t>member</a:t>
                </a:r>
                <a:r>
                  <a:rPr lang="fr-FR" dirty="0" smtClean="0"/>
                  <a:t>(i </a:t>
                </a:r>
                <a:r>
                  <a:rPr lang="fr-FR" dirty="0"/>
                  <a:t>,insert(i,il))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  <a:endParaRPr lang="fr-FR" dirty="0"/>
              </a:p>
              <a:p>
                <a:r>
                  <a:rPr lang="fr-FR" i="1" dirty="0"/>
                  <a:t>     all-</a:t>
                </a:r>
                <a:r>
                  <a:rPr lang="fr-FR" i="1" dirty="0" err="1"/>
                  <a:t>assumption</a:t>
                </a:r>
                <a:r>
                  <a:rPr lang="fr-FR" i="1" dirty="0"/>
                  <a:t>-</a:t>
                </a:r>
                <a:r>
                  <a:rPr lang="fr-FR" i="1" dirty="0" err="1"/>
                  <a:t>inf</a:t>
                </a:r>
                <a:endParaRPr lang="fr-FR" i="1" dirty="0"/>
              </a:p>
              <a:p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3) ⌊</a:t>
                </a:r>
                <a:r>
                  <a:rPr lang="fr-FR" dirty="0"/>
                  <a:t>member(i ,insert(i,il))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</a:p>
              <a:p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insert-</a:t>
                </a:r>
                <a:r>
                  <a:rPr lang="fr-FR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</a:t>
                </a:r>
                <a:endParaRPr lang="fr-FR" i="1" dirty="0"/>
              </a:p>
              <a:p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4) ⌊</a:t>
                </a:r>
                <a:r>
                  <a:rPr lang="fr-FR" dirty="0"/>
                  <a:t> member(i </a:t>
                </a:r>
                <a:r>
                  <a:rPr lang="fr-FR" dirty="0">
                    <a:sym typeface="Symbol" panose="05050102010706020507" pitchFamily="18" charset="2"/>
                  </a:rPr>
                  <a:t>i</a:t>
                </a:r>
                <a:r>
                  <a:rPr lang="fr-FR" dirty="0"/>
                  <a:t> ^ il )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</a:p>
              <a:p>
                <a:r>
                  <a:rPr lang="fr-FR" i="1" dirty="0"/>
                  <a:t>    </a:t>
                </a:r>
                <a:r>
                  <a:rPr lang="fr-FR" i="1" dirty="0" err="1"/>
                  <a:t>member-def</a:t>
                </a:r>
                <a:endParaRPr lang="fr-FR" i="1" dirty="0"/>
              </a:p>
              <a:p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5) ⌊</a:t>
                </a:r>
                <a:r>
                  <a:rPr lang="fr-FR" dirty="0">
                    <a:sym typeface="Symbol" panose="05050102010706020507" pitchFamily="18" charset="2"/>
                  </a:rPr>
                  <a:t> i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^ il </a:t>
                </a:r>
                <a:r>
                  <a:rPr lang="fr-FR" dirty="0"/>
                  <a:t>≠ </a:t>
                </a:r>
                <a:r>
                  <a:rPr lang="fr-FR" dirty="0">
                    <a:sym typeface="Symbol" panose="05050102010706020507" pitchFamily="18" charset="2"/>
                  </a:rPr>
                  <a:t> </a:t>
                </a:r>
                <a:r>
                  <a:rPr lang="fr-FR" dirty="0"/>
                  <a:t> ^ (i= </a:t>
                </a:r>
                <a:r>
                  <a:rPr lang="fr-FR" dirty="0" err="1"/>
                  <a:t>hd</a:t>
                </a:r>
                <a:r>
                  <a:rPr lang="fr-FR" dirty="0">
                    <a:sym typeface="Symbol" panose="05050102010706020507" pitchFamily="18" charset="2"/>
                  </a:rPr>
                  <a:t> i</a:t>
                </a:r>
                <a:r>
                  <a:rPr lang="fr-FR" dirty="0"/>
                  <a:t> ^ il)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⋁</a:t>
                </a:r>
                <a:r>
                  <a:rPr lang="fr-FR" dirty="0"/>
                  <a:t>member(i ,</a:t>
                </a:r>
                <a:r>
                  <a:rPr lang="fr-FR" dirty="0" err="1"/>
                  <a:t>tl</a:t>
                </a:r>
                <a:r>
                  <a:rPr lang="fr-FR" dirty="0"/>
                  <a:t> </a:t>
                </a:r>
                <a:r>
                  <a:rPr lang="fr-FR" dirty="0">
                    <a:sym typeface="Symbol" panose="05050102010706020507" pitchFamily="18" charset="2"/>
                  </a:rPr>
                  <a:t>i</a:t>
                </a:r>
                <a:r>
                  <a:rPr lang="fr-FR" dirty="0"/>
                  <a:t> ^ il)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</a:p>
              <a:p>
                <a:r>
                  <a:rPr lang="fr-FR" dirty="0"/>
                  <a:t>     </a:t>
                </a:r>
                <a:r>
                  <a:rPr lang="fr-FR" dirty="0" err="1"/>
                  <a:t>empty-list-inéquality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BE8E987-8D50-4A46-A50D-EAB7AB6F1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7" y="1691565"/>
                <a:ext cx="5935332" cy="4062651"/>
              </a:xfrm>
              <a:prstGeom prst="rect">
                <a:avLst/>
              </a:prstGeom>
              <a:blipFill rotWithShape="0">
                <a:blip r:embed="rId3"/>
                <a:stretch>
                  <a:fillRect l="-821" t="-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268676E-A5BD-49A1-9A75-654F05F1D359}"/>
              </a:ext>
            </a:extLst>
          </p:cNvPr>
          <p:cNvSpPr txBox="1"/>
          <p:nvPr/>
        </p:nvSpPr>
        <p:spPr>
          <a:xfrm>
            <a:off x="6928915" y="1414566"/>
            <a:ext cx="59657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6) ⌊ true ⋀ (i = </a:t>
            </a:r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hd</a:t>
            </a:r>
            <a:r>
              <a:rPr lang="fr-FR" dirty="0">
                <a:sym typeface="Symbol" panose="05050102010706020507" pitchFamily="18" charset="2"/>
              </a:rPr>
              <a:t> i</a:t>
            </a:r>
            <a:r>
              <a:rPr lang="fr-FR" dirty="0"/>
              <a:t> ^ il)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⋁ </a:t>
            </a:r>
            <a:r>
              <a:rPr lang="fr-FR" dirty="0"/>
              <a:t>member(i ,</a:t>
            </a:r>
            <a:r>
              <a:rPr lang="fr-FR" dirty="0" err="1"/>
              <a:t>tl</a:t>
            </a:r>
            <a:r>
              <a:rPr lang="fr-FR" dirty="0"/>
              <a:t>(</a:t>
            </a:r>
            <a:r>
              <a:rPr lang="fr-FR" dirty="0">
                <a:sym typeface="Symbol" panose="05050102010706020507" pitchFamily="18" charset="2"/>
              </a:rPr>
              <a:t>i</a:t>
            </a:r>
            <a:r>
              <a:rPr lang="fr-FR" dirty="0"/>
              <a:t> ^ il))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endParaRPr lang="fr-FR" dirty="0"/>
          </a:p>
          <a:p>
            <a:r>
              <a:rPr lang="fr-FR" i="1" dirty="0"/>
              <a:t>     </a:t>
            </a:r>
            <a:r>
              <a:rPr lang="fr-FR" i="1" dirty="0" err="1"/>
              <a:t>true</a:t>
            </a:r>
            <a:r>
              <a:rPr lang="fr-FR" i="1" dirty="0"/>
              <a:t>-and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7) ⌊i = </a:t>
            </a:r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hd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fr-FR" dirty="0">
                <a:sym typeface="Symbol" panose="05050102010706020507" pitchFamily="18" charset="2"/>
              </a:rPr>
              <a:t>i</a:t>
            </a:r>
            <a:r>
              <a:rPr lang="fr-FR" dirty="0"/>
              <a:t> ^ il)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⋁ </a:t>
            </a:r>
            <a:r>
              <a:rPr lang="fr-FR" dirty="0"/>
              <a:t>member(i ,</a:t>
            </a:r>
            <a:r>
              <a:rPr lang="fr-FR" dirty="0" err="1"/>
              <a:t>tl</a:t>
            </a:r>
            <a:r>
              <a:rPr lang="fr-FR" dirty="0"/>
              <a:t>(</a:t>
            </a:r>
            <a:r>
              <a:rPr lang="fr-FR" dirty="0">
                <a:sym typeface="Symbol" panose="05050102010706020507" pitchFamily="18" charset="2"/>
              </a:rPr>
              <a:t>i</a:t>
            </a:r>
            <a:r>
              <a:rPr lang="fr-FR" dirty="0"/>
              <a:t> ^ il))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</a:p>
          <a:p>
            <a:r>
              <a:rPr lang="fr-F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fr-F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hd-concatenation</a:t>
            </a:r>
            <a:endParaRPr lang="fr-FR" i="1" dirty="0"/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8) ⌊</a:t>
            </a:r>
            <a:r>
              <a:rPr lang="fr-FR" dirty="0"/>
              <a:t>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i = i ⋁ </a:t>
            </a:r>
            <a:r>
              <a:rPr lang="fr-FR" dirty="0"/>
              <a:t>member(i ,</a:t>
            </a:r>
            <a:r>
              <a:rPr lang="fr-FR" dirty="0" err="1"/>
              <a:t>tl</a:t>
            </a:r>
            <a:r>
              <a:rPr lang="fr-FR" dirty="0"/>
              <a:t>(</a:t>
            </a:r>
            <a:r>
              <a:rPr lang="fr-FR" dirty="0">
                <a:sym typeface="Symbol" panose="05050102010706020507" pitchFamily="18" charset="2"/>
              </a:rPr>
              <a:t>i</a:t>
            </a:r>
            <a:r>
              <a:rPr lang="fr-FR" dirty="0"/>
              <a:t> ^ il))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</a:p>
          <a:p>
            <a:r>
              <a:rPr lang="fr-FR" i="1" dirty="0"/>
              <a:t>    </a:t>
            </a:r>
            <a:r>
              <a:rPr lang="fr-FR" i="1" dirty="0" err="1"/>
              <a:t>equality</a:t>
            </a:r>
            <a:r>
              <a:rPr lang="fr-FR" i="1" dirty="0"/>
              <a:t>-annihilation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9) ⌊true ⋁ </a:t>
            </a:r>
            <a:r>
              <a:rPr lang="fr-FR" dirty="0"/>
              <a:t>member(i ,</a:t>
            </a:r>
            <a:r>
              <a:rPr lang="fr-FR" dirty="0" err="1"/>
              <a:t>tl</a:t>
            </a:r>
            <a:r>
              <a:rPr lang="fr-FR" dirty="0"/>
              <a:t>(</a:t>
            </a:r>
            <a:r>
              <a:rPr lang="fr-FR" dirty="0">
                <a:sym typeface="Symbol" panose="05050102010706020507" pitchFamily="18" charset="2"/>
              </a:rPr>
              <a:t>e</a:t>
            </a:r>
            <a:r>
              <a:rPr lang="fr-FR" dirty="0"/>
              <a:t> ^ il))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</a:p>
          <a:p>
            <a:r>
              <a:rPr lang="fr-FR" i="1" dirty="0"/>
              <a:t>    </a:t>
            </a:r>
            <a:r>
              <a:rPr lang="fr-FR" i="1" dirty="0" err="1"/>
              <a:t>true</a:t>
            </a:r>
            <a:r>
              <a:rPr lang="fr-FR" i="1" dirty="0"/>
              <a:t>-or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10) ⌊</a:t>
            </a:r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true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⌋ 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/>
          </a:p>
          <a:p>
            <a:r>
              <a:rPr lang="fr-FR" dirty="0" err="1"/>
              <a:t>Qed</a:t>
            </a:r>
            <a:r>
              <a:rPr lang="fr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3510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4E1D06E-158A-4722-8AC4-0ED498C16036}"/>
              </a:ext>
            </a:extLst>
          </p:cNvPr>
          <p:cNvSpPr/>
          <p:nvPr/>
        </p:nvSpPr>
        <p:spPr>
          <a:xfrm>
            <a:off x="1624792" y="205409"/>
            <a:ext cx="741319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Condition de justification</a:t>
            </a:r>
          </a:p>
          <a:p>
            <a:pPr algn="just" fontAlgn="ctr"/>
            <a:endParaRPr lang="fr-FR" sz="3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algn="just" fontAlgn="ctr"/>
            <a:endParaRPr lang="fr-FR" sz="3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algn="just" fontAlgn="ctr"/>
            <a:r>
              <a:rPr lang="fr-FR" b="1" dirty="0"/>
              <a:t>Une condition de justification peut être :</a:t>
            </a:r>
          </a:p>
          <a:p>
            <a:pPr algn="just" fontAlgn="ctr"/>
            <a:endParaRPr lang="fr-FR" sz="3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C7E1E60-A2EF-40BB-B820-10D9296A1D66}"/>
              </a:ext>
            </a:extLst>
          </p:cNvPr>
          <p:cNvSpPr txBox="1"/>
          <p:nvPr/>
        </p:nvSpPr>
        <p:spPr>
          <a:xfrm>
            <a:off x="1372229" y="1939651"/>
            <a:ext cx="44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/>
              <a:t> Une assertion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D09C64B1-5837-4F56-B265-D97492F9215B}"/>
              </a:ext>
            </a:extLst>
          </p:cNvPr>
          <p:cNvSpPr txBox="1"/>
          <p:nvPr/>
        </p:nvSpPr>
        <p:spPr>
          <a:xfrm>
            <a:off x="1624792" y="2355148"/>
            <a:ext cx="442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Une expression logique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Une relation d’implémentation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496AB24-FC8B-48E8-AB67-0DF39DBEB01A}"/>
              </a:ext>
            </a:extLst>
          </p:cNvPr>
          <p:cNvSpPr txBox="1"/>
          <p:nvPr/>
        </p:nvSpPr>
        <p:spPr>
          <a:xfrm>
            <a:off x="1502221" y="4214001"/>
            <a:ext cx="4166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contexte peut être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Une expression de classe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Une déclaration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Un axiome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2F12F920-59A7-48DF-BEFF-08317EE1D55F}"/>
              </a:ext>
            </a:extLst>
          </p:cNvPr>
          <p:cNvGrpSpPr/>
          <p:nvPr/>
        </p:nvGrpSpPr>
        <p:grpSpPr>
          <a:xfrm>
            <a:off x="1242237" y="3716518"/>
            <a:ext cx="6313241" cy="497483"/>
            <a:chOff x="1285450" y="3251979"/>
            <a:chExt cx="4527391" cy="49748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xmlns="" id="{8BF5FDBB-524D-4440-AF38-02D4FAB94A53}"/>
                </a:ext>
              </a:extLst>
            </p:cNvPr>
            <p:cNvSpPr txBox="1"/>
            <p:nvPr/>
          </p:nvSpPr>
          <p:spPr>
            <a:xfrm>
              <a:off x="1285450" y="3251979"/>
              <a:ext cx="1861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fr-FR" sz="2400" b="1" dirty="0"/>
                <a:t> </a:t>
              </a:r>
              <a:r>
                <a:rPr lang="fr-FR" sz="1600" dirty="0"/>
                <a:t>Sous la forme 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2E1E0C03-2402-43EF-8B8F-C6684914FABB}"/>
                </a:ext>
              </a:extLst>
            </p:cNvPr>
            <p:cNvSpPr txBox="1"/>
            <p:nvPr/>
          </p:nvSpPr>
          <p:spPr>
            <a:xfrm>
              <a:off x="2364082" y="3287797"/>
              <a:ext cx="344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222222"/>
                  </a:solidFill>
                  <a:latin typeface="arial" panose="020B0604020202020204" pitchFamily="34" charset="0"/>
                </a:rPr>
                <a:t> </a:t>
              </a:r>
              <a:r>
                <a:rPr lang="fr-FR" sz="2400" b="1" dirty="0"/>
                <a:t>Contexte</a:t>
              </a:r>
              <a:r>
                <a:rPr lang="fr-FR" sz="2400" b="1" dirty="0">
                  <a:solidFill>
                    <a:srgbClr val="222222"/>
                  </a:solidFill>
                  <a:latin typeface="arial" panose="020B0604020202020204" pitchFamily="34" charset="0"/>
                </a:rPr>
                <a:t>   Ⱶ</a:t>
              </a:r>
              <a:r>
                <a:rPr lang="fr-FR" sz="2400" b="1" dirty="0"/>
                <a:t>  assertion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7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4E1D06E-158A-4722-8AC4-0ED498C16036}"/>
              </a:ext>
            </a:extLst>
          </p:cNvPr>
          <p:cNvSpPr/>
          <p:nvPr/>
        </p:nvSpPr>
        <p:spPr>
          <a:xfrm>
            <a:off x="2746340" y="205409"/>
            <a:ext cx="6291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Condition de justification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9F4F52C8-99AF-471E-B88B-F99CFFF97DB3}"/>
              </a:ext>
            </a:extLst>
          </p:cNvPr>
          <p:cNvSpPr txBox="1"/>
          <p:nvPr/>
        </p:nvSpPr>
        <p:spPr>
          <a:xfrm>
            <a:off x="1140605" y="1176890"/>
            <a:ext cx="8775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Considérons le contexte I suivant :</a:t>
            </a:r>
          </a:p>
          <a:p>
            <a:endParaRPr lang="fr-FR" dirty="0"/>
          </a:p>
          <a:p>
            <a:r>
              <a:rPr lang="fr-FR" dirty="0"/>
              <a:t>SCHEME I =</a:t>
            </a:r>
          </a:p>
          <a:p>
            <a:r>
              <a:rPr lang="fr-FR" dirty="0"/>
              <a:t>	classe </a:t>
            </a:r>
          </a:p>
          <a:p>
            <a:r>
              <a:rPr lang="fr-FR" dirty="0"/>
              <a:t>		type EI = int*</a:t>
            </a:r>
          </a:p>
          <a:p>
            <a:r>
              <a:rPr lang="fr-FR" dirty="0"/>
              <a:t>			value </a:t>
            </a:r>
          </a:p>
          <a:p>
            <a:r>
              <a:rPr lang="fr-FR" dirty="0"/>
              <a:t>				insert: Int x EI 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→ </a:t>
            </a:r>
            <a:r>
              <a:rPr lang="fr-FR" dirty="0"/>
              <a:t>EI,</a:t>
            </a:r>
          </a:p>
          <a:p>
            <a:r>
              <a:rPr lang="fr-FR" dirty="0"/>
              <a:t>				insert(i, el) 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≡ </a:t>
            </a:r>
            <a:r>
              <a:rPr lang="fr-FR" dirty="0">
                <a:sym typeface="Symbol" panose="05050102010706020507" pitchFamily="18" charset="2"/>
              </a:rPr>
              <a:t>i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^el,</a:t>
            </a: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				member: Int x EL → bool,</a:t>
            </a: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				member(i, el) ≡ el ≠ &lt;&gt; ˄ ((i = hd el) </a:t>
            </a:r>
            <a:r>
              <a:rPr lang="fr-FR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⋁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 member(i, tl el))</a:t>
            </a: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	End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F765A190-C690-45EE-8E38-AC4AB0C2194A}"/>
              </a:ext>
            </a:extLst>
          </p:cNvPr>
          <p:cNvSpPr txBox="1"/>
          <p:nvPr/>
        </p:nvSpPr>
        <p:spPr>
          <a:xfrm>
            <a:off x="1140606" y="4498186"/>
            <a:ext cx="774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partir de ce contexte, on peut écrire la condition de justification suivante:</a:t>
            </a:r>
          </a:p>
          <a:p>
            <a:endParaRPr lang="fr-FR" dirty="0"/>
          </a:p>
          <a:p>
            <a:r>
              <a:rPr lang="fr-FR" sz="2000" b="1" dirty="0"/>
              <a:t>[ T ] I  Ⱶ ∀ i : Int,  il : </a:t>
            </a:r>
            <a:r>
              <a:rPr lang="fr-FR" sz="2000" b="1" dirty="0" err="1" smtClean="0"/>
              <a:t>EI</a:t>
            </a:r>
            <a:r>
              <a:rPr lang="fr-FR" sz="2000" b="1" dirty="0" err="1" smtClean="0">
                <a:sym typeface="Symbol" panose="05050102010706020507" pitchFamily="18" charset="2"/>
              </a:rPr>
              <a:t></a:t>
            </a:r>
            <a:r>
              <a:rPr lang="fr-FR" sz="2000" b="1" dirty="0" err="1" smtClean="0"/>
              <a:t>member</a:t>
            </a:r>
            <a:r>
              <a:rPr lang="fr-FR" sz="2000" b="1" dirty="0" smtClean="0"/>
              <a:t>(i</a:t>
            </a:r>
            <a:r>
              <a:rPr lang="fr-FR" sz="2000" b="1" dirty="0"/>
              <a:t>, inert(i, il))</a:t>
            </a:r>
          </a:p>
          <a:p>
            <a:endParaRPr lang="fr-FR" sz="2000" b="1" dirty="0"/>
          </a:p>
          <a:p>
            <a:r>
              <a:rPr lang="fr-FR" sz="2000" dirty="0"/>
              <a:t>[T] est une théorème qu’on peut démontrer</a:t>
            </a:r>
          </a:p>
        </p:txBody>
      </p:sp>
    </p:spTree>
    <p:extLst>
      <p:ext uri="{BB962C8B-B14F-4D97-AF65-F5344CB8AC3E}">
        <p14:creationId xmlns:p14="http://schemas.microsoft.com/office/powerpoint/2010/main" val="34217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1D04992-D0AB-4124-88E8-052A740C6250}"/>
              </a:ext>
            </a:extLst>
          </p:cNvPr>
          <p:cNvSpPr/>
          <p:nvPr/>
        </p:nvSpPr>
        <p:spPr>
          <a:xfrm>
            <a:off x="2746340" y="205409"/>
            <a:ext cx="6291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Edition d’une justification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6712A18B-AEE7-4989-9326-52FDA77EA29A}"/>
              </a:ext>
            </a:extLst>
          </p:cNvPr>
          <p:cNvSpPr txBox="1"/>
          <p:nvPr/>
        </p:nvSpPr>
        <p:spPr>
          <a:xfrm>
            <a:off x="5513730" y="2706590"/>
            <a:ext cx="23423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sz="2400" dirty="0"/>
              <a:t>but</a:t>
            </a:r>
            <a:r>
              <a:rPr lang="fr-FR" sz="2400" baseline="-25000" dirty="0"/>
              <a:t>1</a:t>
            </a:r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endParaRPr lang="fr-FR" sz="2400" dirty="0"/>
          </a:p>
          <a:p>
            <a:r>
              <a:rPr lang="fr-FR" sz="2400" i="1" dirty="0"/>
              <a:t>      argument</a:t>
            </a:r>
            <a:r>
              <a:rPr lang="fr-FR" sz="2400" i="1" baseline="-25000" dirty="0"/>
              <a:t>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sz="2400" dirty="0"/>
              <a:t>but</a:t>
            </a:r>
            <a:r>
              <a:rPr lang="fr-FR" sz="2400" baseline="-25000" dirty="0"/>
              <a:t>2</a:t>
            </a:r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r>
              <a:rPr lang="fr-FR" sz="2400" dirty="0"/>
              <a:t>  </a:t>
            </a:r>
            <a:r>
              <a:rPr lang="fr-FR" sz="2400" i="1" dirty="0"/>
              <a:t>argument</a:t>
            </a:r>
            <a:r>
              <a:rPr lang="fr-FR" sz="2400" i="1" baseline="-25000" dirty="0"/>
              <a:t>2</a:t>
            </a:r>
          </a:p>
          <a:p>
            <a:r>
              <a:rPr lang="fr-FR" sz="2400" dirty="0"/>
              <a:t>		.</a:t>
            </a:r>
          </a:p>
          <a:p>
            <a:r>
              <a:rPr lang="fr-FR" sz="2400" dirty="0"/>
              <a:t>		.</a:t>
            </a:r>
          </a:p>
          <a:p>
            <a:r>
              <a:rPr lang="fr-FR" sz="2400" dirty="0"/>
              <a:t>		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sz="2400" dirty="0" err="1"/>
              <a:t>but</a:t>
            </a:r>
            <a:r>
              <a:rPr lang="fr-FR" sz="2400" baseline="-25000" dirty="0" err="1"/>
              <a:t>n</a:t>
            </a:r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endParaRPr lang="fr-FR" sz="2400" dirty="0"/>
          </a:p>
          <a:p>
            <a:r>
              <a:rPr lang="fr-FR" sz="2400" dirty="0"/>
              <a:t>     </a:t>
            </a:r>
            <a:r>
              <a:rPr lang="fr-FR" sz="2400" i="1" dirty="0" err="1"/>
              <a:t>argument</a:t>
            </a:r>
            <a:r>
              <a:rPr lang="fr-FR" sz="2400" i="1" baseline="-25000" dirty="0" err="1"/>
              <a:t>n</a:t>
            </a:r>
            <a:endParaRPr lang="fr-FR" sz="2400" i="1" baseline="-25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4BE22B6-BB52-4D31-8317-3756B17A500B}"/>
              </a:ext>
            </a:extLst>
          </p:cNvPr>
          <p:cNvSpPr txBox="1"/>
          <p:nvPr/>
        </p:nvSpPr>
        <p:spPr>
          <a:xfrm>
            <a:off x="755374" y="842812"/>
            <a:ext cx="1143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Une justification est constituée d’un </a:t>
            </a:r>
            <a:r>
              <a:rPr lang="fr-FR" sz="2800" b="1" dirty="0"/>
              <a:t>but</a:t>
            </a:r>
            <a:r>
              <a:rPr lang="fr-FR" sz="2800" dirty="0"/>
              <a:t> et d’un </a:t>
            </a:r>
            <a:r>
              <a:rPr lang="fr-FR" sz="2800" b="1" dirty="0"/>
              <a:t>argument</a:t>
            </a:r>
            <a:r>
              <a:rPr lang="fr-FR" sz="2800" dirty="0"/>
              <a:t> qui le justifie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2D4E3E3-95AE-4785-92EB-6C97A857A580}"/>
              </a:ext>
            </a:extLst>
          </p:cNvPr>
          <p:cNvSpPr txBox="1"/>
          <p:nvPr/>
        </p:nvSpPr>
        <p:spPr>
          <a:xfrm>
            <a:off x="755374" y="3199033"/>
            <a:ext cx="221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⌊</a:t>
            </a:r>
            <a:r>
              <a:rPr lang="fr-FR" sz="2800" dirty="0"/>
              <a:t>but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endParaRPr lang="fr-FR" sz="2800" dirty="0"/>
          </a:p>
          <a:p>
            <a:r>
              <a:rPr lang="fr-FR" sz="2800" i="1" dirty="0"/>
              <a:t>argument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97C05C6-79DA-4C3A-9E6A-74C4D78A8765}"/>
              </a:ext>
            </a:extLst>
          </p:cNvPr>
          <p:cNvSpPr txBox="1"/>
          <p:nvPr/>
        </p:nvSpPr>
        <p:spPr>
          <a:xfrm>
            <a:off x="649356" y="1683601"/>
            <a:ext cx="221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Notation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3EF5C722-AEF9-4528-A0BC-0E4ED561B24F}"/>
              </a:ext>
            </a:extLst>
          </p:cNvPr>
          <p:cNvSpPr txBox="1"/>
          <p:nvPr/>
        </p:nvSpPr>
        <p:spPr>
          <a:xfrm>
            <a:off x="3574358" y="3478696"/>
            <a:ext cx="133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37096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AE70096-D68A-4046-9D13-2BDF8F424B7E}"/>
              </a:ext>
            </a:extLst>
          </p:cNvPr>
          <p:cNvSpPr/>
          <p:nvPr/>
        </p:nvSpPr>
        <p:spPr>
          <a:xfrm>
            <a:off x="2746340" y="205409"/>
            <a:ext cx="6291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Règle de justification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15109928-FF5A-4593-AF77-4F74E10EDD65}"/>
              </a:ext>
            </a:extLst>
          </p:cNvPr>
          <p:cNvSpPr txBox="1"/>
          <p:nvPr/>
        </p:nvSpPr>
        <p:spPr>
          <a:xfrm>
            <a:off x="1386731" y="1444487"/>
            <a:ext cx="6692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existe deux types de règle:</a:t>
            </a:r>
          </a:p>
          <a:p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Les règles d’équivalence</a:t>
            </a:r>
          </a:p>
          <a:p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Les règles d’inférence</a:t>
            </a:r>
          </a:p>
        </p:txBody>
      </p:sp>
    </p:spTree>
    <p:extLst>
      <p:ext uri="{BB962C8B-B14F-4D97-AF65-F5344CB8AC3E}">
        <p14:creationId xmlns:p14="http://schemas.microsoft.com/office/powerpoint/2010/main" val="393407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AE70096-D68A-4046-9D13-2BDF8F424B7E}"/>
              </a:ext>
            </a:extLst>
          </p:cNvPr>
          <p:cNvSpPr/>
          <p:nvPr/>
        </p:nvSpPr>
        <p:spPr>
          <a:xfrm>
            <a:off x="2746340" y="205409"/>
            <a:ext cx="6291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Règles d’équivalence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C599D72-6800-4A7C-96A7-7F20F500FA42}"/>
              </a:ext>
            </a:extLst>
          </p:cNvPr>
          <p:cNvSpPr txBox="1"/>
          <p:nvPr/>
        </p:nvSpPr>
        <p:spPr>
          <a:xfrm>
            <a:off x="153066" y="1188207"/>
            <a:ext cx="5739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Elles sont de la forme: </a:t>
            </a:r>
          </a:p>
          <a:p>
            <a:endParaRPr lang="fr-FR" sz="2800" dirty="0"/>
          </a:p>
          <a:p>
            <a:r>
              <a:rPr lang="fr-FR" sz="2800" dirty="0"/>
              <a:t> [nom] t</a:t>
            </a:r>
            <a:r>
              <a:rPr lang="fr-FR" sz="1400" dirty="0"/>
              <a:t>1 </a:t>
            </a:r>
            <a:r>
              <a:rPr lang="fr-FR" sz="2800" dirty="0"/>
              <a:t>≈ t</a:t>
            </a:r>
            <a:r>
              <a:rPr lang="fr-FR" sz="1400" dirty="0"/>
              <a:t>2           </a:t>
            </a:r>
          </a:p>
          <a:p>
            <a:r>
              <a:rPr lang="fr-FR" sz="1400" dirty="0"/>
              <a:t>       </a:t>
            </a:r>
          </a:p>
          <a:p>
            <a:r>
              <a:rPr lang="fr-FR" sz="1400" dirty="0"/>
              <a:t> </a:t>
            </a:r>
            <a:r>
              <a:rPr lang="fr-FR" dirty="0"/>
              <a:t>où </a:t>
            </a:r>
            <a:r>
              <a:rPr lang="fr-FR" sz="2800" dirty="0">
                <a:solidFill>
                  <a:prstClr val="black"/>
                </a:solidFill>
              </a:rPr>
              <a:t>t</a:t>
            </a:r>
            <a:r>
              <a:rPr lang="fr-FR" sz="1400" dirty="0">
                <a:solidFill>
                  <a:prstClr val="black"/>
                </a:solidFill>
              </a:rPr>
              <a:t>1</a:t>
            </a:r>
            <a:r>
              <a:rPr lang="fr-FR" dirty="0"/>
              <a:t> et </a:t>
            </a:r>
            <a:r>
              <a:rPr lang="fr-FR" sz="2800" dirty="0">
                <a:solidFill>
                  <a:prstClr val="black"/>
                </a:solidFill>
              </a:rPr>
              <a:t>t</a:t>
            </a:r>
            <a:r>
              <a:rPr lang="fr-FR" sz="1400" dirty="0">
                <a:solidFill>
                  <a:prstClr val="black"/>
                </a:solidFill>
              </a:rPr>
              <a:t>2</a:t>
            </a:r>
            <a:r>
              <a:rPr lang="fr-FR" dirty="0"/>
              <a:t> sont des expressions RSL</a:t>
            </a:r>
          </a:p>
          <a:p>
            <a:r>
              <a:rPr lang="fr-FR"/>
              <a:t> et </a:t>
            </a:r>
            <a:r>
              <a:rPr lang="fr-FR" dirty="0"/>
              <a:t>‘nom’ est un identifiant utilisé pour se </a:t>
            </a:r>
            <a:r>
              <a:rPr lang="fr-FR" dirty="0" err="1"/>
              <a:t>reférer</a:t>
            </a:r>
            <a:r>
              <a:rPr lang="fr-FR" dirty="0"/>
              <a:t> à la règle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Cette écriture exprime le fait que </a:t>
            </a:r>
            <a:r>
              <a:rPr lang="fr-FR" sz="2800" dirty="0">
                <a:solidFill>
                  <a:prstClr val="black"/>
                </a:solidFill>
              </a:rPr>
              <a:t>t</a:t>
            </a:r>
            <a:r>
              <a:rPr lang="fr-FR" sz="1400" dirty="0">
                <a:solidFill>
                  <a:prstClr val="black"/>
                </a:solidFill>
              </a:rPr>
              <a:t>1 </a:t>
            </a:r>
            <a:r>
              <a:rPr lang="fr-FR" sz="2800" dirty="0">
                <a:solidFill>
                  <a:prstClr val="black"/>
                </a:solidFill>
              </a:rPr>
              <a:t> </a:t>
            </a:r>
            <a:r>
              <a:rPr lang="fr-FR" dirty="0"/>
              <a:t>et</a:t>
            </a:r>
            <a:r>
              <a:rPr lang="fr-FR" sz="2800" dirty="0">
                <a:solidFill>
                  <a:prstClr val="black"/>
                </a:solidFill>
              </a:rPr>
              <a:t> t</a:t>
            </a:r>
            <a:r>
              <a:rPr lang="fr-FR" sz="1400" dirty="0">
                <a:solidFill>
                  <a:prstClr val="black"/>
                </a:solidFill>
              </a:rPr>
              <a:t>2 </a:t>
            </a:r>
            <a:r>
              <a:rPr lang="fr-FR" dirty="0"/>
              <a:t>ont la même sémantique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910743F-6646-4F9D-9098-2AE92E42016F}"/>
              </a:ext>
            </a:extLst>
          </p:cNvPr>
          <p:cNvSpPr txBox="1"/>
          <p:nvPr/>
        </p:nvSpPr>
        <p:spPr>
          <a:xfrm>
            <a:off x="6627387" y="979676"/>
            <a:ext cx="5273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Exemples:</a:t>
            </a:r>
          </a:p>
          <a:p>
            <a:endParaRPr lang="fr-FR" b="1" dirty="0"/>
          </a:p>
          <a:p>
            <a:r>
              <a:rPr lang="fr-FR" dirty="0"/>
              <a:t>[not-false] ~ false ≈ true</a:t>
            </a:r>
          </a:p>
          <a:p>
            <a:endParaRPr lang="fr-FR" dirty="0"/>
          </a:p>
          <a:p>
            <a:r>
              <a:rPr lang="fr-FR" dirty="0"/>
              <a:t>[not-true] ~ true ≈ false</a:t>
            </a:r>
          </a:p>
          <a:p>
            <a:endParaRPr lang="fr-FR" dirty="0"/>
          </a:p>
          <a:p>
            <a:r>
              <a:rPr lang="fr-FR" dirty="0"/>
              <a:t>[dom-empty] dom[ ] ≈ { }</a:t>
            </a:r>
          </a:p>
          <a:p>
            <a:endParaRPr lang="fr-FR" dirty="0"/>
          </a:p>
          <a:p>
            <a:r>
              <a:rPr lang="fr-FR" dirty="0"/>
              <a:t>[text-expression]  text ≈ char*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04DCF73-9E70-4BE5-B122-3D47892129BC}"/>
              </a:ext>
            </a:extLst>
          </p:cNvPr>
          <p:cNvSpPr txBox="1"/>
          <p:nvPr/>
        </p:nvSpPr>
        <p:spPr>
          <a:xfrm>
            <a:off x="6627387" y="3944845"/>
            <a:ext cx="5273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autorise la transformation de l’expression </a:t>
            </a:r>
            <a:r>
              <a:rPr lang="fr-FR" b="1" dirty="0"/>
              <a:t>t</a:t>
            </a:r>
            <a:r>
              <a:rPr lang="fr-FR" sz="1000" b="1" dirty="0"/>
              <a:t>1</a:t>
            </a:r>
            <a:r>
              <a:rPr lang="fr-FR" dirty="0"/>
              <a:t> en </a:t>
            </a:r>
            <a:r>
              <a:rPr lang="fr-FR" b="1" dirty="0"/>
              <a:t>t</a:t>
            </a:r>
            <a:r>
              <a:rPr lang="fr-FR" sz="1000" b="1" dirty="0"/>
              <a:t>2</a:t>
            </a:r>
          </a:p>
          <a:p>
            <a:endParaRPr lang="fr-FR" b="1" dirty="0"/>
          </a:p>
          <a:p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b="1" dirty="0"/>
              <a:t>…t</a:t>
            </a:r>
            <a:r>
              <a:rPr lang="fr-FR" sz="1200" b="1" dirty="0"/>
              <a:t>1</a:t>
            </a:r>
            <a:r>
              <a:rPr lang="fr-FR" b="1" dirty="0"/>
              <a:t>…</a:t>
            </a: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</a:p>
          <a:p>
            <a:r>
              <a:rPr lang="fr-FR" i="1" dirty="0"/>
              <a:t>nom de règle</a:t>
            </a:r>
          </a:p>
          <a:p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⌊</a:t>
            </a:r>
            <a:r>
              <a:rPr lang="fr-FR" b="1" dirty="0"/>
              <a:t>…t</a:t>
            </a:r>
            <a:r>
              <a:rPr lang="fr-FR" sz="1200" b="1" dirty="0"/>
              <a:t>2</a:t>
            </a:r>
            <a:r>
              <a:rPr lang="fr-FR" b="1" dirty="0"/>
              <a:t>…</a:t>
            </a: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⌋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11C7B3A8-B3F6-4FB5-AA69-75E90A7B95AD}"/>
              </a:ext>
            </a:extLst>
          </p:cNvPr>
          <p:cNvSpPr txBox="1"/>
          <p:nvPr/>
        </p:nvSpPr>
        <p:spPr>
          <a:xfrm>
            <a:off x="8747736" y="4651528"/>
            <a:ext cx="328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   </a:t>
            </a: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dirty="0"/>
              <a:t>~~ true</a:t>
            </a: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⌋</a:t>
            </a:r>
            <a:endParaRPr lang="fr-FR" dirty="0"/>
          </a:p>
          <a:p>
            <a:r>
              <a:rPr lang="fr-FR" dirty="0"/>
              <a:t>Exemple 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→              </a:t>
            </a:r>
            <a:r>
              <a:rPr lang="fr-FR" i="1" dirty="0">
                <a:solidFill>
                  <a:srgbClr val="222222"/>
                </a:solidFill>
                <a:latin typeface="arial" panose="020B0604020202020204" pitchFamily="34" charset="0"/>
              </a:rPr>
              <a:t>not-</a:t>
            </a:r>
            <a:r>
              <a:rPr lang="fr-FR" i="1" dirty="0" err="1">
                <a:solidFill>
                  <a:srgbClr val="222222"/>
                </a:solidFill>
                <a:latin typeface="arial" panose="020B0604020202020204" pitchFamily="34" charset="0"/>
              </a:rPr>
              <a:t>true</a:t>
            </a:r>
            <a:endParaRPr lang="fr-FR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				 </a:t>
            </a: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dirty="0"/>
              <a:t>~ false</a:t>
            </a: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⌋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4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xmlns="" id="{3112E8CC-9815-4F14-9849-D461AF41DD61}"/>
                  </a:ext>
                </a:extLst>
              </p:cNvPr>
              <p:cNvSpPr txBox="1"/>
              <p:nvPr/>
            </p:nvSpPr>
            <p:spPr>
              <a:xfrm>
                <a:off x="0" y="1453234"/>
                <a:ext cx="7566991" cy="395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Une règle d’inférence est constituée</a:t>
                </a:r>
              </a:p>
              <a:p>
                <a:r>
                  <a:rPr lang="fr-FR" dirty="0"/>
                  <a:t> d’une </a:t>
                </a:r>
                <a:r>
                  <a:rPr lang="fr-FR" b="1" dirty="0"/>
                  <a:t>prémisse</a:t>
                </a:r>
                <a:r>
                  <a:rPr lang="fr-FR" dirty="0"/>
                  <a:t> et d’une </a:t>
                </a:r>
                <a:r>
                  <a:rPr lang="fr-FR" b="1" dirty="0"/>
                  <a:t>conclusion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fr-FR" b="1" dirty="0"/>
              </a:p>
              <a:p>
                <a:r>
                  <a:rPr lang="fr-FR" dirty="0"/>
                  <a:t>Elle se présente comme suit:</a:t>
                </a:r>
              </a:p>
              <a:p>
                <a:endParaRPr lang="fr-FR" b="1" dirty="0"/>
              </a:p>
              <a:p>
                <a:endParaRPr lang="fr-FR" b="1" dirty="0"/>
              </a:p>
              <a:p>
                <a:r>
                  <a:rPr lang="fr-FR" b="1" dirty="0"/>
                  <a:t>[nom]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fr-FR" sz="2800" b="1" dirty="0"/>
                  <a:t>            </a:t>
                </a:r>
                <a:r>
                  <a:rPr lang="fr-FR" dirty="0"/>
                  <a:t>où            </a:t>
                </a:r>
              </a:p>
              <a:p>
                <a:endParaRPr lang="fr-FR" sz="2800" b="1" dirty="0"/>
              </a:p>
              <a:p>
                <a:endParaRPr lang="fr-FR" sz="2800" b="1" dirty="0"/>
              </a:p>
              <a:p>
                <a:endParaRPr lang="fr-FR" sz="2800" b="1" dirty="0"/>
              </a:p>
              <a:p>
                <a:r>
                  <a:rPr lang="fr-FR" dirty="0"/>
                  <a:t>Cette règle indique que pour démontrer P il suffit de démontrer P</a:t>
                </a:r>
                <a:r>
                  <a:rPr lang="fr-FR" baseline="-25000" dirty="0"/>
                  <a:t>1</a:t>
                </a:r>
                <a:r>
                  <a:rPr lang="fr-FR" dirty="0"/>
                  <a:t>,… </a:t>
                </a:r>
                <a:r>
                  <a:rPr lang="fr-FR" dirty="0" err="1"/>
                  <a:t>P</a:t>
                </a:r>
                <a:r>
                  <a:rPr lang="fr-FR" baseline="-25000" dirty="0" err="1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3112E8CC-9815-4F14-9849-D461AF41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3234"/>
                <a:ext cx="7566991" cy="3951531"/>
              </a:xfrm>
              <a:prstGeom prst="rect">
                <a:avLst/>
              </a:prstGeom>
              <a:blipFill>
                <a:blip r:embed="rId2"/>
                <a:stretch>
                  <a:fillRect l="-645" t="-770" b="-13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3809AA-1774-41FF-9AC5-56436CE66608}"/>
              </a:ext>
            </a:extLst>
          </p:cNvPr>
          <p:cNvSpPr/>
          <p:nvPr/>
        </p:nvSpPr>
        <p:spPr>
          <a:xfrm>
            <a:off x="3732055" y="242873"/>
            <a:ext cx="41712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Règle d’inférence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92EDFD01-47A1-4032-AAD1-B45FD6D02484}"/>
              </a:ext>
            </a:extLst>
          </p:cNvPr>
          <p:cNvGrpSpPr/>
          <p:nvPr/>
        </p:nvGrpSpPr>
        <p:grpSpPr>
          <a:xfrm>
            <a:off x="3732055" y="2702650"/>
            <a:ext cx="3281658" cy="1452697"/>
            <a:chOff x="4280450" y="2704406"/>
            <a:chExt cx="3281658" cy="1452697"/>
          </a:xfrm>
        </p:grpSpPr>
        <p:sp>
          <p:nvSpPr>
            <p:cNvPr id="9" name="Accolade ouvrante 8">
              <a:extLst>
                <a:ext uri="{FF2B5EF4-FFF2-40B4-BE49-F238E27FC236}">
                  <a16:creationId xmlns:a16="http://schemas.microsoft.com/office/drawing/2014/main" xmlns="" id="{A1A3C67D-D6CC-4C57-BC1D-585F414E96AA}"/>
                </a:ext>
              </a:extLst>
            </p:cNvPr>
            <p:cNvSpPr/>
            <p:nvPr/>
          </p:nvSpPr>
          <p:spPr>
            <a:xfrm>
              <a:off x="4280450" y="2889072"/>
              <a:ext cx="437322" cy="10833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0665DD32-1497-4E60-AFA4-9042D73D709C}"/>
                </a:ext>
              </a:extLst>
            </p:cNvPr>
            <p:cNvSpPr txBox="1"/>
            <p:nvPr/>
          </p:nvSpPr>
          <p:spPr>
            <a:xfrm>
              <a:off x="4717772" y="2704406"/>
              <a:ext cx="21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 est une conclusion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1B0B268E-0F07-4D7B-A7D7-E522C73EFE7F}"/>
                </a:ext>
              </a:extLst>
            </p:cNvPr>
            <p:cNvSpPr txBox="1"/>
            <p:nvPr/>
          </p:nvSpPr>
          <p:spPr>
            <a:xfrm>
              <a:off x="4717772" y="3787771"/>
              <a:ext cx="284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</a:t>
              </a:r>
              <a:r>
                <a:rPr lang="fr-FR" baseline="-25000" dirty="0"/>
                <a:t>1</a:t>
              </a:r>
              <a:r>
                <a:rPr lang="fr-FR" dirty="0"/>
                <a:t>…</a:t>
              </a:r>
              <a:r>
                <a:rPr lang="fr-FR" dirty="0" err="1"/>
                <a:t>p</a:t>
              </a:r>
              <a:r>
                <a:rPr lang="fr-FR" baseline="-25000" dirty="0" err="1"/>
                <a:t>n</a:t>
              </a:r>
              <a:r>
                <a:rPr lang="fr-FR" dirty="0"/>
                <a:t> sont les prémisses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9344E37A-F2B5-4825-B127-0F25109AD961}"/>
                  </a:ext>
                </a:extLst>
              </p:cNvPr>
              <p:cNvSpPr/>
              <p:nvPr/>
            </p:nvSpPr>
            <p:spPr>
              <a:xfrm>
                <a:off x="7460974" y="1396355"/>
                <a:ext cx="4373220" cy="298543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Une séquence de justification utilisant une telle règle prendra la forme ci-dessous:</a:t>
                </a:r>
              </a:p>
              <a:p>
                <a:pPr lvl="3"/>
                <a:r>
                  <a:rPr lang="fr-F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⌊p⌋</a:t>
                </a:r>
                <a:endParaRPr lang="fr-FR" sz="3200" b="1" dirty="0"/>
              </a:p>
              <a:p>
                <a:pPr lvl="3"/>
                <a:r>
                  <a:rPr lang="fr-FR" sz="1600" dirty="0"/>
                  <a:t>  </a:t>
                </a:r>
                <a:r>
                  <a:rPr lang="fr-FR" sz="1600" i="1" dirty="0"/>
                  <a:t>nom</a:t>
                </a:r>
              </a:p>
              <a:p>
                <a:pPr lvl="3"/>
                <a:r>
                  <a:rPr 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⌊p</a:t>
                </a:r>
                <a:r>
                  <a:rPr lang="fr-FR" sz="2800" baseline="-25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  <a:endParaRPr lang="fr-FR" sz="2800" dirty="0"/>
              </a:p>
              <a:p>
                <a:pPr lvl="3"/>
                <a:r>
                  <a:rPr lang="fr-FR" sz="1600" dirty="0"/>
                  <a:t>      .            </a:t>
                </a:r>
                <a:endParaRPr lang="fr-FR" sz="2000" dirty="0"/>
              </a:p>
              <a:p>
                <a:pPr lvl="3"/>
                <a:r>
                  <a:rPr lang="fr-FR" sz="1600" dirty="0"/>
                  <a:t>      .</a:t>
                </a:r>
              </a:p>
              <a:p>
                <a:pPr lvl="3"/>
                <a:r>
                  <a:rPr lang="fr-FR" sz="1600" dirty="0"/>
                  <a:t>      .</a:t>
                </a:r>
              </a:p>
              <a:p>
                <a:pPr lvl="3"/>
                <a:r>
                  <a:rPr 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⌊</a:t>
                </a:r>
                <a:r>
                  <a:rPr lang="fr-FR" sz="2800" dirty="0" err="1"/>
                  <a:t>p</a:t>
                </a:r>
                <a:r>
                  <a:rPr lang="fr-FR" sz="2800" baseline="-25000" dirty="0" err="1"/>
                  <a:t>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fr-FR" sz="2800" dirty="0"/>
                  <a:t> </a:t>
                </a:r>
                <a:endParaRPr lang="fr-FR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344E37A-F2B5-4825-B127-0F25109AD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74" y="1396355"/>
                <a:ext cx="4373220" cy="2985433"/>
              </a:xfrm>
              <a:prstGeom prst="rect">
                <a:avLst/>
              </a:prstGeom>
              <a:blipFill>
                <a:blip r:embed="rId3"/>
                <a:stretch>
                  <a:fillRect l="-1113" t="-813" b="-44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8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58E3E1C3-AB17-4FAD-B6C2-6C3D3CEEB8C1}"/>
                  </a:ext>
                </a:extLst>
              </p:cNvPr>
              <p:cNvSpPr txBox="1"/>
              <p:nvPr/>
            </p:nvSpPr>
            <p:spPr>
              <a:xfrm>
                <a:off x="1144569" y="878003"/>
                <a:ext cx="4779153" cy="1762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Considérons la règle suivante</a:t>
                </a:r>
                <a:r>
                  <a:rPr lang="fr-FR" sz="2000" b="1" dirty="0"/>
                  <a:t>:</a:t>
                </a:r>
              </a:p>
              <a:p>
                <a:endParaRPr lang="fr-FR" sz="2000" b="1" dirty="0"/>
              </a:p>
              <a:p>
                <a:r>
                  <a:rPr lang="fr-FR" i="1" dirty="0"/>
                  <a:t>[and-split-</a:t>
                </a:r>
                <a:r>
                  <a:rPr lang="fr-FR" i="1" dirty="0" err="1"/>
                  <a:t>inf</a:t>
                </a:r>
                <a:r>
                  <a:rPr lang="fr-FR" i="1" dirty="0"/>
                  <a:t>]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fr-FR" sz="2800" dirty="0"/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E3E1C3-AB17-4FAD-B6C2-6C3D3CEE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69" y="878003"/>
                <a:ext cx="4779153" cy="1762598"/>
              </a:xfrm>
              <a:prstGeom prst="rect">
                <a:avLst/>
              </a:prstGeom>
              <a:blipFill rotWithShape="0">
                <a:blip r:embed="rId2"/>
                <a:stretch>
                  <a:fillRect l="-1403" t="-17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B206B636-7A87-40AB-BE80-E04E61E54C9F}"/>
              </a:ext>
            </a:extLst>
          </p:cNvPr>
          <p:cNvSpPr txBox="1"/>
          <p:nvPr/>
        </p:nvSpPr>
        <p:spPr>
          <a:xfrm>
            <a:off x="1144569" y="2738653"/>
            <a:ext cx="2888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Elle nous permet d’écrire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dirty="0"/>
              <a:t>x ≠y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lang="fr-FR" dirty="0"/>
              <a:t> x = z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</a:p>
          <a:p>
            <a:r>
              <a:rPr lang="fr-FR" dirty="0"/>
              <a:t>and-split-</a:t>
            </a:r>
            <a:r>
              <a:rPr lang="fr-FR" dirty="0" err="1"/>
              <a:t>inf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b="1" dirty="0"/>
              <a:t>x</a:t>
            </a:r>
            <a:r>
              <a:rPr lang="fr-FR" dirty="0"/>
              <a:t> ≠ y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b="1" dirty="0"/>
              <a:t>x</a:t>
            </a:r>
            <a:r>
              <a:rPr lang="fr-FR" dirty="0"/>
              <a:t> = z 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AAC0EE73-CAE5-441F-A0E3-FBE45428113F}"/>
              </a:ext>
            </a:extLst>
          </p:cNvPr>
          <p:cNvSpPr txBox="1"/>
          <p:nvPr/>
        </p:nvSpPr>
        <p:spPr>
          <a:xfrm>
            <a:off x="6790552" y="878003"/>
            <a:ext cx="25522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Justification complète</a:t>
            </a:r>
          </a:p>
          <a:p>
            <a:endParaRPr lang="fr-FR" b="1" dirty="0"/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b="1" dirty="0"/>
              <a:t>x</a:t>
            </a:r>
            <a:r>
              <a:rPr lang="fr-FR" dirty="0"/>
              <a:t> ≠ y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lang="fr-FR" dirty="0"/>
              <a:t> x = z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⌋</a:t>
            </a:r>
            <a:endParaRPr lang="fr-FR" dirty="0"/>
          </a:p>
          <a:p>
            <a:r>
              <a:rPr lang="fr-FR" dirty="0"/>
              <a:t>and-split-</a:t>
            </a:r>
            <a:r>
              <a:rPr lang="fr-FR" dirty="0" err="1"/>
              <a:t>inf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b="1" dirty="0"/>
              <a:t>x</a:t>
            </a:r>
            <a:r>
              <a:rPr lang="fr-FR" dirty="0"/>
              <a:t> ≠ y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endParaRPr lang="fr-FR" dirty="0"/>
          </a:p>
          <a:p>
            <a:r>
              <a:rPr lang="fr-FR" dirty="0"/>
              <a:t>     argument</a:t>
            </a:r>
            <a:r>
              <a:rPr lang="fr-FR" baseline="-25000" dirty="0"/>
              <a:t>1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⌊ </a:t>
            </a:r>
            <a:r>
              <a:rPr lang="fr-FR" b="1" dirty="0"/>
              <a:t>x</a:t>
            </a:r>
            <a:r>
              <a:rPr lang="fr-FR" dirty="0"/>
              <a:t> = z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endParaRPr lang="fr-FR" dirty="0"/>
          </a:p>
          <a:p>
            <a:r>
              <a:rPr lang="fr-FR" dirty="0"/>
              <a:t>     argument</a:t>
            </a:r>
            <a:r>
              <a:rPr lang="fr-FR" baseline="-25000" dirty="0"/>
              <a:t>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1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16CA49-655D-4C91-8952-632D2D9E1A74}"/>
              </a:ext>
            </a:extLst>
          </p:cNvPr>
          <p:cNvSpPr/>
          <p:nvPr/>
        </p:nvSpPr>
        <p:spPr>
          <a:xfrm>
            <a:off x="1694329" y="164476"/>
            <a:ext cx="9560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Quelques règles de justification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A73598E9-EC48-41EE-AA30-FD30BBB5953C}"/>
                  </a:ext>
                </a:extLst>
              </p:cNvPr>
              <p:cNvSpPr txBox="1"/>
              <p:nvPr/>
            </p:nvSpPr>
            <p:spPr>
              <a:xfrm>
                <a:off x="0" y="1080551"/>
                <a:ext cx="5773000" cy="513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400" i="1" dirty="0"/>
              </a:p>
              <a:p>
                <a:r>
                  <a:rPr lang="fr-FR" sz="2400" i="1" dirty="0"/>
                  <a:t>[and-split-</a:t>
                </a:r>
                <a:r>
                  <a:rPr lang="fr-FR" sz="2400" i="1" dirty="0" err="1"/>
                  <a:t>inf</a:t>
                </a:r>
                <a:r>
                  <a:rPr lang="fr-FR" sz="2400" i="1" dirty="0"/>
                  <a:t> ]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fr-FR" sz="2400" i="1" dirty="0"/>
                  <a:t>[all-</a:t>
                </a:r>
                <a:r>
                  <a:rPr lang="fr-FR" sz="2400" i="1" dirty="0" err="1"/>
                  <a:t>assumption</a:t>
                </a:r>
                <a:r>
                  <a:rPr lang="fr-FR" sz="2400" i="1" dirty="0"/>
                  <a:t>-</a:t>
                </a:r>
                <a:r>
                  <a:rPr lang="fr-FR" sz="2400" i="1" dirty="0" err="1"/>
                  <a:t>inf</a:t>
                </a:r>
                <a:r>
                  <a:rPr lang="fr-FR" sz="2400" i="1" dirty="0"/>
                  <a:t> ]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rgbClr val="222222"/>
                            </a:solidFill>
                            <a:latin typeface="arial" panose="020B0604020202020204" pitchFamily="34" charset="0"/>
                          </a:rPr>
                          <m:t>Ⱶ</m:t>
                        </m:r>
                        <m:r>
                          <m:rPr>
                            <m:nor/>
                          </m:rPr>
                          <a:rPr lang="fr-FR" sz="2400" dirty="0"/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fr-FR" sz="2400" dirty="0"/>
              </a:p>
              <a:p>
                <a:r>
                  <a:rPr lang="fr-FR" sz="2400" i="1" dirty="0"/>
                  <a:t>[class-</a:t>
                </a:r>
                <a:r>
                  <a:rPr lang="fr-FR" sz="2400" i="1" dirty="0" err="1"/>
                  <a:t>assumption</a:t>
                </a:r>
                <a:r>
                  <a:rPr lang="fr-FR" sz="2400" i="1" dirty="0"/>
                  <a:t>-</a:t>
                </a:r>
                <a:r>
                  <a:rPr lang="fr-FR" sz="2400" i="1" dirty="0" err="1"/>
                  <a:t>inf</a:t>
                </a:r>
                <a:r>
                  <a:rPr lang="fr-FR" sz="2400" i="1" dirty="0"/>
                  <a:t>]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⌋</m:t>
                        </m:r>
                        <m:r>
                          <m:rPr>
                            <m:nor/>
                          </m:rPr>
                          <a:rPr lang="fr-FR" sz="2400" b="1" dirty="0"/>
                          <m:t> 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⌊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𝐶𝐸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⌋</m:t>
                        </m:r>
                      </m:den>
                    </m:f>
                  </m:oMath>
                </a14:m>
                <a:endParaRPr lang="fr-FR" sz="2400" dirty="0"/>
              </a:p>
              <a:p>
                <a:endParaRPr lang="fr-FR" sz="2400" dirty="0"/>
              </a:p>
              <a:p>
                <a:r>
                  <a:rPr lang="fr-FR" sz="2400" i="1" dirty="0"/>
                  <a:t>[</a:t>
                </a:r>
                <a:r>
                  <a:rPr lang="fr-FR" sz="2400" i="1" dirty="0" err="1"/>
                  <a:t>empty-list-inequality</a:t>
                </a:r>
                <a:r>
                  <a:rPr lang="fr-FR" sz="2400" i="1" dirty="0"/>
                  <a:t>]</a:t>
                </a:r>
                <a:r>
                  <a:rPr lang="fr-FR" sz="2400" dirty="0"/>
                  <a:t>	(</a:t>
                </a:r>
                <a:r>
                  <a:rPr lang="fr-FR" sz="2400" dirty="0">
                    <a:sym typeface="Symbol" panose="05050102010706020507" pitchFamily="18" charset="2"/>
                  </a:rPr>
                  <a:t>e</a:t>
                </a:r>
                <a:r>
                  <a:rPr lang="fr-FR" sz="2400" i="1" dirty="0">
                    <a:latin typeface="Cambria Math" panose="02040503050406030204" pitchFamily="18" charset="0"/>
                  </a:rPr>
                  <a:t>^ el ≠ </a:t>
                </a:r>
                <a:r>
                  <a:rPr lang="fr-FR" sz="2400" dirty="0">
                    <a:sym typeface="Symbol" panose="05050102010706020507" pitchFamily="18" charset="2"/>
                  </a:rPr>
                  <a:t> </a:t>
                </a:r>
                <a:r>
                  <a:rPr lang="fr-FR" sz="2400" i="1" dirty="0">
                    <a:latin typeface="Cambria Math" panose="02040503050406030204" pitchFamily="18" charset="0"/>
                  </a:rPr>
                  <a:t> )≈ true</a:t>
                </a:r>
              </a:p>
              <a:p>
                <a:endParaRPr lang="fr-FR" sz="2400" dirty="0"/>
              </a:p>
              <a:p>
                <a:r>
                  <a:rPr lang="fr-FR" sz="2400" i="1" dirty="0"/>
                  <a:t>[true-and]                   (</a:t>
                </a:r>
                <a:r>
                  <a:rPr lang="fr-FR" sz="2400" i="1" dirty="0" err="1">
                    <a:latin typeface="Cambria Math" panose="02040503050406030204" pitchFamily="18" charset="0"/>
                  </a:rPr>
                  <a:t>true</a:t>
                </a:r>
                <a:r>
                  <a:rPr lang="fr-FR" sz="24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fr-FR" sz="2400" i="1" dirty="0">
                    <a:latin typeface="Cambria Math" panose="02040503050406030204" pitchFamily="18" charset="0"/>
                  </a:rPr>
                  <a:t>P )≈ P</a:t>
                </a:r>
              </a:p>
              <a:p>
                <a:endParaRPr lang="fr-F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3598E9-EC48-41EE-AA30-FD30BBB5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0551"/>
                <a:ext cx="5773000" cy="5138073"/>
              </a:xfrm>
              <a:prstGeom prst="rect">
                <a:avLst/>
              </a:prstGeom>
              <a:blipFill rotWithShape="0">
                <a:blip r:embed="rId2"/>
                <a:stretch>
                  <a:fillRect l="-15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9E3EAE3E-B5C0-4C02-B501-B7FC92C142AE}"/>
                  </a:ext>
                </a:extLst>
              </p:cNvPr>
              <p:cNvSpPr txBox="1"/>
              <p:nvPr/>
            </p:nvSpPr>
            <p:spPr>
              <a:xfrm>
                <a:off x="5991371" y="1473366"/>
                <a:ext cx="633879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i="1" dirty="0"/>
                  <a:t>[</a:t>
                </a:r>
                <a:r>
                  <a:rPr lang="fr-FR" sz="2400" i="1" dirty="0" err="1"/>
                  <a:t>hd-concatenation</a:t>
                </a:r>
                <a:r>
                  <a:rPr lang="fr-FR" sz="2400" i="1" dirty="0"/>
                  <a:t>]           (</a:t>
                </a:r>
                <a:r>
                  <a:rPr lang="fr-FR" sz="2400" i="1" dirty="0" err="1">
                    <a:latin typeface="Cambria Math" panose="02040503050406030204" pitchFamily="18" charset="0"/>
                  </a:rPr>
                  <a:t>hd</a:t>
                </a:r>
                <a:r>
                  <a:rPr lang="fr-FR" sz="2400" dirty="0">
                    <a:sym typeface="Symbol" panose="05050102010706020507" pitchFamily="18" charset="2"/>
                  </a:rPr>
                  <a:t> e</a:t>
                </a:r>
                <a:r>
                  <a:rPr lang="fr-FR" sz="2400" i="1" dirty="0">
                    <a:latin typeface="Cambria Math" panose="02040503050406030204" pitchFamily="18" charset="0"/>
                  </a:rPr>
                  <a:t> ^ el) ≈ e</a:t>
                </a:r>
              </a:p>
              <a:p>
                <a:endParaRPr lang="fr-F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2400" i="1" dirty="0"/>
                  <a:t>[</a:t>
                </a:r>
                <a:r>
                  <a:rPr lang="fr-FR" sz="2400" i="1" dirty="0" err="1"/>
                  <a:t>equality</a:t>
                </a:r>
                <a:r>
                  <a:rPr lang="fr-FR" sz="2400" i="1" dirty="0"/>
                  <a:t>-annihilation</a:t>
                </a:r>
                <a:r>
                  <a:rPr lang="fr-FR" sz="2400" i="1" dirty="0">
                    <a:latin typeface="Cambria Math" panose="02040503050406030204" pitchFamily="18" charset="0"/>
                  </a:rPr>
                  <a:t>]         (e = e) ≈ true</a:t>
                </a:r>
              </a:p>
              <a:p>
                <a:endParaRPr lang="fr-FR" sz="2400" dirty="0"/>
              </a:p>
              <a:p>
                <a:r>
                  <a:rPr lang="fr-FR" sz="2400" i="1" dirty="0"/>
                  <a:t>[true-or]                       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⋁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true</a:t>
                </a:r>
              </a:p>
              <a:p>
                <a:endParaRPr lang="en-US" sz="2400" dirty="0"/>
              </a:p>
              <a:p>
                <a:r>
                  <a:rPr lang="fr-FR" sz="2400" i="1" dirty="0">
                    <a:solidFill>
                      <a:srgbClr val="C00000"/>
                    </a:solidFill>
                  </a:rPr>
                  <a:t>[insert-</a:t>
                </a:r>
                <a:r>
                  <a:rPr lang="fr-FR" sz="2400" i="1" dirty="0" err="1">
                    <a:solidFill>
                      <a:srgbClr val="C00000"/>
                    </a:solidFill>
                  </a:rPr>
                  <a:t>def</a:t>
                </a:r>
                <a:r>
                  <a:rPr lang="fr-FR" sz="2400" i="1" dirty="0">
                    <a:solidFill>
                      <a:srgbClr val="C00000"/>
                    </a:solidFill>
                  </a:rPr>
                  <a:t>]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𝑖𝑛𝑠𝑒𝑟𝑡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𝑒𝑙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fr-FR" sz="2400" dirty="0" smtClean="0">
                        <a:solidFill>
                          <a:srgbClr val="C00000"/>
                        </a:solidFill>
                        <a:sym typeface="Symbol" panose="05050102010706020507" pitchFamily="18" charset="2"/>
                      </a:rPr>
                      <m:t></m:t>
                    </m:r>
                    <m:r>
                      <m:rPr>
                        <m:nor/>
                      </m:rPr>
                      <a:rPr lang="fr-FR" sz="2400" b="0" i="0" dirty="0" smtClean="0">
                        <a:solidFill>
                          <a:srgbClr val="C00000"/>
                        </a:solidFill>
                        <a:sym typeface="Symbol" panose="05050102010706020507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fr-FR" sz="2400" dirty="0" smtClean="0">
                        <a:solidFill>
                          <a:srgbClr val="C00000"/>
                        </a:solidFill>
                        <a:sym typeface="Symbol" panose="05050102010706020507" pitchFamily="18" charset="2"/>
                      </a:rPr>
                      <m:t></m:t>
                    </m:r>
                    <m:r>
                      <m:rPr>
                        <m:nor/>
                      </m:rPr>
                      <a:rPr lang="fr-F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𝑒𝑙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fr-FR" sz="2400" dirty="0">
                  <a:solidFill>
                    <a:srgbClr val="C00000"/>
                  </a:solidFill>
                </a:endParaRPr>
              </a:p>
              <a:p>
                <a:r>
                  <a:rPr lang="fr-FR" sz="2400" i="1" dirty="0">
                    <a:solidFill>
                      <a:srgbClr val="C00000"/>
                    </a:solidFill>
                  </a:rPr>
                  <a:t>[</a:t>
                </a:r>
                <a:r>
                  <a:rPr lang="fr-FR" sz="2400" i="1" dirty="0" err="1">
                    <a:solidFill>
                      <a:srgbClr val="C00000"/>
                    </a:solidFill>
                  </a:rPr>
                  <a:t>member-def</a:t>
                </a:r>
                <a:r>
                  <a:rPr lang="fr-FR" sz="2400" i="1" dirty="0">
                    <a:solidFill>
                      <a:srgbClr val="C00000"/>
                    </a:solidFill>
                  </a:rPr>
                  <a:t>]      </a:t>
                </a:r>
                <a:r>
                  <a:rPr lang="fr-FR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member(i, el)</a:t>
                </a:r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fr-FR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el ≠</a:t>
                </a:r>
                <a:r>
                  <a:rPr lang="fr-FR" sz="2400" dirty="0">
                    <a:sym typeface="Symbol" panose="05050102010706020507" pitchFamily="18" charset="2"/>
                  </a:rPr>
                  <a:t> </a:t>
                </a:r>
                <a:r>
                  <a:rPr lang="fr-FR" sz="24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 </a:t>
                </a:r>
                <a:r>
                  <a:rPr lang="fr-FR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⋀</m:t>
                    </m:r>
                  </m:oMath>
                </a14:m>
                <a:r>
                  <a:rPr lang="fr-FR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((i=</a:t>
                </a:r>
                <a:r>
                  <a:rPr lang="fr-FR" sz="2400" i="1" dirty="0" err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hd</a:t>
                </a:r>
                <a:r>
                  <a:rPr lang="fr-FR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el)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⋁</m:t>
                    </m:r>
                  </m:oMath>
                </a14:m>
                <a:r>
                  <a:rPr lang="fr-FR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member(i, </a:t>
                </a:r>
                <a:r>
                  <a:rPr lang="fr-FR" sz="2400" i="1" dirty="0" err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tl</a:t>
                </a:r>
                <a:r>
                  <a:rPr lang="fr-FR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el)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E3EAE3E-B5C0-4C02-B501-B7FC92C1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71" y="1473366"/>
                <a:ext cx="6338790" cy="3785652"/>
              </a:xfrm>
              <a:prstGeom prst="rect">
                <a:avLst/>
              </a:prstGeom>
              <a:blipFill>
                <a:blip r:embed="rId3"/>
                <a:stretch>
                  <a:fillRect l="-1538" t="-1449" r="-769" b="-27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86CBD4A5-058D-4AC0-AD58-303012231667}"/>
              </a:ext>
            </a:extLst>
          </p:cNvPr>
          <p:cNvCxnSpPr>
            <a:cxnSpLocks/>
          </p:cNvCxnSpPr>
          <p:nvPr/>
        </p:nvCxnSpPr>
        <p:spPr>
          <a:xfrm>
            <a:off x="5882187" y="1473366"/>
            <a:ext cx="0" cy="4304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37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4749</TotalTime>
  <Words>626</Words>
  <Application>Microsoft Office PowerPoint</Application>
  <PresentationFormat>Grand écran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Arial</vt:lpstr>
      <vt:lpstr>Cambria Math</vt:lpstr>
      <vt:lpstr>Gill Sans MT</vt:lpstr>
      <vt:lpstr>Symbol</vt:lpstr>
      <vt:lpstr>Times New Roman</vt:lpstr>
      <vt:lpstr>Verdana</vt:lpstr>
      <vt:lpstr>Wingdings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larissavomo@gmail.com</dc:creator>
  <cp:lastModifiedBy>Roger NOUSSI</cp:lastModifiedBy>
  <cp:revision>157</cp:revision>
  <dcterms:created xsi:type="dcterms:W3CDTF">2020-04-07T11:17:34Z</dcterms:created>
  <dcterms:modified xsi:type="dcterms:W3CDTF">2020-04-18T05:43:11Z</dcterms:modified>
</cp:coreProperties>
</file>