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4" r:id="rId1"/>
  </p:sldMasterIdLst>
  <p:notesMasterIdLst>
    <p:notesMasterId r:id="rId9"/>
  </p:notesMasterIdLst>
  <p:sldIdLst>
    <p:sldId id="265" r:id="rId2"/>
    <p:sldId id="257" r:id="rId3"/>
    <p:sldId id="260" r:id="rId4"/>
    <p:sldId id="266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F9599-EB08-4E4B-992B-182D529EECFB}" type="datetimeFigureOut">
              <a:rPr lang="fr-FR" smtClean="0"/>
              <a:t>12/05/2020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F638A-95B2-44E4-827C-9B92230FDC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78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56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3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1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609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8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004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7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3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6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764DE79-268F-4C1A-8933-263129D2AF90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5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90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B5FB26C-2AF0-420E-96A6-B83E30FB94EA}"/>
              </a:ext>
            </a:extLst>
          </p:cNvPr>
          <p:cNvSpPr txBox="1"/>
          <p:nvPr/>
        </p:nvSpPr>
        <p:spPr>
          <a:xfrm>
            <a:off x="3183987" y="2828835"/>
            <a:ext cx="5824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/>
              <a:t>HARBOUR0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230312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E091B5-6A9B-4733-A33C-04EDE209C848}"/>
              </a:ext>
            </a:extLst>
          </p:cNvPr>
          <p:cNvSpPr/>
          <p:nvPr/>
        </p:nvSpPr>
        <p:spPr>
          <a:xfrm>
            <a:off x="-239149" y="96641"/>
            <a:ext cx="6686830" cy="7086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Scheme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A_HARBOUR0 = </a:t>
            </a:r>
            <a:endParaRPr lang="fr-FR" sz="1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fr-FR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endParaRPr lang="fr-FR" sz="1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fr-FR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Harbour</a:t>
            </a:r>
            <a:endParaRPr lang="fr-FR" sz="1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fr-FR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endParaRPr lang="fr-FR" sz="1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		Arrives : </a:t>
            </a:r>
            <a:r>
              <a:rPr lang="fr-FR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T.Ship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×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Harbour -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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Harbour,</a:t>
            </a:r>
            <a:endParaRPr lang="fr-FR" sz="1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		Docks : </a:t>
            </a:r>
            <a:r>
              <a:rPr lang="fr-FR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T.Ship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×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T.Berth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fr-FR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× 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Harbour  -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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Harbour,</a:t>
            </a:r>
            <a:endParaRPr lang="fr-FR" sz="1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		Lives : </a:t>
            </a:r>
            <a:r>
              <a:rPr lang="fr-FR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T.Ship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×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T.Berth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fr-FR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× 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Harbour  -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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Harbour,</a:t>
            </a:r>
            <a:endParaRPr lang="fr-FR" sz="1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fr-FR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Waiting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: </a:t>
            </a:r>
            <a:r>
              <a:rPr lang="fr-FR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T.Ship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fr-FR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× 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Harbour  -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fr-FR" b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fr-FR" sz="1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		_</a:t>
            </a:r>
            <a:r>
              <a:rPr lang="fr-FR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occupancy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: </a:t>
            </a:r>
            <a:r>
              <a:rPr lang="fr-FR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T.Berth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fr-FR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× 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Harbour  -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fr-FR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T.Occupancy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fr-FR" sz="1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		Consistent : Harbour  -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fr-FR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fr-FR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Is_docked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: </a:t>
            </a:r>
            <a:r>
              <a:rPr lang="fr-FR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T.Ship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fr-FR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× 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Harbour  -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fr-FR" b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			</a:t>
            </a:r>
            <a:r>
              <a:rPr lang="fr-FR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Can_dock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: </a:t>
            </a:r>
            <a:r>
              <a:rPr lang="fr-FR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T.Ship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× Harbour  -  </a:t>
            </a:r>
            <a:r>
              <a:rPr lang="fr-FR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fr-FR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Can_leave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: </a:t>
            </a:r>
            <a:r>
              <a:rPr lang="fr-FR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T.Ship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× </a:t>
            </a:r>
            <a:r>
              <a:rPr lang="fr-FR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T.Berth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× Harbour  -  </a:t>
            </a:r>
            <a:r>
              <a:rPr lang="fr-FR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fr-FR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Can_arrives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: </a:t>
            </a:r>
            <a:r>
              <a:rPr lang="fr-FR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T.Ship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× Harbour  -  </a:t>
            </a:r>
            <a:r>
              <a:rPr lang="fr-FR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endParaRPr lang="fr-FR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B591-6DEF-4A26-A58B-8321CB9AE6D2}"/>
              </a:ext>
            </a:extLst>
          </p:cNvPr>
          <p:cNvSpPr/>
          <p:nvPr/>
        </p:nvSpPr>
        <p:spPr>
          <a:xfrm>
            <a:off x="7635698" y="1202274"/>
            <a:ext cx="4556302" cy="469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fr-FR" b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axiom</a:t>
            </a:r>
            <a:endParaRPr lang="fr-FR" sz="1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			[</a:t>
            </a:r>
            <a:r>
              <a:rPr lang="fr-FR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waiting_arrives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]   . . .</a:t>
            </a:r>
            <a:endParaRPr lang="fr-FR" sz="1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			[</a:t>
            </a:r>
            <a:r>
              <a:rPr lang="fr-FR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waiting_docks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]   . . .</a:t>
            </a:r>
            <a:endParaRPr lang="fr-FR" sz="1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			[</a:t>
            </a:r>
            <a:r>
              <a:rPr lang="fr-FR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waiting_leaves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]   . . .</a:t>
            </a:r>
            <a:endParaRPr lang="fr-FR" sz="1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			[_</a:t>
            </a:r>
            <a:r>
              <a:rPr lang="fr-FR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occupancy_arrives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]   . . .</a:t>
            </a:r>
            <a:endParaRPr lang="fr-FR" sz="1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			[_</a:t>
            </a:r>
            <a:r>
              <a:rPr lang="fr-FR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occupancy_dock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]   . . .</a:t>
            </a:r>
            <a:endParaRPr lang="fr-FR" sz="1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			[_</a:t>
            </a:r>
            <a:r>
              <a:rPr lang="fr-FR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occupancy_leaves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]   . . .</a:t>
            </a:r>
            <a:endParaRPr lang="fr-FR" sz="1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			[</a:t>
            </a:r>
            <a:r>
              <a:rPr lang="fr-FR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arrives_consistent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]   . . .</a:t>
            </a:r>
            <a:endParaRPr lang="fr-FR" sz="1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			[</a:t>
            </a:r>
            <a:r>
              <a:rPr lang="fr-FR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leaves_consistent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]   . . .</a:t>
            </a:r>
            <a:endParaRPr lang="fr-FR" sz="1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			[</a:t>
            </a:r>
            <a:r>
              <a:rPr lang="fr-FR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docks_consistent</a:t>
            </a:r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]   . . .</a:t>
            </a:r>
            <a:endParaRPr lang="fr-FR" sz="1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fr-FR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fr-FR" dirty="0">
              <a:latin typeface="+mj-lt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066BF72-50F2-472C-BE6C-A54848BB5CEC}"/>
              </a:ext>
            </a:extLst>
          </p:cNvPr>
          <p:cNvCxnSpPr/>
          <p:nvPr/>
        </p:nvCxnSpPr>
        <p:spPr>
          <a:xfrm>
            <a:off x="7876890" y="921433"/>
            <a:ext cx="0" cy="5936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976A3399-A12E-4369-A5A5-B2C110DB7443}"/>
              </a:ext>
            </a:extLst>
          </p:cNvPr>
          <p:cNvGrpSpPr/>
          <p:nvPr/>
        </p:nvGrpSpPr>
        <p:grpSpPr>
          <a:xfrm>
            <a:off x="5949712" y="700607"/>
            <a:ext cx="1767576" cy="2201620"/>
            <a:chOff x="5949712" y="700607"/>
            <a:chExt cx="1767576" cy="2201620"/>
          </a:xfrm>
        </p:grpSpPr>
        <p:sp>
          <p:nvSpPr>
            <p:cNvPr id="6" name="Accolade fermante 5">
              <a:extLst>
                <a:ext uri="{FF2B5EF4-FFF2-40B4-BE49-F238E27FC236}">
                  <a16:creationId xmlns:a16="http://schemas.microsoft.com/office/drawing/2014/main" id="{04E21D11-F497-4F44-B1A5-FA98DE63CF20}"/>
                </a:ext>
              </a:extLst>
            </p:cNvPr>
            <p:cNvSpPr/>
            <p:nvPr/>
          </p:nvSpPr>
          <p:spPr>
            <a:xfrm>
              <a:off x="5949712" y="1631958"/>
              <a:ext cx="331818" cy="1270269"/>
            </a:xfrm>
            <a:prstGeom prst="rightBrac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851045EC-DC1F-4CB1-88BF-DFD0815DC4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5915" y="1705393"/>
              <a:ext cx="392958" cy="5049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893841AC-2737-4CC7-801C-64599B0979DF}"/>
                </a:ext>
              </a:extLst>
            </p:cNvPr>
            <p:cNvGrpSpPr/>
            <p:nvPr/>
          </p:nvGrpSpPr>
          <p:grpSpPr>
            <a:xfrm>
              <a:off x="6263390" y="700607"/>
              <a:ext cx="1453898" cy="895795"/>
              <a:chOff x="6494672" y="339939"/>
              <a:chExt cx="1452120" cy="895795"/>
            </a:xfrm>
          </p:grpSpPr>
          <p:sp>
            <p:nvSpPr>
              <p:cNvPr id="4" name="Bulle narrative : ronde 3">
                <a:extLst>
                  <a:ext uri="{FF2B5EF4-FFF2-40B4-BE49-F238E27FC236}">
                    <a16:creationId xmlns:a16="http://schemas.microsoft.com/office/drawing/2014/main" id="{285B82DE-4644-46D3-B6A6-ED11581AA6D0}"/>
                  </a:ext>
                </a:extLst>
              </p:cNvPr>
              <p:cNvSpPr/>
              <p:nvPr/>
            </p:nvSpPr>
            <p:spPr>
              <a:xfrm>
                <a:off x="6494672" y="339939"/>
                <a:ext cx="1429209" cy="895795"/>
              </a:xfrm>
              <a:prstGeom prst="wedgeEllipseCallou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0CD4F13-C91A-40E5-AED2-08D49125FCA1}"/>
                  </a:ext>
                </a:extLst>
              </p:cNvPr>
              <p:cNvSpPr txBox="1"/>
              <p:nvPr/>
            </p:nvSpPr>
            <p:spPr>
              <a:xfrm>
                <a:off x="6585148" y="608784"/>
                <a:ext cx="1361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Générateurs</a:t>
                </a:r>
              </a:p>
            </p:txBody>
          </p:sp>
        </p:grp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B424A1FB-3147-4DC9-A9E5-0972C4DB3D62}"/>
              </a:ext>
            </a:extLst>
          </p:cNvPr>
          <p:cNvGrpSpPr/>
          <p:nvPr/>
        </p:nvGrpSpPr>
        <p:grpSpPr>
          <a:xfrm>
            <a:off x="5894790" y="2459537"/>
            <a:ext cx="1937744" cy="1762753"/>
            <a:chOff x="5949712" y="468402"/>
            <a:chExt cx="1937744" cy="1762753"/>
          </a:xfrm>
        </p:grpSpPr>
        <p:sp>
          <p:nvSpPr>
            <p:cNvPr id="26" name="Accolade fermante 25">
              <a:extLst>
                <a:ext uri="{FF2B5EF4-FFF2-40B4-BE49-F238E27FC236}">
                  <a16:creationId xmlns:a16="http://schemas.microsoft.com/office/drawing/2014/main" id="{FB5A84AC-EA83-4D62-8F75-EC205D8518C5}"/>
                </a:ext>
              </a:extLst>
            </p:cNvPr>
            <p:cNvSpPr/>
            <p:nvPr/>
          </p:nvSpPr>
          <p:spPr>
            <a:xfrm>
              <a:off x="5949712" y="1202274"/>
              <a:ext cx="331818" cy="1028881"/>
            </a:xfrm>
            <a:prstGeom prst="rightBrac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72E72F20-3C40-4607-9D4B-3C784E863A18}"/>
                </a:ext>
              </a:extLst>
            </p:cNvPr>
            <p:cNvCxnSpPr>
              <a:cxnSpLocks/>
              <a:endCxn id="29" idx="8"/>
            </p:cNvCxnSpPr>
            <p:nvPr/>
          </p:nvCxnSpPr>
          <p:spPr>
            <a:xfrm flipV="1">
              <a:off x="6336452" y="1476171"/>
              <a:ext cx="449930" cy="2553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CEEBFBAE-0014-4CC5-84B4-3AEE54CD45F1}"/>
                </a:ext>
              </a:extLst>
            </p:cNvPr>
            <p:cNvGrpSpPr/>
            <p:nvPr/>
          </p:nvGrpSpPr>
          <p:grpSpPr>
            <a:xfrm>
              <a:off x="6369014" y="468402"/>
              <a:ext cx="1518442" cy="895795"/>
              <a:chOff x="6600167" y="107734"/>
              <a:chExt cx="1516585" cy="895795"/>
            </a:xfrm>
          </p:grpSpPr>
          <p:sp>
            <p:nvSpPr>
              <p:cNvPr id="29" name="Bulle narrative : ronde 28">
                <a:extLst>
                  <a:ext uri="{FF2B5EF4-FFF2-40B4-BE49-F238E27FC236}">
                    <a16:creationId xmlns:a16="http://schemas.microsoft.com/office/drawing/2014/main" id="{0E238207-3997-4102-8CD5-6C2C6FAB2714}"/>
                  </a:ext>
                </a:extLst>
              </p:cNvPr>
              <p:cNvSpPr/>
              <p:nvPr/>
            </p:nvSpPr>
            <p:spPr>
              <a:xfrm>
                <a:off x="6600167" y="107734"/>
                <a:ext cx="1429209" cy="895795"/>
              </a:xfrm>
              <a:prstGeom prst="wedgeEllipseCallou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51F9CC5C-9017-458F-A571-AA446DD909E4}"/>
                  </a:ext>
                </a:extLst>
              </p:cNvPr>
              <p:cNvSpPr txBox="1"/>
              <p:nvPr/>
            </p:nvSpPr>
            <p:spPr>
              <a:xfrm>
                <a:off x="6610768" y="386717"/>
                <a:ext cx="1505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Observateurs</a:t>
                </a:r>
              </a:p>
            </p:txBody>
          </p:sp>
        </p:grp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E1260BA2-13E4-4B70-BF99-73A8AA6DC22E}"/>
              </a:ext>
            </a:extLst>
          </p:cNvPr>
          <p:cNvGrpSpPr/>
          <p:nvPr/>
        </p:nvGrpSpPr>
        <p:grpSpPr>
          <a:xfrm>
            <a:off x="5833848" y="3802618"/>
            <a:ext cx="2405089" cy="1423424"/>
            <a:chOff x="5949712" y="291003"/>
            <a:chExt cx="2405089" cy="1940152"/>
          </a:xfrm>
        </p:grpSpPr>
        <p:sp>
          <p:nvSpPr>
            <p:cNvPr id="34" name="Accolade fermante 33">
              <a:extLst>
                <a:ext uri="{FF2B5EF4-FFF2-40B4-BE49-F238E27FC236}">
                  <a16:creationId xmlns:a16="http://schemas.microsoft.com/office/drawing/2014/main" id="{7110F368-730B-4D89-B93A-AF917006A8FE}"/>
                </a:ext>
              </a:extLst>
            </p:cNvPr>
            <p:cNvSpPr/>
            <p:nvPr/>
          </p:nvSpPr>
          <p:spPr>
            <a:xfrm>
              <a:off x="5949712" y="1202274"/>
              <a:ext cx="331818" cy="1028881"/>
            </a:xfrm>
            <a:prstGeom prst="rightBrac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E395C33C-0F98-4E84-A912-69CC3218AF88}"/>
                </a:ext>
              </a:extLst>
            </p:cNvPr>
            <p:cNvCxnSpPr>
              <a:cxnSpLocks/>
              <a:endCxn id="37" idx="8"/>
            </p:cNvCxnSpPr>
            <p:nvPr/>
          </p:nvCxnSpPr>
          <p:spPr>
            <a:xfrm flipV="1">
              <a:off x="6294394" y="1478551"/>
              <a:ext cx="521321" cy="2358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2B0733EE-DDCA-404D-BBA7-EE3B072FBBF3}"/>
                </a:ext>
              </a:extLst>
            </p:cNvPr>
            <p:cNvGrpSpPr/>
            <p:nvPr/>
          </p:nvGrpSpPr>
          <p:grpSpPr>
            <a:xfrm>
              <a:off x="6371927" y="291003"/>
              <a:ext cx="1982874" cy="1076149"/>
              <a:chOff x="6603070" y="-69665"/>
              <a:chExt cx="1980447" cy="1076149"/>
            </a:xfrm>
          </p:grpSpPr>
          <p:sp>
            <p:nvSpPr>
              <p:cNvPr id="37" name="Bulle narrative : ronde 36">
                <a:extLst>
                  <a:ext uri="{FF2B5EF4-FFF2-40B4-BE49-F238E27FC236}">
                    <a16:creationId xmlns:a16="http://schemas.microsoft.com/office/drawing/2014/main" id="{DCA94942-2BE8-4400-9EA0-49ED3B036478}"/>
                  </a:ext>
                </a:extLst>
              </p:cNvPr>
              <p:cNvSpPr/>
              <p:nvPr/>
            </p:nvSpPr>
            <p:spPr>
              <a:xfrm>
                <a:off x="6603070" y="-69665"/>
                <a:ext cx="1519681" cy="1055598"/>
              </a:xfrm>
              <a:prstGeom prst="wedgeEllipseCallou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CAFE4B6A-DCFB-4FB7-8C95-B346DAA7E33E}"/>
                  </a:ext>
                </a:extLst>
              </p:cNvPr>
              <p:cNvSpPr txBox="1"/>
              <p:nvPr/>
            </p:nvSpPr>
            <p:spPr>
              <a:xfrm>
                <a:off x="6785973" y="125524"/>
                <a:ext cx="1797544" cy="880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Observateurs dérivés</a:t>
                </a:r>
              </a:p>
            </p:txBody>
          </p:sp>
        </p:grp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AD751E20-CEC8-41FD-9955-BBF91F46D198}"/>
              </a:ext>
            </a:extLst>
          </p:cNvPr>
          <p:cNvGrpSpPr/>
          <p:nvPr/>
        </p:nvGrpSpPr>
        <p:grpSpPr>
          <a:xfrm>
            <a:off x="5850625" y="4881722"/>
            <a:ext cx="1959935" cy="1804105"/>
            <a:chOff x="5949712" y="374734"/>
            <a:chExt cx="1959935" cy="2527493"/>
          </a:xfrm>
        </p:grpSpPr>
        <p:sp>
          <p:nvSpPr>
            <p:cNvPr id="40" name="Accolade fermante 39">
              <a:extLst>
                <a:ext uri="{FF2B5EF4-FFF2-40B4-BE49-F238E27FC236}">
                  <a16:creationId xmlns:a16="http://schemas.microsoft.com/office/drawing/2014/main" id="{5CCF41BA-0057-4BFD-B07A-7A2D42B6851F}"/>
                </a:ext>
              </a:extLst>
            </p:cNvPr>
            <p:cNvSpPr/>
            <p:nvPr/>
          </p:nvSpPr>
          <p:spPr>
            <a:xfrm>
              <a:off x="5949712" y="1202274"/>
              <a:ext cx="331818" cy="1699953"/>
            </a:xfrm>
            <a:prstGeom prst="rightBrac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C06F09DD-779C-43AC-B7E3-5DE628CBA813}"/>
                </a:ext>
              </a:extLst>
            </p:cNvPr>
            <p:cNvCxnSpPr>
              <a:cxnSpLocks/>
              <a:endCxn id="43" idx="8"/>
            </p:cNvCxnSpPr>
            <p:nvPr/>
          </p:nvCxnSpPr>
          <p:spPr>
            <a:xfrm flipV="1">
              <a:off x="6304604" y="1382505"/>
              <a:ext cx="494343" cy="6697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EEA062BB-F7E8-47B3-B720-73BD9CE274D0}"/>
                </a:ext>
              </a:extLst>
            </p:cNvPr>
            <p:cNvGrpSpPr/>
            <p:nvPr/>
          </p:nvGrpSpPr>
          <p:grpSpPr>
            <a:xfrm>
              <a:off x="6355160" y="374734"/>
              <a:ext cx="1554487" cy="895795"/>
              <a:chOff x="6586330" y="14066"/>
              <a:chExt cx="1552586" cy="895795"/>
            </a:xfrm>
          </p:grpSpPr>
          <p:sp>
            <p:nvSpPr>
              <p:cNvPr id="43" name="Bulle narrative : ronde 42">
                <a:extLst>
                  <a:ext uri="{FF2B5EF4-FFF2-40B4-BE49-F238E27FC236}">
                    <a16:creationId xmlns:a16="http://schemas.microsoft.com/office/drawing/2014/main" id="{472FBF0C-7AAD-492E-B36F-279B566602D6}"/>
                  </a:ext>
                </a:extLst>
              </p:cNvPr>
              <p:cNvSpPr/>
              <p:nvPr/>
            </p:nvSpPr>
            <p:spPr>
              <a:xfrm>
                <a:off x="6586330" y="14066"/>
                <a:ext cx="1519683" cy="895795"/>
              </a:xfrm>
              <a:prstGeom prst="wedgeEllipseCallou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70D408B6-9B0A-42BD-9DD0-56292F2CC708}"/>
                  </a:ext>
                </a:extLst>
              </p:cNvPr>
              <p:cNvSpPr txBox="1"/>
              <p:nvPr/>
            </p:nvSpPr>
            <p:spPr>
              <a:xfrm>
                <a:off x="6603060" y="189716"/>
                <a:ext cx="1535856" cy="517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</a:t>
                </a:r>
                <a:r>
                  <a:rPr lang="fr-FR" dirty="0"/>
                  <a:t>ré-conditions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865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FB156C1-E09E-4B78-9BC5-F370AD65BDAF}"/>
              </a:ext>
            </a:extLst>
          </p:cNvPr>
          <p:cNvSpPr txBox="1"/>
          <p:nvPr/>
        </p:nvSpPr>
        <p:spPr>
          <a:xfrm>
            <a:off x="239149" y="1087735"/>
            <a:ext cx="8074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consistent : Harbour → </a:t>
            </a:r>
            <a:r>
              <a:rPr lang="fr-FR" sz="2400" b="1" dirty="0" err="1"/>
              <a:t>Bool</a:t>
            </a:r>
            <a:endParaRPr lang="fr-FR" sz="24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7ACCACB-6835-40A0-87A3-7933CAB9912D}"/>
              </a:ext>
            </a:extLst>
          </p:cNvPr>
          <p:cNvSpPr txBox="1"/>
          <p:nvPr/>
        </p:nvSpPr>
        <p:spPr>
          <a:xfrm>
            <a:off x="239150" y="379828"/>
            <a:ext cx="4867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DERIVED</a:t>
            </a:r>
            <a:endParaRPr lang="fr-FR" sz="3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2EB895-98D1-49BA-ACAB-17D8228AC810}"/>
              </a:ext>
            </a:extLst>
          </p:cNvPr>
          <p:cNvSpPr/>
          <p:nvPr/>
        </p:nvSpPr>
        <p:spPr>
          <a:xfrm>
            <a:off x="309893" y="5245462"/>
            <a:ext cx="7624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is_docked</a:t>
            </a:r>
            <a:r>
              <a:rPr lang="en-US" sz="2400" b="1" dirty="0"/>
              <a:t> : </a:t>
            </a:r>
            <a:r>
              <a:rPr lang="en-US" sz="2400" b="1" dirty="0" err="1"/>
              <a:t>T.Ship</a:t>
            </a:r>
            <a:r>
              <a:rPr lang="en-US" sz="2400" b="1" dirty="0"/>
              <a:t> × </a:t>
            </a:r>
            <a:r>
              <a:rPr lang="en-US" sz="2400" b="1" dirty="0" err="1"/>
              <a:t>Harbour</a:t>
            </a:r>
            <a:r>
              <a:rPr lang="en-US" sz="2400" b="1" dirty="0"/>
              <a:t> → Bool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D029756-55BA-4C5B-8E6C-181B1A67659A}"/>
              </a:ext>
            </a:extLst>
          </p:cNvPr>
          <p:cNvSpPr txBox="1"/>
          <p:nvPr/>
        </p:nvSpPr>
        <p:spPr>
          <a:xfrm>
            <a:off x="8163340" y="2005998"/>
            <a:ext cx="37895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fr-FR" i="1" dirty="0"/>
          </a:p>
          <a:p>
            <a:r>
              <a:rPr lang="fr-FR" b="1" i="1" dirty="0"/>
              <a:t>Contraintes d’</a:t>
            </a:r>
            <a:r>
              <a:rPr lang="fr-FR" b="1" i="1" dirty="0" err="1"/>
              <a:t>intégritées</a:t>
            </a:r>
            <a:r>
              <a:rPr lang="fr-FR" b="1" i="1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fr-FR" i="1" dirty="0"/>
              <a:t>Un bateau ne peut se trouver en deux endroits a la fois</a:t>
            </a:r>
          </a:p>
          <a:p>
            <a:pPr marL="342900" indent="-342900">
              <a:buFont typeface="+mj-lt"/>
              <a:buAutoNum type="arabicPeriod"/>
            </a:pPr>
            <a:r>
              <a:rPr lang="fr-FR" i="1" dirty="0"/>
              <a:t>On ne peut avoir deux bateaux sur le même quai</a:t>
            </a:r>
          </a:p>
          <a:p>
            <a:pPr marL="342900" indent="-342900">
              <a:buFont typeface="+mj-lt"/>
              <a:buAutoNum type="arabicPeriod"/>
            </a:pPr>
            <a:r>
              <a:rPr lang="fr-FR" i="1" dirty="0"/>
              <a:t>Un bateau ne peut occuper qu’un quai qui lui est compatible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8FE003F-0C79-4A8C-81DB-579E8531ABF8}"/>
              </a:ext>
            </a:extLst>
          </p:cNvPr>
          <p:cNvSpPr txBox="1"/>
          <p:nvPr/>
        </p:nvSpPr>
        <p:spPr>
          <a:xfrm>
            <a:off x="239148" y="1452000"/>
            <a:ext cx="80748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consistent(h) ≡ </a:t>
            </a:r>
          </a:p>
          <a:p>
            <a:r>
              <a:rPr lang="fr-FR" sz="2400" dirty="0"/>
              <a:t>	(∀ s : </a:t>
            </a:r>
            <a:r>
              <a:rPr lang="fr-FR" sz="2400" dirty="0" err="1"/>
              <a:t>T.Ship</a:t>
            </a:r>
            <a:r>
              <a:rPr lang="fr-FR" sz="2400" dirty="0"/>
              <a:t> • </a:t>
            </a:r>
          </a:p>
          <a:p>
            <a:r>
              <a:rPr lang="fr-FR" sz="2400" dirty="0"/>
              <a:t>		∼ (</a:t>
            </a:r>
            <a:r>
              <a:rPr lang="fr-FR" sz="2400" dirty="0" err="1"/>
              <a:t>waiting</a:t>
            </a:r>
            <a:r>
              <a:rPr lang="fr-FR" sz="2400" dirty="0"/>
              <a:t>(s, h) ∧ </a:t>
            </a:r>
            <a:r>
              <a:rPr lang="fr-FR" sz="2400" dirty="0" err="1"/>
              <a:t>is_docked</a:t>
            </a:r>
            <a:r>
              <a:rPr lang="fr-FR" sz="2400" dirty="0"/>
              <a:t>(s, h)) ∧ </a:t>
            </a:r>
          </a:p>
          <a:p>
            <a:r>
              <a:rPr lang="fr-FR" sz="2400" dirty="0"/>
              <a:t>		(∀ b1, b2 : </a:t>
            </a:r>
            <a:r>
              <a:rPr lang="fr-FR" sz="2400" dirty="0" err="1"/>
              <a:t>T.Berth</a:t>
            </a:r>
            <a:r>
              <a:rPr lang="fr-FR" sz="2400" dirty="0"/>
              <a:t> • </a:t>
            </a:r>
          </a:p>
          <a:p>
            <a:r>
              <a:rPr lang="fr-FR" sz="2400" dirty="0"/>
              <a:t>			</a:t>
            </a:r>
            <a:r>
              <a:rPr lang="fr-FR" sz="2400" dirty="0" err="1"/>
              <a:t>occupancy</a:t>
            </a:r>
            <a:r>
              <a:rPr lang="fr-FR" sz="2400" dirty="0"/>
              <a:t>(b1, h) = </a:t>
            </a:r>
            <a:r>
              <a:rPr lang="fr-FR" sz="2400" dirty="0" err="1"/>
              <a:t>T.occupied_by</a:t>
            </a:r>
            <a:r>
              <a:rPr lang="fr-FR" sz="2400" dirty="0"/>
              <a:t>(s) ∧ </a:t>
            </a:r>
          </a:p>
          <a:p>
            <a:r>
              <a:rPr lang="fr-FR" sz="2400" dirty="0"/>
              <a:t>			</a:t>
            </a:r>
            <a:r>
              <a:rPr lang="fr-FR" sz="2400" dirty="0" err="1"/>
              <a:t>occupancy</a:t>
            </a:r>
            <a:r>
              <a:rPr lang="fr-FR" sz="2400" dirty="0"/>
              <a:t>(b2, h) = </a:t>
            </a:r>
            <a:r>
              <a:rPr lang="fr-FR" sz="2400" dirty="0" err="1"/>
              <a:t>T.occupied_by</a:t>
            </a:r>
            <a:r>
              <a:rPr lang="fr-FR" sz="2400" dirty="0"/>
              <a:t>(s) ⇒ </a:t>
            </a:r>
          </a:p>
          <a:p>
            <a:r>
              <a:rPr lang="fr-FR" sz="2400" dirty="0"/>
              <a:t>			b1 = b2 ) ∧ </a:t>
            </a:r>
          </a:p>
          <a:p>
            <a:r>
              <a:rPr lang="fr-FR" sz="2400" dirty="0"/>
              <a:t>		(∀ b : </a:t>
            </a:r>
            <a:r>
              <a:rPr lang="fr-FR" sz="2400" dirty="0" err="1"/>
              <a:t>T.Berth</a:t>
            </a:r>
            <a:r>
              <a:rPr lang="fr-FR" sz="2400" dirty="0"/>
              <a:t> •</a:t>
            </a:r>
          </a:p>
          <a:p>
            <a:r>
              <a:rPr lang="fr-FR" sz="2400" dirty="0"/>
              <a:t>			 </a:t>
            </a:r>
            <a:r>
              <a:rPr lang="fr-FR" sz="2400" dirty="0" err="1"/>
              <a:t>occupancy</a:t>
            </a:r>
            <a:r>
              <a:rPr lang="fr-FR" sz="2400" dirty="0"/>
              <a:t>(b, h) = </a:t>
            </a:r>
            <a:r>
              <a:rPr lang="fr-FR" sz="2400" dirty="0" err="1"/>
              <a:t>T.occupied_by</a:t>
            </a:r>
            <a:r>
              <a:rPr lang="fr-FR" sz="2400" dirty="0"/>
              <a:t>(s) ⇒ </a:t>
            </a:r>
            <a:r>
              <a:rPr lang="fr-FR" sz="2400" dirty="0" err="1"/>
              <a:t>T.fits</a:t>
            </a:r>
            <a:r>
              <a:rPr lang="fr-FR" sz="2400" dirty="0"/>
              <a:t>(s, b)) 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AC95F0-0D2A-4CB4-9399-27D55620EAE9}"/>
              </a:ext>
            </a:extLst>
          </p:cNvPr>
          <p:cNvSpPr/>
          <p:nvPr/>
        </p:nvSpPr>
        <p:spPr>
          <a:xfrm>
            <a:off x="309893" y="5770265"/>
            <a:ext cx="76246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is_docked</a:t>
            </a:r>
            <a:r>
              <a:rPr lang="en-US" sz="2400" dirty="0"/>
              <a:t>(s, h) ≡</a:t>
            </a:r>
          </a:p>
          <a:p>
            <a:r>
              <a:rPr lang="en-US" sz="2400" dirty="0"/>
              <a:t>	 (∃ b : </a:t>
            </a:r>
            <a:r>
              <a:rPr lang="en-US" sz="2400" dirty="0" err="1"/>
              <a:t>T.Berth</a:t>
            </a:r>
            <a:r>
              <a:rPr lang="en-US" sz="2400" dirty="0"/>
              <a:t> • occupancy(b, h) = </a:t>
            </a:r>
            <a:r>
              <a:rPr lang="en-US" sz="2400" dirty="0" err="1"/>
              <a:t>T.occupied_by</a:t>
            </a:r>
            <a:r>
              <a:rPr lang="en-US" sz="2400" dirty="0"/>
              <a:t>(s))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3738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38A4F03-CA4F-4C89-B586-F693AD263A17}"/>
              </a:ext>
            </a:extLst>
          </p:cNvPr>
          <p:cNvSpPr txBox="1"/>
          <p:nvPr/>
        </p:nvSpPr>
        <p:spPr>
          <a:xfrm>
            <a:off x="239150" y="379828"/>
            <a:ext cx="4867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GUARDS</a:t>
            </a:r>
            <a:endParaRPr lang="fr-FR" sz="32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42F6C3-C9FA-456A-B20F-50CECB6F1D4C}"/>
              </a:ext>
            </a:extLst>
          </p:cNvPr>
          <p:cNvSpPr/>
          <p:nvPr/>
        </p:nvSpPr>
        <p:spPr>
          <a:xfrm>
            <a:off x="1758462" y="1322363"/>
            <a:ext cx="71885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err="1"/>
              <a:t>can_arrive</a:t>
            </a:r>
            <a:r>
              <a:rPr lang="fr-FR" sz="2400" b="1" dirty="0"/>
              <a:t> : </a:t>
            </a:r>
            <a:r>
              <a:rPr lang="fr-FR" sz="2400" b="1" dirty="0" err="1"/>
              <a:t>T.Ship</a:t>
            </a:r>
            <a:r>
              <a:rPr lang="fr-FR" sz="2400" b="1" dirty="0"/>
              <a:t> × Harbour → </a:t>
            </a:r>
            <a:r>
              <a:rPr lang="fr-FR" sz="2400" b="1" dirty="0" err="1"/>
              <a:t>Bool</a:t>
            </a:r>
            <a:endParaRPr lang="fr-FR" sz="2400" b="1" dirty="0"/>
          </a:p>
          <a:p>
            <a:r>
              <a:rPr lang="fr-FR" sz="2400" dirty="0" err="1"/>
              <a:t>can_arrive</a:t>
            </a:r>
            <a:r>
              <a:rPr lang="fr-FR" sz="2400" dirty="0"/>
              <a:t>(s, h) ≡ ∼ </a:t>
            </a:r>
            <a:r>
              <a:rPr lang="fr-FR" sz="2400" dirty="0" err="1"/>
              <a:t>waiting</a:t>
            </a:r>
            <a:r>
              <a:rPr lang="fr-FR" sz="2400" dirty="0"/>
              <a:t>(s, h) ∧ ∼ </a:t>
            </a:r>
            <a:r>
              <a:rPr lang="fr-FR" sz="2400" dirty="0" err="1"/>
              <a:t>is_docked</a:t>
            </a:r>
            <a:r>
              <a:rPr lang="fr-FR" sz="2400" dirty="0"/>
              <a:t>(s, h)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267BAA-86ED-490C-B115-0FDD2D890179}"/>
              </a:ext>
            </a:extLst>
          </p:cNvPr>
          <p:cNvSpPr/>
          <p:nvPr/>
        </p:nvSpPr>
        <p:spPr>
          <a:xfrm>
            <a:off x="1758461" y="2909866"/>
            <a:ext cx="71885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err="1"/>
              <a:t>can_dock</a:t>
            </a:r>
            <a:r>
              <a:rPr lang="fr-FR" sz="2400" b="1" dirty="0"/>
              <a:t> : </a:t>
            </a:r>
            <a:r>
              <a:rPr lang="fr-FR" sz="2400" b="1" dirty="0" err="1"/>
              <a:t>T.Ship</a:t>
            </a:r>
            <a:r>
              <a:rPr lang="fr-FR" sz="2400" b="1" dirty="0"/>
              <a:t> × </a:t>
            </a:r>
            <a:r>
              <a:rPr lang="fr-FR" sz="2400" b="1" dirty="0" err="1"/>
              <a:t>T.Berth</a:t>
            </a:r>
            <a:r>
              <a:rPr lang="fr-FR" sz="2400" b="1" dirty="0"/>
              <a:t> × Harbour → </a:t>
            </a:r>
            <a:r>
              <a:rPr lang="fr-FR" sz="2400" b="1" dirty="0" err="1"/>
              <a:t>Bool</a:t>
            </a:r>
            <a:endParaRPr lang="fr-FR" sz="2400" b="1" dirty="0"/>
          </a:p>
          <a:p>
            <a:r>
              <a:rPr lang="fr-FR" sz="2400" dirty="0" err="1"/>
              <a:t>can_dock</a:t>
            </a:r>
            <a:r>
              <a:rPr lang="fr-FR" sz="2400" dirty="0"/>
              <a:t>(s, b, h) ≡</a:t>
            </a:r>
          </a:p>
          <a:p>
            <a:r>
              <a:rPr lang="fr-FR" sz="2400" dirty="0"/>
              <a:t>		 </a:t>
            </a:r>
            <a:r>
              <a:rPr lang="fr-FR" sz="2400" dirty="0" err="1"/>
              <a:t>waiting</a:t>
            </a:r>
            <a:r>
              <a:rPr lang="fr-FR" sz="2400" dirty="0"/>
              <a:t>(s, h) ∧ ∼ </a:t>
            </a:r>
            <a:r>
              <a:rPr lang="fr-FR" sz="2400" dirty="0" err="1"/>
              <a:t>is_docked</a:t>
            </a:r>
            <a:r>
              <a:rPr lang="fr-FR" sz="2400" dirty="0"/>
              <a:t>(s, h) ∧ </a:t>
            </a:r>
          </a:p>
          <a:p>
            <a:r>
              <a:rPr lang="fr-FR" sz="2400" dirty="0"/>
              <a:t>		</a:t>
            </a:r>
            <a:r>
              <a:rPr lang="fr-FR" sz="2400" dirty="0" err="1"/>
              <a:t>occupancy</a:t>
            </a:r>
            <a:r>
              <a:rPr lang="fr-FR" sz="2400" dirty="0"/>
              <a:t>(b, h) = </a:t>
            </a:r>
            <a:r>
              <a:rPr lang="fr-FR" sz="2400" dirty="0" err="1"/>
              <a:t>T.vacant</a:t>
            </a:r>
            <a:r>
              <a:rPr lang="fr-FR" sz="2400" dirty="0"/>
              <a:t> ∧ </a:t>
            </a:r>
            <a:r>
              <a:rPr lang="fr-FR" sz="2400" dirty="0" err="1"/>
              <a:t>T.fits</a:t>
            </a:r>
            <a:r>
              <a:rPr lang="fr-FR" sz="2400" dirty="0"/>
              <a:t>(s, b),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603908-37ED-400B-BFEC-A4F976E93782}"/>
              </a:ext>
            </a:extLst>
          </p:cNvPr>
          <p:cNvSpPr/>
          <p:nvPr/>
        </p:nvSpPr>
        <p:spPr>
          <a:xfrm>
            <a:off x="1758461" y="5236032"/>
            <a:ext cx="71885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err="1"/>
              <a:t>can_leave</a:t>
            </a:r>
            <a:r>
              <a:rPr lang="fr-FR" sz="2400" b="1" dirty="0"/>
              <a:t> : </a:t>
            </a:r>
            <a:r>
              <a:rPr lang="fr-FR" sz="2400" b="1" dirty="0" err="1"/>
              <a:t>T.Ship</a:t>
            </a:r>
            <a:r>
              <a:rPr lang="fr-FR" sz="2400" b="1" dirty="0"/>
              <a:t> × </a:t>
            </a:r>
            <a:r>
              <a:rPr lang="fr-FR" sz="2400" b="1" dirty="0" err="1"/>
              <a:t>T.Berth</a:t>
            </a:r>
            <a:r>
              <a:rPr lang="fr-FR" sz="2400" b="1" dirty="0"/>
              <a:t> × Harbour → </a:t>
            </a:r>
            <a:r>
              <a:rPr lang="fr-FR" sz="2400" b="1" dirty="0" err="1"/>
              <a:t>Bool</a:t>
            </a:r>
            <a:r>
              <a:rPr lang="fr-FR" sz="2400" b="1" dirty="0"/>
              <a:t> </a:t>
            </a:r>
          </a:p>
          <a:p>
            <a:r>
              <a:rPr lang="fr-FR" sz="2400" dirty="0" err="1"/>
              <a:t>can_leave</a:t>
            </a:r>
            <a:r>
              <a:rPr lang="fr-FR" sz="2400" dirty="0"/>
              <a:t>(s, b, h) ≡ </a:t>
            </a:r>
            <a:r>
              <a:rPr lang="fr-FR" sz="2400" dirty="0" err="1"/>
              <a:t>occupancy</a:t>
            </a:r>
            <a:r>
              <a:rPr lang="fr-FR" sz="2400" dirty="0"/>
              <a:t>(b, h) = </a:t>
            </a:r>
            <a:r>
              <a:rPr lang="fr-FR" sz="2400" dirty="0" err="1"/>
              <a:t>T.occupied_by</a:t>
            </a:r>
            <a:r>
              <a:rPr lang="fr-FR" sz="2400" dirty="0"/>
              <a:t>(s)</a:t>
            </a:r>
          </a:p>
        </p:txBody>
      </p:sp>
    </p:spTree>
    <p:extLst>
      <p:ext uri="{BB962C8B-B14F-4D97-AF65-F5344CB8AC3E}">
        <p14:creationId xmlns:p14="http://schemas.microsoft.com/office/powerpoint/2010/main" val="247299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9AEF789-17BC-4CBB-B7F7-0C56EEA56DB8}"/>
              </a:ext>
            </a:extLst>
          </p:cNvPr>
          <p:cNvSpPr txBox="1"/>
          <p:nvPr/>
        </p:nvSpPr>
        <p:spPr>
          <a:xfrm>
            <a:off x="126610" y="168813"/>
            <a:ext cx="4867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AXIOM</a:t>
            </a:r>
            <a:endParaRPr lang="fr-FR" sz="32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35BDC-4284-4826-A5A3-89AA37D6FE29}"/>
              </a:ext>
            </a:extLst>
          </p:cNvPr>
          <p:cNvSpPr/>
          <p:nvPr/>
        </p:nvSpPr>
        <p:spPr>
          <a:xfrm>
            <a:off x="708074" y="960175"/>
            <a:ext cx="81873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[</a:t>
            </a:r>
            <a:r>
              <a:rPr lang="fr-FR" sz="2400" b="1" dirty="0" err="1"/>
              <a:t>waiting_arrives</a:t>
            </a:r>
            <a:r>
              <a:rPr lang="fr-FR" sz="2400" b="1" dirty="0"/>
              <a:t> </a:t>
            </a:r>
            <a:r>
              <a:rPr lang="fr-FR" sz="2400" dirty="0"/>
              <a:t>] </a:t>
            </a:r>
          </a:p>
          <a:p>
            <a:r>
              <a:rPr lang="fr-FR" sz="2400" dirty="0"/>
              <a:t>∀ h : Harbour, s1, s2 : </a:t>
            </a:r>
            <a:r>
              <a:rPr lang="fr-FR" sz="2400" dirty="0" err="1"/>
              <a:t>T.Ship</a:t>
            </a:r>
            <a:r>
              <a:rPr lang="fr-FR" sz="2400" dirty="0"/>
              <a:t> •</a:t>
            </a:r>
          </a:p>
          <a:p>
            <a:r>
              <a:rPr lang="fr-FR" sz="2400" dirty="0"/>
              <a:t>	 </a:t>
            </a:r>
            <a:r>
              <a:rPr lang="fr-FR" sz="2400" dirty="0" err="1"/>
              <a:t>waiting</a:t>
            </a:r>
            <a:r>
              <a:rPr lang="fr-FR" sz="2400" dirty="0"/>
              <a:t>(s2, arrives(s1, h)) ≡ s1 = s2 ∨ </a:t>
            </a:r>
            <a:r>
              <a:rPr lang="fr-FR" sz="2400" dirty="0" err="1"/>
              <a:t>waiting</a:t>
            </a:r>
            <a:r>
              <a:rPr lang="fr-FR" sz="2400" dirty="0"/>
              <a:t>(s2, h) </a:t>
            </a:r>
          </a:p>
          <a:p>
            <a:r>
              <a:rPr lang="fr-FR" sz="2400" dirty="0"/>
              <a:t>		</a:t>
            </a:r>
            <a:r>
              <a:rPr lang="fr-FR" sz="2400" b="1" dirty="0" err="1"/>
              <a:t>pre</a:t>
            </a:r>
            <a:r>
              <a:rPr lang="fr-FR" sz="2400" dirty="0"/>
              <a:t> </a:t>
            </a:r>
            <a:r>
              <a:rPr lang="fr-FR" sz="2400" dirty="0" err="1"/>
              <a:t>can_arrive</a:t>
            </a:r>
            <a:r>
              <a:rPr lang="fr-FR" sz="2400" dirty="0"/>
              <a:t>(s1, h),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48C81C-0441-4DB4-BB03-DEA86B595024}"/>
              </a:ext>
            </a:extLst>
          </p:cNvPr>
          <p:cNvSpPr/>
          <p:nvPr/>
        </p:nvSpPr>
        <p:spPr>
          <a:xfrm>
            <a:off x="900332" y="2884147"/>
            <a:ext cx="81873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[ </a:t>
            </a:r>
            <a:r>
              <a:rPr lang="fr-FR" sz="2400" b="1" dirty="0" err="1"/>
              <a:t>waiting_docks</a:t>
            </a:r>
            <a:r>
              <a:rPr lang="fr-FR" sz="2400" b="1" dirty="0"/>
              <a:t> </a:t>
            </a:r>
            <a:r>
              <a:rPr lang="fr-FR" sz="2400" dirty="0"/>
              <a:t>] </a:t>
            </a:r>
          </a:p>
          <a:p>
            <a:r>
              <a:rPr lang="fr-FR" sz="2400" dirty="0"/>
              <a:t>∀ h : Harbour, s1, s2 : </a:t>
            </a:r>
            <a:r>
              <a:rPr lang="fr-FR" sz="2400" dirty="0" err="1"/>
              <a:t>T.Ship</a:t>
            </a:r>
            <a:r>
              <a:rPr lang="fr-FR" sz="2400" dirty="0"/>
              <a:t>, b : </a:t>
            </a:r>
            <a:r>
              <a:rPr lang="fr-FR" sz="2400" dirty="0" err="1"/>
              <a:t>T.Berth</a:t>
            </a:r>
            <a:r>
              <a:rPr lang="fr-FR" sz="2400" dirty="0"/>
              <a:t> •</a:t>
            </a:r>
          </a:p>
          <a:p>
            <a:r>
              <a:rPr lang="fr-FR" sz="2400" dirty="0"/>
              <a:t>	</a:t>
            </a:r>
            <a:r>
              <a:rPr lang="fr-FR" sz="2400" dirty="0" err="1"/>
              <a:t>waiting</a:t>
            </a:r>
            <a:r>
              <a:rPr lang="fr-FR" sz="2400" dirty="0"/>
              <a:t>(s2, docks(s1,  b,  h)) ≡ s1 ≠ s2 ∧ </a:t>
            </a:r>
            <a:r>
              <a:rPr lang="fr-FR" sz="2400" dirty="0" err="1"/>
              <a:t>waiting</a:t>
            </a:r>
            <a:r>
              <a:rPr lang="fr-FR" sz="2400" dirty="0"/>
              <a:t>(s2, h) </a:t>
            </a:r>
          </a:p>
          <a:p>
            <a:r>
              <a:rPr lang="fr-FR" sz="2400" dirty="0"/>
              <a:t>		</a:t>
            </a:r>
            <a:r>
              <a:rPr lang="fr-FR" sz="2400" b="1" dirty="0" err="1"/>
              <a:t>pre</a:t>
            </a:r>
            <a:r>
              <a:rPr lang="fr-FR" sz="2400" dirty="0"/>
              <a:t> </a:t>
            </a:r>
            <a:r>
              <a:rPr lang="fr-FR" sz="2400" dirty="0" err="1"/>
              <a:t>can_dock</a:t>
            </a:r>
            <a:r>
              <a:rPr lang="fr-FR" sz="2400" dirty="0"/>
              <a:t>(s1, b, h),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51BF54-A01C-4736-B2BE-1EA4E9129300}"/>
              </a:ext>
            </a:extLst>
          </p:cNvPr>
          <p:cNvSpPr/>
          <p:nvPr/>
        </p:nvSpPr>
        <p:spPr>
          <a:xfrm>
            <a:off x="900332" y="5033201"/>
            <a:ext cx="818739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[</a:t>
            </a:r>
            <a:r>
              <a:rPr lang="en-US" sz="2400" b="1" dirty="0"/>
              <a:t>waiting leaves</a:t>
            </a:r>
            <a:r>
              <a:rPr lang="en-US" sz="2400" dirty="0"/>
              <a:t>]</a:t>
            </a:r>
          </a:p>
          <a:p>
            <a:r>
              <a:rPr lang="en-US" sz="2400" dirty="0"/>
              <a:t>∀ h :</a:t>
            </a:r>
            <a:r>
              <a:rPr lang="en-US" sz="2400" dirty="0" err="1"/>
              <a:t>Harbour</a:t>
            </a:r>
            <a:r>
              <a:rPr lang="en-US" sz="2400" dirty="0"/>
              <a:t> , s1 ,s2 :</a:t>
            </a:r>
            <a:r>
              <a:rPr lang="en-US" sz="2400" dirty="0" err="1"/>
              <a:t>T.Ship</a:t>
            </a:r>
            <a:r>
              <a:rPr lang="en-US" sz="2400" dirty="0"/>
              <a:t> , b : </a:t>
            </a:r>
            <a:r>
              <a:rPr lang="en-US" sz="2400" dirty="0" err="1"/>
              <a:t>T.Berth</a:t>
            </a:r>
            <a:r>
              <a:rPr lang="en-US" sz="2400" dirty="0"/>
              <a:t> </a:t>
            </a:r>
            <a:r>
              <a:rPr lang="fr-FR" sz="2400" dirty="0"/>
              <a:t>•</a:t>
            </a:r>
            <a:endParaRPr lang="en-US" sz="2400" dirty="0"/>
          </a:p>
          <a:p>
            <a:r>
              <a:rPr lang="en-US" sz="2400" dirty="0"/>
              <a:t>	waiting(s2, leaves(s1, b , h )) ≡ waiting(s2, h)</a:t>
            </a:r>
          </a:p>
          <a:p>
            <a:r>
              <a:rPr lang="en-US" sz="2400" dirty="0"/>
              <a:t>		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can_leave</a:t>
            </a:r>
            <a:r>
              <a:rPr lang="en-US" sz="2400" dirty="0"/>
              <a:t>(s1, b , h ),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32444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9AEF789-17BC-4CBB-B7F7-0C56EEA56DB8}"/>
              </a:ext>
            </a:extLst>
          </p:cNvPr>
          <p:cNvSpPr txBox="1"/>
          <p:nvPr/>
        </p:nvSpPr>
        <p:spPr>
          <a:xfrm>
            <a:off x="112541" y="0"/>
            <a:ext cx="4867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AXIOM</a:t>
            </a:r>
            <a:endParaRPr lang="fr-FR" sz="32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35BDC-4284-4826-A5A3-89AA37D6FE29}"/>
              </a:ext>
            </a:extLst>
          </p:cNvPr>
          <p:cNvSpPr/>
          <p:nvPr/>
        </p:nvSpPr>
        <p:spPr>
          <a:xfrm>
            <a:off x="1252024" y="856357"/>
            <a:ext cx="89611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[ </a:t>
            </a:r>
            <a:r>
              <a:rPr lang="fr-FR" sz="2400" b="1" dirty="0" err="1"/>
              <a:t>occupancy_arrives</a:t>
            </a:r>
            <a:r>
              <a:rPr lang="fr-FR" sz="2400" b="1" dirty="0"/>
              <a:t> </a:t>
            </a:r>
            <a:r>
              <a:rPr lang="fr-FR" sz="2400" dirty="0"/>
              <a:t>] </a:t>
            </a:r>
          </a:p>
          <a:p>
            <a:r>
              <a:rPr lang="fr-FR" sz="2400" dirty="0"/>
              <a:t>∀ h : Harbour, s : </a:t>
            </a:r>
            <a:r>
              <a:rPr lang="fr-FR" sz="2400" dirty="0" err="1"/>
              <a:t>T.Ship</a:t>
            </a:r>
            <a:r>
              <a:rPr lang="fr-FR" sz="2400" dirty="0"/>
              <a:t>, b : </a:t>
            </a:r>
            <a:r>
              <a:rPr lang="fr-FR" sz="2400" dirty="0" err="1"/>
              <a:t>T.Berth</a:t>
            </a:r>
            <a:r>
              <a:rPr lang="fr-FR" sz="2400" dirty="0"/>
              <a:t> • </a:t>
            </a:r>
          </a:p>
          <a:p>
            <a:r>
              <a:rPr lang="fr-FR" sz="2400" dirty="0"/>
              <a:t>	</a:t>
            </a:r>
            <a:r>
              <a:rPr lang="fr-FR" sz="2400" dirty="0" err="1"/>
              <a:t>occupancy</a:t>
            </a:r>
            <a:r>
              <a:rPr lang="fr-FR" sz="2400" dirty="0"/>
              <a:t>(b, arrives(s, h)) ≡ </a:t>
            </a:r>
            <a:r>
              <a:rPr lang="fr-FR" sz="2400" dirty="0" err="1"/>
              <a:t>occupancy</a:t>
            </a:r>
            <a:r>
              <a:rPr lang="fr-FR" sz="2400" dirty="0"/>
              <a:t>(b, h)</a:t>
            </a:r>
          </a:p>
          <a:p>
            <a:r>
              <a:rPr lang="fr-FR" sz="2400" dirty="0"/>
              <a:t>		 </a:t>
            </a:r>
            <a:r>
              <a:rPr lang="fr-FR" sz="2400" b="1" dirty="0" err="1"/>
              <a:t>pre</a:t>
            </a:r>
            <a:r>
              <a:rPr lang="fr-FR" sz="2400" dirty="0"/>
              <a:t> </a:t>
            </a:r>
            <a:r>
              <a:rPr lang="fr-FR" sz="2400" dirty="0" err="1"/>
              <a:t>can_arrive</a:t>
            </a:r>
            <a:r>
              <a:rPr lang="fr-FR" sz="2400" dirty="0"/>
              <a:t>(s, h),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EF4B1F-262D-4547-BE98-B62ACC7C06CF}"/>
              </a:ext>
            </a:extLst>
          </p:cNvPr>
          <p:cNvSpPr/>
          <p:nvPr/>
        </p:nvSpPr>
        <p:spPr>
          <a:xfrm>
            <a:off x="1252024" y="2796088"/>
            <a:ext cx="89611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[</a:t>
            </a:r>
            <a:r>
              <a:rPr lang="fr-FR" sz="2400" b="1" dirty="0" err="1"/>
              <a:t>occupancy_docks</a:t>
            </a:r>
            <a:r>
              <a:rPr lang="fr-FR" sz="2400" b="1" dirty="0"/>
              <a:t> </a:t>
            </a:r>
            <a:r>
              <a:rPr lang="fr-FR" sz="2400" dirty="0"/>
              <a:t>]</a:t>
            </a:r>
          </a:p>
          <a:p>
            <a:r>
              <a:rPr lang="fr-FR" sz="2400" dirty="0"/>
              <a:t>	∀ h :Harbour , s :</a:t>
            </a:r>
            <a:r>
              <a:rPr lang="fr-FR" sz="2400" dirty="0" err="1"/>
              <a:t>T.Ship</a:t>
            </a:r>
            <a:r>
              <a:rPr lang="fr-FR" sz="2400" dirty="0"/>
              <a:t> , b1 ,b2 :</a:t>
            </a:r>
            <a:r>
              <a:rPr lang="fr-FR" sz="2400" dirty="0" err="1"/>
              <a:t>T.Berth</a:t>
            </a:r>
            <a:r>
              <a:rPr lang="fr-FR" sz="2400" dirty="0"/>
              <a:t> •</a:t>
            </a:r>
          </a:p>
          <a:p>
            <a:r>
              <a:rPr lang="fr-FR" sz="2400" dirty="0"/>
              <a:t>	    </a:t>
            </a:r>
            <a:r>
              <a:rPr lang="fr-FR" sz="2400" dirty="0" err="1"/>
              <a:t>occupancy</a:t>
            </a:r>
            <a:r>
              <a:rPr lang="fr-FR" sz="2400" dirty="0"/>
              <a:t>(b2, docks(s ,b1, h) ) ≡</a:t>
            </a:r>
          </a:p>
          <a:p>
            <a:r>
              <a:rPr lang="fr-FR" sz="2400" dirty="0"/>
              <a:t>		</a:t>
            </a:r>
            <a:r>
              <a:rPr lang="fr-FR" sz="2400" b="1" dirty="0"/>
              <a:t>if</a:t>
            </a:r>
            <a:r>
              <a:rPr lang="fr-FR" sz="2400" dirty="0"/>
              <a:t> b1=b2 </a:t>
            </a:r>
            <a:r>
              <a:rPr lang="fr-FR" sz="2400" b="1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T.occupied_by</a:t>
            </a:r>
            <a:r>
              <a:rPr lang="fr-FR" sz="2400" dirty="0"/>
              <a:t>(s) </a:t>
            </a:r>
            <a:r>
              <a:rPr lang="fr-FR" sz="2400" b="1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occupancy</a:t>
            </a:r>
            <a:r>
              <a:rPr lang="fr-FR" sz="2400" dirty="0"/>
              <a:t>(b2, h ) </a:t>
            </a:r>
            <a:r>
              <a:rPr lang="fr-FR" sz="2400" b="1" dirty="0"/>
              <a:t>end</a:t>
            </a:r>
          </a:p>
          <a:p>
            <a:r>
              <a:rPr lang="fr-FR" sz="2400" dirty="0"/>
              <a:t>		</a:t>
            </a:r>
            <a:r>
              <a:rPr lang="fr-FR" sz="2400" b="1" dirty="0" err="1"/>
              <a:t>pre</a:t>
            </a:r>
            <a:r>
              <a:rPr lang="fr-FR" sz="2400" dirty="0"/>
              <a:t> can dock(h, s ,b1 ),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5C7B27-29E8-42AA-B5F2-BB28F897D5E8}"/>
              </a:ext>
            </a:extLst>
          </p:cNvPr>
          <p:cNvSpPr/>
          <p:nvPr/>
        </p:nvSpPr>
        <p:spPr>
          <a:xfrm>
            <a:off x="1104314" y="4919008"/>
            <a:ext cx="89611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[</a:t>
            </a:r>
            <a:r>
              <a:rPr lang="fr-FR" sz="2400" b="1" dirty="0" err="1"/>
              <a:t>occupancy_leaves</a:t>
            </a:r>
            <a:r>
              <a:rPr lang="fr-FR" sz="2400" b="1" dirty="0"/>
              <a:t> </a:t>
            </a:r>
            <a:r>
              <a:rPr lang="fr-FR" sz="2400" dirty="0"/>
              <a:t>]</a:t>
            </a:r>
          </a:p>
          <a:p>
            <a:r>
              <a:rPr lang="fr-FR" sz="2400" dirty="0"/>
              <a:t>	∀ h :Harbour , s :</a:t>
            </a:r>
            <a:r>
              <a:rPr lang="fr-FR" sz="2400" dirty="0" err="1"/>
              <a:t>T.Ship</a:t>
            </a:r>
            <a:r>
              <a:rPr lang="fr-FR" sz="2400" dirty="0"/>
              <a:t> , b1 ,b2 :</a:t>
            </a:r>
            <a:r>
              <a:rPr lang="fr-FR" sz="2400" dirty="0" err="1"/>
              <a:t>T.Berth</a:t>
            </a:r>
            <a:r>
              <a:rPr lang="fr-FR" sz="2400" dirty="0"/>
              <a:t>   •</a:t>
            </a:r>
          </a:p>
          <a:p>
            <a:r>
              <a:rPr lang="fr-FR" sz="2400" b="1" dirty="0"/>
              <a:t>	 </a:t>
            </a:r>
            <a:r>
              <a:rPr lang="fr-FR" sz="2400" dirty="0" err="1"/>
              <a:t>occupancy</a:t>
            </a:r>
            <a:r>
              <a:rPr lang="fr-FR" sz="2400" dirty="0"/>
              <a:t>(b2, </a:t>
            </a:r>
            <a:r>
              <a:rPr lang="fr-FR" sz="2400" dirty="0" err="1"/>
              <a:t>leaves</a:t>
            </a:r>
            <a:r>
              <a:rPr lang="fr-FR" sz="2400" dirty="0"/>
              <a:t>(s ,b1, h ) ) ≡</a:t>
            </a:r>
          </a:p>
          <a:p>
            <a:r>
              <a:rPr lang="fr-FR" sz="2400" dirty="0"/>
              <a:t>		</a:t>
            </a:r>
            <a:r>
              <a:rPr lang="fr-FR" sz="2400" b="1" dirty="0"/>
              <a:t>if</a:t>
            </a:r>
            <a:r>
              <a:rPr lang="fr-FR" sz="2400" dirty="0"/>
              <a:t> b1=b2 </a:t>
            </a:r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T.vacant</a:t>
            </a:r>
            <a:r>
              <a:rPr lang="fr-FR" sz="2400" dirty="0"/>
              <a:t> </a:t>
            </a:r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occupancy</a:t>
            </a:r>
            <a:r>
              <a:rPr lang="fr-FR" sz="2400" dirty="0"/>
              <a:t>(b2,h ) end</a:t>
            </a:r>
          </a:p>
          <a:p>
            <a:r>
              <a:rPr lang="fr-FR" sz="2400" dirty="0"/>
              <a:t>		</a:t>
            </a:r>
            <a:r>
              <a:rPr lang="fr-FR" sz="2400" b="1" dirty="0" err="1"/>
              <a:t>pre</a:t>
            </a:r>
            <a:r>
              <a:rPr lang="fr-FR" sz="2400" dirty="0"/>
              <a:t> </a:t>
            </a:r>
            <a:r>
              <a:rPr lang="fr-FR" sz="2400" dirty="0" err="1"/>
              <a:t>can_leave</a:t>
            </a:r>
            <a:r>
              <a:rPr lang="fr-FR" sz="2400" dirty="0"/>
              <a:t>(s ,b1, h),</a:t>
            </a:r>
          </a:p>
        </p:txBody>
      </p:sp>
    </p:spTree>
    <p:extLst>
      <p:ext uri="{BB962C8B-B14F-4D97-AF65-F5344CB8AC3E}">
        <p14:creationId xmlns:p14="http://schemas.microsoft.com/office/powerpoint/2010/main" val="232397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4FE4C3-EEEC-42EE-8F7F-504E9BB006D1}"/>
              </a:ext>
            </a:extLst>
          </p:cNvPr>
          <p:cNvSpPr/>
          <p:nvPr/>
        </p:nvSpPr>
        <p:spPr>
          <a:xfrm>
            <a:off x="836109" y="809860"/>
            <a:ext cx="61663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[</a:t>
            </a:r>
            <a:r>
              <a:rPr lang="fr-FR" sz="2400" b="1" dirty="0"/>
              <a:t>arrives_ consistent</a:t>
            </a:r>
            <a:r>
              <a:rPr lang="fr-FR" sz="2400" dirty="0"/>
              <a:t>]</a:t>
            </a:r>
          </a:p>
          <a:p>
            <a:r>
              <a:rPr lang="fr-FR" sz="2400" dirty="0"/>
              <a:t>	∀ h :Harbour , s :</a:t>
            </a:r>
            <a:r>
              <a:rPr lang="fr-FR" sz="2400" dirty="0" err="1"/>
              <a:t>T.Ship</a:t>
            </a:r>
            <a:r>
              <a:rPr lang="fr-FR" sz="2400" dirty="0"/>
              <a:t> •</a:t>
            </a:r>
          </a:p>
          <a:p>
            <a:r>
              <a:rPr lang="fr-FR" sz="2400" dirty="0"/>
              <a:t>		arrives(</a:t>
            </a:r>
            <a:r>
              <a:rPr lang="fr-FR" sz="2400" dirty="0" err="1"/>
              <a:t>h,s</a:t>
            </a:r>
            <a:r>
              <a:rPr lang="fr-FR" sz="2400" dirty="0"/>
              <a:t> ) as h’</a:t>
            </a:r>
          </a:p>
          <a:p>
            <a:r>
              <a:rPr lang="fr-FR" sz="2400" dirty="0"/>
              <a:t>			</a:t>
            </a:r>
            <a:r>
              <a:rPr lang="fr-FR" sz="2400" b="1" dirty="0"/>
              <a:t>post</a:t>
            </a:r>
            <a:r>
              <a:rPr lang="fr-FR" sz="2400" dirty="0"/>
              <a:t> consistent(h’ ) </a:t>
            </a:r>
          </a:p>
          <a:p>
            <a:r>
              <a:rPr lang="fr-FR" sz="2400" dirty="0"/>
              <a:t>			</a:t>
            </a:r>
            <a:r>
              <a:rPr lang="fr-FR" sz="2400" b="1" dirty="0" err="1"/>
              <a:t>pre</a:t>
            </a:r>
            <a:r>
              <a:rPr lang="fr-FR" sz="2400" dirty="0"/>
              <a:t> consistent(h ) ∧ </a:t>
            </a:r>
            <a:r>
              <a:rPr lang="fr-FR" sz="2400" dirty="0" err="1"/>
              <a:t>can_arrive</a:t>
            </a:r>
            <a:r>
              <a:rPr lang="fr-FR" sz="2400" dirty="0"/>
              <a:t>(</a:t>
            </a:r>
            <a:r>
              <a:rPr lang="fr-FR" sz="2400" dirty="0" err="1"/>
              <a:t>h,s</a:t>
            </a:r>
            <a:r>
              <a:rPr lang="fr-FR" sz="2400" dirty="0"/>
              <a:t> ),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F6ACFC5-5106-404D-992C-9DBA6740CE2E}"/>
              </a:ext>
            </a:extLst>
          </p:cNvPr>
          <p:cNvSpPr txBox="1"/>
          <p:nvPr/>
        </p:nvSpPr>
        <p:spPr>
          <a:xfrm>
            <a:off x="126608" y="225085"/>
            <a:ext cx="4867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AXIOM</a:t>
            </a:r>
            <a:endParaRPr lang="fr-FR" sz="3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F6BA45-2D04-4B57-9DE0-03FC0F807737}"/>
              </a:ext>
            </a:extLst>
          </p:cNvPr>
          <p:cNvSpPr/>
          <p:nvPr/>
        </p:nvSpPr>
        <p:spPr>
          <a:xfrm>
            <a:off x="836109" y="4919008"/>
            <a:ext cx="71792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[</a:t>
            </a:r>
            <a:r>
              <a:rPr lang="fr-FR" sz="2400" b="1" dirty="0" err="1"/>
              <a:t>leaves_consistent</a:t>
            </a:r>
            <a:r>
              <a:rPr lang="fr-FR" sz="2400" dirty="0"/>
              <a:t>]</a:t>
            </a:r>
          </a:p>
          <a:p>
            <a:r>
              <a:rPr lang="fr-FR" sz="2400" dirty="0"/>
              <a:t>	∀ h :Harbour , s :</a:t>
            </a:r>
            <a:r>
              <a:rPr lang="fr-FR" sz="2400" dirty="0" err="1"/>
              <a:t>T.Ship</a:t>
            </a:r>
            <a:r>
              <a:rPr lang="fr-FR" sz="2400" dirty="0"/>
              <a:t> , b :</a:t>
            </a:r>
            <a:r>
              <a:rPr lang="fr-FR" sz="2400" dirty="0" err="1"/>
              <a:t>T.Berth</a:t>
            </a:r>
            <a:r>
              <a:rPr lang="fr-FR" sz="2400" dirty="0"/>
              <a:t>  •</a:t>
            </a:r>
          </a:p>
          <a:p>
            <a:r>
              <a:rPr lang="fr-FR" sz="2400" dirty="0"/>
              <a:t>		</a:t>
            </a:r>
            <a:r>
              <a:rPr lang="fr-FR" sz="2400" dirty="0" err="1"/>
              <a:t>leaves</a:t>
            </a:r>
            <a:r>
              <a:rPr lang="fr-FR" sz="2400" dirty="0"/>
              <a:t>(s , b, h ) as h’</a:t>
            </a:r>
          </a:p>
          <a:p>
            <a:r>
              <a:rPr lang="fr-FR" sz="2400" dirty="0"/>
              <a:t>			</a:t>
            </a:r>
            <a:r>
              <a:rPr lang="fr-FR" sz="2400" b="1" dirty="0"/>
              <a:t>post</a:t>
            </a:r>
            <a:r>
              <a:rPr lang="fr-FR" sz="2400" dirty="0"/>
              <a:t> consistent(h’ ) </a:t>
            </a:r>
          </a:p>
          <a:p>
            <a:r>
              <a:rPr lang="fr-FR" sz="2400" dirty="0"/>
              <a:t>			</a:t>
            </a:r>
            <a:r>
              <a:rPr lang="fr-FR" sz="2400" b="1" dirty="0" err="1"/>
              <a:t>pre</a:t>
            </a:r>
            <a:r>
              <a:rPr lang="fr-FR" sz="2400" dirty="0"/>
              <a:t> consistent(h ) ∧ </a:t>
            </a:r>
            <a:r>
              <a:rPr lang="fr-FR" sz="2400" dirty="0" err="1"/>
              <a:t>can_leave</a:t>
            </a:r>
            <a:r>
              <a:rPr lang="fr-FR" sz="2400" dirty="0"/>
              <a:t>(</a:t>
            </a:r>
            <a:r>
              <a:rPr lang="fr-FR" sz="2400" dirty="0" err="1"/>
              <a:t>h,s</a:t>
            </a:r>
            <a:r>
              <a:rPr lang="fr-FR" sz="2400" dirty="0"/>
              <a:t> ,b 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55F54B-F010-4783-89E4-951221D8B3B6}"/>
              </a:ext>
            </a:extLst>
          </p:cNvPr>
          <p:cNvSpPr/>
          <p:nvPr/>
        </p:nvSpPr>
        <p:spPr>
          <a:xfrm>
            <a:off x="836109" y="2748852"/>
            <a:ext cx="71792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[</a:t>
            </a:r>
            <a:r>
              <a:rPr lang="fr-FR" sz="2400" b="1" dirty="0"/>
              <a:t>docks_ consistent </a:t>
            </a:r>
            <a:r>
              <a:rPr lang="fr-FR" sz="2400" dirty="0"/>
              <a:t>]</a:t>
            </a:r>
          </a:p>
          <a:p>
            <a:r>
              <a:rPr lang="fr-FR" sz="2400" dirty="0"/>
              <a:t>	∀ h :Harbour , s : T. </a:t>
            </a:r>
            <a:r>
              <a:rPr lang="fr-FR" sz="2400" dirty="0" err="1"/>
              <a:t>Ship</a:t>
            </a:r>
            <a:r>
              <a:rPr lang="fr-FR" sz="2400" dirty="0"/>
              <a:t>, b :</a:t>
            </a:r>
            <a:r>
              <a:rPr lang="fr-FR" sz="2400" dirty="0" err="1"/>
              <a:t>T.Berth</a:t>
            </a:r>
            <a:r>
              <a:rPr lang="fr-FR" sz="2400" dirty="0"/>
              <a:t> •</a:t>
            </a:r>
          </a:p>
          <a:p>
            <a:r>
              <a:rPr lang="fr-FR" sz="2400" dirty="0"/>
              <a:t>		docks(s ,b, h) as h’</a:t>
            </a:r>
          </a:p>
          <a:p>
            <a:r>
              <a:rPr lang="fr-FR" sz="2400" dirty="0"/>
              <a:t>			</a:t>
            </a:r>
            <a:r>
              <a:rPr lang="fr-FR" sz="2400" b="1" dirty="0"/>
              <a:t>post</a:t>
            </a:r>
            <a:r>
              <a:rPr lang="fr-FR" sz="2400" dirty="0"/>
              <a:t> consistent(h’ ) </a:t>
            </a:r>
          </a:p>
          <a:p>
            <a:r>
              <a:rPr lang="fr-FR" sz="2400" dirty="0"/>
              <a:t>			</a:t>
            </a:r>
            <a:r>
              <a:rPr lang="fr-FR" sz="2400" b="1" dirty="0" err="1"/>
              <a:t>pre</a:t>
            </a:r>
            <a:r>
              <a:rPr lang="fr-FR" sz="2400" dirty="0"/>
              <a:t> consistent(h ) ∧ </a:t>
            </a:r>
            <a:r>
              <a:rPr lang="fr-FR" sz="2400" dirty="0" err="1"/>
              <a:t>can_dock</a:t>
            </a:r>
            <a:r>
              <a:rPr lang="fr-FR" sz="2400" dirty="0"/>
              <a:t>(s ,b ,h),</a:t>
            </a:r>
          </a:p>
        </p:txBody>
      </p:sp>
    </p:spTree>
    <p:extLst>
      <p:ext uri="{BB962C8B-B14F-4D97-AF65-F5344CB8AC3E}">
        <p14:creationId xmlns:p14="http://schemas.microsoft.com/office/powerpoint/2010/main" val="424215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240</TotalTime>
  <Words>1214</Words>
  <Application>Microsoft Office PowerPoint</Application>
  <PresentationFormat>Grand écran</PresentationFormat>
  <Paragraphs>107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Colis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larissavomo@gmail.com</dc:creator>
  <cp:lastModifiedBy>larissavomo@gmail.com</cp:lastModifiedBy>
  <cp:revision>25</cp:revision>
  <dcterms:created xsi:type="dcterms:W3CDTF">2020-05-06T07:56:03Z</dcterms:created>
  <dcterms:modified xsi:type="dcterms:W3CDTF">2020-05-12T09:40:52Z</dcterms:modified>
</cp:coreProperties>
</file>