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FF804-8F6C-4BEF-B3E4-9D8F9B12A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2F7935-B3EE-4FEF-94ED-B4EAE6A7B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309B8A-59F7-43C3-8F57-57E2F596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2EA4-F631-4A32-9FC3-DDBD7EF75B28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1A9D4D-B717-407A-AC6B-32F2200B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5FA879-E7F1-4E3B-A139-A583D9C8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80DA-79B6-4B0E-AAF2-F851C07E9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14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DA474-5B7B-4730-B912-4E2DA531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6E9174-37E1-4695-AC2F-605523981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DF6566-80B4-4A49-B76B-C98B9A25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2EA4-F631-4A32-9FC3-DDBD7EF75B28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231641-52EE-4DFC-90CD-1D0929DA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E74FC-A489-4527-ACF7-05CA22CC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80DA-79B6-4B0E-AAF2-F851C07E9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84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C32D7C5-AE63-4EF8-80BB-A048DBA40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06CE2B-C8C9-4705-9150-73935AD87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900B2F-421A-42E7-B3F2-54D53D99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2EA4-F631-4A32-9FC3-DDBD7EF75B28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752EC6-76E2-4D3C-97F1-554F9322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24F45E-FAEC-4568-AA2E-AF612227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80DA-79B6-4B0E-AAF2-F851C07E9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93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2EA4-F631-4A32-9FC3-DDBD7EF75B28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80DA-79B6-4B0E-AAF2-F851C07E9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5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33937-0180-46E7-B9E4-6EBDCFA7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294191-C0C7-4A32-8A3C-37E533864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488F92-809C-4CB7-AEF3-F457DAE2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2EA4-F631-4A32-9FC3-DDBD7EF75B28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A7A88-B58A-4B15-9B78-1F048293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537219-43C6-4ADD-986C-041B20BE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80DA-79B6-4B0E-AAF2-F851C07E9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93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57E9F-F2E0-4861-BA66-C14FBDB1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BF1A2A-5D0E-4F3A-AE68-EA1CECFC0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4E427F-F687-45E7-AFF2-5ABC28A6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2EA4-F631-4A32-9FC3-DDBD7EF75B28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7317A9-3FF9-4B58-A20A-5F532B6C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8C5D04-F2DB-47A9-A629-8B74FAC1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80DA-79B6-4B0E-AAF2-F851C07E9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32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B99E0-E4D2-4025-AB33-7284B87E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A903E9-06E7-40CE-8439-DB49AF99A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77E9FD-72B1-4B43-9EFB-E96E248A8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4493BE-B1E6-4DA4-8CEA-87013A56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2EA4-F631-4A32-9FC3-DDBD7EF75B28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B876CA-B530-4F44-92FB-22CD46C6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9A43CB-0D63-4382-92E6-25E067D6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80DA-79B6-4B0E-AAF2-F851C07E9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78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52631-0047-4B92-8D41-08CAC48B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11F053-A697-4769-B328-B29B94314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8B3A0D-B396-4B19-B1F6-DBE50914F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1CBA8B-298A-41AD-BE19-CA5978127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35C33C-8EA6-4FDF-AB18-CCFA392A0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DDBFD6-F3DD-4BBC-B5A1-3E77504D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2EA4-F631-4A32-9FC3-DDBD7EF75B28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A33CDB-B40D-4F24-AD53-38B2A327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9755D0-5ABE-4FB0-A7BA-B8AFC25D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80DA-79B6-4B0E-AAF2-F851C07E9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45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54D6F-3C6A-491C-B1D5-C7CBDF44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5D8932-B246-4C10-9188-E29D0812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2EA4-F631-4A32-9FC3-DDBD7EF75B28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7ECF9C-6C72-475E-ADD1-FBCAB2A9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E0A3C8-1B63-4A74-A28F-5550DE7F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80DA-79B6-4B0E-AAF2-F851C07E9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88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DB45C7-7BEC-4D55-9ED2-4B00D3A2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2EA4-F631-4A32-9FC3-DDBD7EF75B28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9F67CF-6839-4C9D-BAB9-F440874E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FFB4A2-2524-459E-AB3D-814E4A4F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80DA-79B6-4B0E-AAF2-F851C07E9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19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03E08-715E-442E-8743-20E1DAAC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AE95F-024B-4E4C-905A-BC305887C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BAF5E4-B7DD-41F6-933F-B1122A6DE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6E2811-1E7D-4A0A-B64F-E0293837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2EA4-F631-4A32-9FC3-DDBD7EF75B28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1D4042-5C5D-41A5-ABA0-717E4B46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8FE08C-F113-4C37-BE73-4FE21ABE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80DA-79B6-4B0E-AAF2-F851C07E9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92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6448E-689E-46C4-BBEB-8E6AD43D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C7DF29-8183-43B2-8A0E-E667DCEBF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5B025E-ED10-4E9C-8009-811ECD79A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BD244B-D795-4DD8-A6ED-421F9147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2EA4-F631-4A32-9FC3-DDBD7EF75B28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224188-447E-4387-B75F-48AF6854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7C3D8A-D295-4DC7-9A96-B68CDEF2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80DA-79B6-4B0E-AAF2-F851C07E9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98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A53C50-B703-4B7B-8483-061B0339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29BD1-0966-4CDD-AF68-DF087D2DF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15C7BD-3E3D-4180-AAA5-41B0C70FC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22EA4-F631-4A32-9FC3-DDBD7EF75B28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BAB739-877D-40C0-84E5-8F57D7FAE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5BB888-C693-4B85-9512-659F53480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A80DA-79B6-4B0E-AAF2-F851C07E9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73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16000">
              <a:schemeClr val="accent1">
                <a:lumMod val="60000"/>
                <a:lumOff val="40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A368355-CFC6-4609-8109-6342FD029457}"/>
              </a:ext>
            </a:extLst>
          </p:cNvPr>
          <p:cNvSpPr txBox="1">
            <a:spLocks/>
          </p:cNvSpPr>
          <p:nvPr/>
        </p:nvSpPr>
        <p:spPr>
          <a:xfrm>
            <a:off x="1751012" y="1428752"/>
            <a:ext cx="8689976" cy="17811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>
                <a:latin typeface="Bodoni MT Black" panose="02070A03080606020203" pitchFamily="18" charset="0"/>
              </a:rPr>
              <a:t>LES conseils généraux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43D6A9-4F9E-4271-8CCE-617537F39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3" y="3429000"/>
            <a:ext cx="2647950" cy="2524121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CC82BE0C-EE01-4A5C-90D2-2333420C7E80}"/>
              </a:ext>
            </a:extLst>
          </p:cNvPr>
          <p:cNvSpPr txBox="1">
            <a:spLocks/>
          </p:cNvSpPr>
          <p:nvPr/>
        </p:nvSpPr>
        <p:spPr>
          <a:xfrm>
            <a:off x="466725" y="100013"/>
            <a:ext cx="11258550" cy="838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A connaître avant un devoir de mathématiques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14B913D-6463-4507-A7E6-88776559FCE8}"/>
              </a:ext>
            </a:extLst>
          </p:cNvPr>
          <p:cNvGrpSpPr/>
          <p:nvPr/>
        </p:nvGrpSpPr>
        <p:grpSpPr>
          <a:xfrm>
            <a:off x="3452813" y="3428999"/>
            <a:ext cx="8272462" cy="2524121"/>
            <a:chOff x="3452813" y="3428999"/>
            <a:chExt cx="8272462" cy="252412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Légende : flèche vers la gauche 10">
              <a:extLst>
                <a:ext uri="{FF2B5EF4-FFF2-40B4-BE49-F238E27FC236}">
                  <a16:creationId xmlns:a16="http://schemas.microsoft.com/office/drawing/2014/main" id="{16256703-05DA-4E9B-BDB7-21E79284D8EB}"/>
                </a:ext>
              </a:extLst>
            </p:cNvPr>
            <p:cNvSpPr/>
            <p:nvPr/>
          </p:nvSpPr>
          <p:spPr>
            <a:xfrm>
              <a:off x="3452813" y="3428999"/>
              <a:ext cx="8272462" cy="2524121"/>
            </a:xfrm>
            <a:prstGeom prst="leftArrowCallout">
              <a:avLst>
                <a:gd name="adj1" fmla="val 17075"/>
                <a:gd name="adj2" fmla="val 25000"/>
                <a:gd name="adj3" fmla="val 15377"/>
                <a:gd name="adj4" fmla="val 92608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ous-titre 2">
              <a:extLst>
                <a:ext uri="{FF2B5EF4-FFF2-40B4-BE49-F238E27FC236}">
                  <a16:creationId xmlns:a16="http://schemas.microsoft.com/office/drawing/2014/main" id="{E83FD118-C44A-4E0A-BC86-4589E9C4EBAD}"/>
                </a:ext>
              </a:extLst>
            </p:cNvPr>
            <p:cNvSpPr txBox="1">
              <a:spLocks/>
            </p:cNvSpPr>
            <p:nvPr/>
          </p:nvSpPr>
          <p:spPr>
            <a:xfrm>
              <a:off x="4400551" y="3886201"/>
              <a:ext cx="6986588" cy="1543048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rmAutofit fontScale="925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3200" dirty="0">
                  <a:latin typeface="Bodoni MT Black" panose="02070A03080606020203" pitchFamily="18" charset="0"/>
                </a:rPr>
                <a:t>Présenté par:</a:t>
              </a:r>
            </a:p>
            <a:p>
              <a:r>
                <a:rPr lang="fr-FR" sz="4400" dirty="0">
                  <a:latin typeface="Bodoni MT Black" panose="02070A03080606020203" pitchFamily="18" charset="0"/>
                </a:rPr>
                <a:t>HELOU Komlan Mawulé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315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16000">
              <a:schemeClr val="accent1">
                <a:lumMod val="60000"/>
                <a:lumOff val="40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E35C1AD-0E67-4B80-AFC4-9C102E2EB82E}"/>
              </a:ext>
            </a:extLst>
          </p:cNvPr>
          <p:cNvSpPr txBox="1">
            <a:spLocks/>
          </p:cNvSpPr>
          <p:nvPr/>
        </p:nvSpPr>
        <p:spPr>
          <a:xfrm>
            <a:off x="466724" y="1581152"/>
            <a:ext cx="6296025" cy="838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Objectif du tutoriel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68C46FE-AFCC-49AA-AE35-2A48B923300F}"/>
              </a:ext>
            </a:extLst>
          </p:cNvPr>
          <p:cNvSpPr txBox="1">
            <a:spLocks/>
          </p:cNvSpPr>
          <p:nvPr/>
        </p:nvSpPr>
        <p:spPr>
          <a:xfrm>
            <a:off x="466725" y="100013"/>
            <a:ext cx="11258550" cy="838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A connaître avant un devoir de mathématiques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37FCD917-A262-4004-BE13-2DEC94DD0DA2}"/>
              </a:ext>
            </a:extLst>
          </p:cNvPr>
          <p:cNvGrpSpPr/>
          <p:nvPr/>
        </p:nvGrpSpPr>
        <p:grpSpPr>
          <a:xfrm>
            <a:off x="466724" y="3586163"/>
            <a:ext cx="11258550" cy="2185987"/>
            <a:chOff x="466724" y="3586163"/>
            <a:chExt cx="11258550" cy="2185987"/>
          </a:xfrm>
        </p:grpSpPr>
        <p:sp>
          <p:nvSpPr>
            <p:cNvPr id="2" name="Bulle narrative : rectangle 1">
              <a:extLst>
                <a:ext uri="{FF2B5EF4-FFF2-40B4-BE49-F238E27FC236}">
                  <a16:creationId xmlns:a16="http://schemas.microsoft.com/office/drawing/2014/main" id="{0DF5E6C7-4936-464A-B8F8-FA0FC3466E5A}"/>
                </a:ext>
              </a:extLst>
            </p:cNvPr>
            <p:cNvSpPr/>
            <p:nvPr/>
          </p:nvSpPr>
          <p:spPr>
            <a:xfrm flipV="1">
              <a:off x="466724" y="3586163"/>
              <a:ext cx="11258550" cy="2185987"/>
            </a:xfrm>
            <a:prstGeom prst="wedgeRectCallout">
              <a:avLst>
                <a:gd name="adj1" fmla="val -21087"/>
                <a:gd name="adj2" fmla="val 100783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66CBA528-CDC8-4329-970B-4D164B4DB993}"/>
                </a:ext>
              </a:extLst>
            </p:cNvPr>
            <p:cNvSpPr txBox="1"/>
            <p:nvPr/>
          </p:nvSpPr>
          <p:spPr>
            <a:xfrm>
              <a:off x="628650" y="3800475"/>
              <a:ext cx="1090136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 tutoriel a pour but de fournir aux apprenants des conseils dont ils auront besoins pendant leur préparation à un devoir de Mathématiques.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88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16000">
              <a:schemeClr val="accent1">
                <a:lumMod val="60000"/>
                <a:lumOff val="40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654962-EBC8-45C4-9F55-FE4AF28C9C33}"/>
              </a:ext>
            </a:extLst>
          </p:cNvPr>
          <p:cNvSpPr txBox="1">
            <a:spLocks/>
          </p:cNvSpPr>
          <p:nvPr/>
        </p:nvSpPr>
        <p:spPr>
          <a:xfrm>
            <a:off x="466725" y="100013"/>
            <a:ext cx="11258550" cy="838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A connaître avant un devoir de mathématiques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F0CEE05B-94B9-4D66-A977-ECEDAA6D6425}"/>
              </a:ext>
            </a:extLst>
          </p:cNvPr>
          <p:cNvGrpSpPr/>
          <p:nvPr/>
        </p:nvGrpSpPr>
        <p:grpSpPr>
          <a:xfrm>
            <a:off x="466725" y="1640894"/>
            <a:ext cx="11258550" cy="1511530"/>
            <a:chOff x="466725" y="1640894"/>
            <a:chExt cx="11258550" cy="1511530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D9F3027D-E475-4247-ABEC-D3D5658BF2D0}"/>
                </a:ext>
              </a:extLst>
            </p:cNvPr>
            <p:cNvSpPr txBox="1"/>
            <p:nvPr/>
          </p:nvSpPr>
          <p:spPr>
            <a:xfrm>
              <a:off x="466725" y="1996348"/>
              <a:ext cx="2690813" cy="707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latin typeface="Bodoni MT Black" panose="02070A03080606020203" pitchFamily="18" charset="0"/>
                </a:rPr>
                <a:t>Conseil 1</a:t>
              </a:r>
            </a:p>
          </p:txBody>
        </p:sp>
        <p:sp>
          <p:nvSpPr>
            <p:cNvPr id="6" name="Légende : flèche vers la gauche 5">
              <a:extLst>
                <a:ext uri="{FF2B5EF4-FFF2-40B4-BE49-F238E27FC236}">
                  <a16:creationId xmlns:a16="http://schemas.microsoft.com/office/drawing/2014/main" id="{99AD7EDF-C98B-4FBF-83E3-F3404B22FB0E}"/>
                </a:ext>
              </a:extLst>
            </p:cNvPr>
            <p:cNvSpPr/>
            <p:nvPr/>
          </p:nvSpPr>
          <p:spPr>
            <a:xfrm>
              <a:off x="2943225" y="1640894"/>
              <a:ext cx="8782050" cy="1418793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95308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EF446936-80D7-4A9D-A93E-1F17BA2F1CC7}"/>
                </a:ext>
              </a:extLst>
            </p:cNvPr>
            <p:cNvSpPr txBox="1"/>
            <p:nvPr/>
          </p:nvSpPr>
          <p:spPr>
            <a:xfrm>
              <a:off x="3609975" y="1675096"/>
              <a:ext cx="81153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2400" b="1" cap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Avoir à l’idée qu’on ne propose jamais de problème nouveau que personne n’a encore cherché ou que personne n’a encore trouvé</a:t>
              </a:r>
              <a:r>
                <a:rPr lang="fr-FR" cap="none" dirty="0"/>
                <a:t>.</a:t>
              </a:r>
            </a:p>
            <a:p>
              <a:endParaRPr lang="fr-FR" dirty="0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B984CD2-3C30-403E-96E9-B1D0793443BF}"/>
              </a:ext>
            </a:extLst>
          </p:cNvPr>
          <p:cNvGrpSpPr/>
          <p:nvPr/>
        </p:nvGrpSpPr>
        <p:grpSpPr>
          <a:xfrm>
            <a:off x="466725" y="4096689"/>
            <a:ext cx="11258550" cy="1511530"/>
            <a:chOff x="466725" y="1640894"/>
            <a:chExt cx="11258550" cy="1511530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A1677BA-56CD-4050-BA8A-5D04AD68A5B0}"/>
                </a:ext>
              </a:extLst>
            </p:cNvPr>
            <p:cNvSpPr txBox="1"/>
            <p:nvPr/>
          </p:nvSpPr>
          <p:spPr>
            <a:xfrm>
              <a:off x="466725" y="1996348"/>
              <a:ext cx="2690813" cy="707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latin typeface="Bodoni MT Black" panose="02070A03080606020203" pitchFamily="18" charset="0"/>
                </a:rPr>
                <a:t>Conseil 2</a:t>
              </a:r>
            </a:p>
          </p:txBody>
        </p:sp>
        <p:sp>
          <p:nvSpPr>
            <p:cNvPr id="13" name="Légende : flèche vers la gauche 12">
              <a:extLst>
                <a:ext uri="{FF2B5EF4-FFF2-40B4-BE49-F238E27FC236}">
                  <a16:creationId xmlns:a16="http://schemas.microsoft.com/office/drawing/2014/main" id="{EADB6CFA-5CAC-4C05-B187-DEE7FC296D11}"/>
                </a:ext>
              </a:extLst>
            </p:cNvPr>
            <p:cNvSpPr/>
            <p:nvPr/>
          </p:nvSpPr>
          <p:spPr>
            <a:xfrm>
              <a:off x="2943225" y="1640894"/>
              <a:ext cx="8782050" cy="1418793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95308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F437355-5B56-410F-87D1-F82A0761900B}"/>
                </a:ext>
              </a:extLst>
            </p:cNvPr>
            <p:cNvSpPr txBox="1"/>
            <p:nvPr/>
          </p:nvSpPr>
          <p:spPr>
            <a:xfrm>
              <a:off x="3609975" y="1675096"/>
              <a:ext cx="81153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2400" b="1" cap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 façon dont les questions sont posées donne beaucoup d’indications (volontaires ou involontaires) sur la façon de trouver les réponses.</a:t>
              </a:r>
            </a:p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05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16000">
              <a:schemeClr val="accent1">
                <a:lumMod val="60000"/>
                <a:lumOff val="40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4D95C015-5AC9-4BCD-B303-639A3A5B1401}"/>
              </a:ext>
            </a:extLst>
          </p:cNvPr>
          <p:cNvSpPr txBox="1"/>
          <p:nvPr/>
        </p:nvSpPr>
        <p:spPr>
          <a:xfrm>
            <a:off x="466725" y="1097102"/>
            <a:ext cx="11258550" cy="6771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mots </a:t>
            </a:r>
            <a:r>
              <a:rPr lang="fr-FR" sz="20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 vérifier, démontrer et déduire »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sont pas employés au hasard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013D86B-A3E2-47AE-A1FB-1695D385D047}"/>
              </a:ext>
            </a:extLst>
          </p:cNvPr>
          <p:cNvSpPr txBox="1">
            <a:spLocks/>
          </p:cNvSpPr>
          <p:nvPr/>
        </p:nvSpPr>
        <p:spPr>
          <a:xfrm>
            <a:off x="466725" y="100013"/>
            <a:ext cx="11258550" cy="838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A connaître avant un devoir de mathématiques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C24CCB4-5D83-4EDE-80A2-A97DD1406887}"/>
              </a:ext>
            </a:extLst>
          </p:cNvPr>
          <p:cNvSpPr txBox="1"/>
          <p:nvPr/>
        </p:nvSpPr>
        <p:spPr>
          <a:xfrm>
            <a:off x="466725" y="5332094"/>
            <a:ext cx="1125855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NB: </a:t>
            </a:r>
            <a:r>
              <a:rPr lang="fr-FR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Quelquefois, l’énoncé ne dit pas « en déduire que »; la question étant posée directement c’est à vous d’y penser vous-même.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CACB0DA-09F2-4D88-9E99-82A7E65E2462}"/>
              </a:ext>
            </a:extLst>
          </p:cNvPr>
          <p:cNvSpPr txBox="1"/>
          <p:nvPr/>
        </p:nvSpPr>
        <p:spPr>
          <a:xfrm>
            <a:off x="466725" y="2428726"/>
            <a:ext cx="3062287" cy="2308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 algn="just"/>
            <a:r>
              <a:rPr lang="fr-FR" sz="24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Vérifier: </a:t>
            </a:r>
            <a:r>
              <a:rPr lang="fr-FR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c’est de constater la véracité d’une solution donnée par l’énoncé sans avoir à dire comment elle a été trouver. Il n’y a rien à inventer.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FFAB05A-5F3A-4FA9-B982-8B2F5F57BF9F}"/>
              </a:ext>
            </a:extLst>
          </p:cNvPr>
          <p:cNvSpPr txBox="1"/>
          <p:nvPr/>
        </p:nvSpPr>
        <p:spPr>
          <a:xfrm>
            <a:off x="6496051" y="2209857"/>
            <a:ext cx="5205411" cy="28623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 algn="just"/>
            <a:r>
              <a:rPr lang="fr-FR" sz="20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Déduire:</a:t>
            </a:r>
            <a:r>
              <a:rPr lang="fr-FR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trouver une solution à partir du résultat d’une question précédente (le plus souvent,  le résultat de la question qui précède immédiatement celle à résoudre).</a:t>
            </a:r>
          </a:p>
          <a:p>
            <a:pPr marL="357188" lvl="1" indent="-357188" algn="just"/>
            <a:r>
              <a:rPr lang="fr-FR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ce fait:</a:t>
            </a:r>
          </a:p>
          <a:p>
            <a:pPr marL="714375" lvl="2" indent="-357188" algn="just">
              <a:buFont typeface="Wingdings" panose="05000000000000000000" pitchFamily="2" charset="2"/>
              <a:buChar char="v"/>
            </a:pPr>
            <a:r>
              <a:rPr lang="fr-FR" sz="20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éviter de s’imaginer des choses.</a:t>
            </a:r>
          </a:p>
          <a:p>
            <a:pPr marL="714375" lvl="2" indent="-357188" algn="just">
              <a:buFont typeface="Wingdings" panose="05000000000000000000" pitchFamily="2" charset="2"/>
              <a:buChar char="v"/>
            </a:pPr>
            <a:r>
              <a:rPr lang="fr-FR" sz="20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n’y a pas l’obligation de traiter les questions précédentes avant de s’en servir.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13FFEF26-31E1-4350-AD61-0C29029A20EB}"/>
              </a:ext>
            </a:extLst>
          </p:cNvPr>
          <p:cNvGrpSpPr/>
          <p:nvPr/>
        </p:nvGrpSpPr>
        <p:grpSpPr>
          <a:xfrm>
            <a:off x="3529013" y="2896908"/>
            <a:ext cx="2967038" cy="1064184"/>
            <a:chOff x="3733800" y="2896908"/>
            <a:chExt cx="2967038" cy="1064184"/>
          </a:xfrm>
        </p:grpSpPr>
        <p:sp>
          <p:nvSpPr>
            <p:cNvPr id="22" name="Légende : double flèche horizontale 21">
              <a:extLst>
                <a:ext uri="{FF2B5EF4-FFF2-40B4-BE49-F238E27FC236}">
                  <a16:creationId xmlns:a16="http://schemas.microsoft.com/office/drawing/2014/main" id="{2D0E610D-6F91-4AAB-8FB0-FC085F03596E}"/>
                </a:ext>
              </a:extLst>
            </p:cNvPr>
            <p:cNvSpPr/>
            <p:nvPr/>
          </p:nvSpPr>
          <p:spPr>
            <a:xfrm>
              <a:off x="3733800" y="2896908"/>
              <a:ext cx="2967038" cy="1064184"/>
            </a:xfrm>
            <a:prstGeom prst="leftRightArrowCallout">
              <a:avLst>
                <a:gd name="adj1" fmla="val 22315"/>
                <a:gd name="adj2" fmla="val 25000"/>
                <a:gd name="adj3" fmla="val 22314"/>
                <a:gd name="adj4" fmla="val 76402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5D799D5-290A-49FE-A061-4166705AC592}"/>
                </a:ext>
              </a:extLst>
            </p:cNvPr>
            <p:cNvSpPr txBox="1"/>
            <p:nvPr/>
          </p:nvSpPr>
          <p:spPr>
            <a:xfrm>
              <a:off x="4194163" y="3132886"/>
              <a:ext cx="2046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latin typeface="Bodoni MT Black" panose="02070A03080606020203" pitchFamily="18" charset="0"/>
                </a:rPr>
                <a:t>Conseil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64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16000">
              <a:schemeClr val="accent1">
                <a:lumMod val="60000"/>
                <a:lumOff val="40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71E5C8C7-A0F4-4996-9BDD-906405015DAA}"/>
              </a:ext>
            </a:extLst>
          </p:cNvPr>
          <p:cNvSpPr txBox="1">
            <a:spLocks/>
          </p:cNvSpPr>
          <p:nvPr/>
        </p:nvSpPr>
        <p:spPr>
          <a:xfrm>
            <a:off x="466725" y="100013"/>
            <a:ext cx="11258550" cy="838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A connaître avant un devoir de mathématiques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EAC1C24-6A43-44FC-A8B3-16F4011BB368}"/>
              </a:ext>
            </a:extLst>
          </p:cNvPr>
          <p:cNvGrpSpPr/>
          <p:nvPr/>
        </p:nvGrpSpPr>
        <p:grpSpPr>
          <a:xfrm>
            <a:off x="466725" y="1142250"/>
            <a:ext cx="11258550" cy="1819306"/>
            <a:chOff x="466725" y="1640894"/>
            <a:chExt cx="11258550" cy="1819306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F4999180-AD7B-4925-90A8-2B34DC4F5EF3}"/>
                </a:ext>
              </a:extLst>
            </p:cNvPr>
            <p:cNvSpPr txBox="1"/>
            <p:nvPr/>
          </p:nvSpPr>
          <p:spPr>
            <a:xfrm>
              <a:off x="466725" y="2108261"/>
              <a:ext cx="2690813" cy="707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latin typeface="Bodoni MT Black" panose="02070A03080606020203" pitchFamily="18" charset="0"/>
                </a:rPr>
                <a:t>Conseil 4</a:t>
              </a:r>
            </a:p>
          </p:txBody>
        </p:sp>
        <p:sp>
          <p:nvSpPr>
            <p:cNvPr id="9" name="Légende : flèche vers la gauche 8">
              <a:extLst>
                <a:ext uri="{FF2B5EF4-FFF2-40B4-BE49-F238E27FC236}">
                  <a16:creationId xmlns:a16="http://schemas.microsoft.com/office/drawing/2014/main" id="{B5B714D5-62BF-4063-BE6A-695E6788D2B5}"/>
                </a:ext>
              </a:extLst>
            </p:cNvPr>
            <p:cNvSpPr/>
            <p:nvPr/>
          </p:nvSpPr>
          <p:spPr>
            <a:xfrm>
              <a:off x="2943225" y="1640894"/>
              <a:ext cx="8782050" cy="1642620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95308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537282E-D0F0-4350-B798-AFDBDE53241C}"/>
                </a:ext>
              </a:extLst>
            </p:cNvPr>
            <p:cNvSpPr txBox="1"/>
            <p:nvPr/>
          </p:nvSpPr>
          <p:spPr>
            <a:xfrm>
              <a:off x="3609975" y="1675096"/>
              <a:ext cx="811530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2200" b="1" cap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Les mots </a:t>
              </a:r>
              <a:r>
                <a:rPr lang="fr-FR" sz="2400" b="1" cap="none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« montrer » </a:t>
              </a:r>
              <a:r>
                <a:rPr lang="fr-FR" sz="2200" b="1" cap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 </a:t>
              </a:r>
              <a:r>
                <a:rPr lang="fr-FR" sz="2400" b="1" cap="none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« démontrer » </a:t>
              </a:r>
              <a:r>
                <a:rPr lang="fr-FR" sz="2200" b="1" cap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sont quasi synonymes.</a:t>
              </a:r>
            </a:p>
            <a:p>
              <a:pPr algn="just"/>
              <a:r>
                <a:rPr lang="fr-FR" sz="2400" b="1" cap="none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« Démonter »: </a:t>
              </a:r>
              <a:r>
                <a:rPr lang="fr-FR" sz="2200" b="1" cap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c’est trouver un chemin qui mène de ce qu’on sait déjà à quelque chose de nouveau (supposé provisoirement incertain).</a:t>
              </a:r>
            </a:p>
            <a:p>
              <a:endParaRPr lang="fr-FR" dirty="0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79DFBB43-9F52-4E6B-B7D4-AECB70F65281}"/>
              </a:ext>
            </a:extLst>
          </p:cNvPr>
          <p:cNvGrpSpPr/>
          <p:nvPr/>
        </p:nvGrpSpPr>
        <p:grpSpPr>
          <a:xfrm>
            <a:off x="466725" y="2342584"/>
            <a:ext cx="7405688" cy="1351939"/>
            <a:chOff x="466725" y="2342584"/>
            <a:chExt cx="7405688" cy="135193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" name="Flèche : angle droit 1">
              <a:extLst>
                <a:ext uri="{FF2B5EF4-FFF2-40B4-BE49-F238E27FC236}">
                  <a16:creationId xmlns:a16="http://schemas.microsoft.com/office/drawing/2014/main" id="{233C6072-7571-4C39-8A36-B08821D9CCD7}"/>
                </a:ext>
              </a:extLst>
            </p:cNvPr>
            <p:cNvSpPr/>
            <p:nvPr/>
          </p:nvSpPr>
          <p:spPr>
            <a:xfrm>
              <a:off x="466725" y="2342584"/>
              <a:ext cx="7405688" cy="1351939"/>
            </a:xfrm>
            <a:prstGeom prst="bentUpArrow">
              <a:avLst>
                <a:gd name="adj1" fmla="val 50000"/>
                <a:gd name="adj2" fmla="val 19069"/>
                <a:gd name="adj3" fmla="val 3818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ECA1A1C0-B8FD-4AD0-AB63-B3C1CEB5CFFE}"/>
                </a:ext>
              </a:extLst>
            </p:cNvPr>
            <p:cNvSpPr txBox="1"/>
            <p:nvPr/>
          </p:nvSpPr>
          <p:spPr>
            <a:xfrm>
              <a:off x="547373" y="3148505"/>
              <a:ext cx="715358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2400" b="1" cap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 qu’on sait déjà, </a:t>
              </a:r>
              <a:r>
                <a:rPr lang="fr-FR" sz="2400" b="1" cap="none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c’est l’hypothèse ou les données</a:t>
              </a:r>
            </a:p>
          </p:txBody>
        </p:sp>
      </p:grpSp>
      <p:sp>
        <p:nvSpPr>
          <p:cNvPr id="15" name="Flèche : angle droit 14">
            <a:extLst>
              <a:ext uri="{FF2B5EF4-FFF2-40B4-BE49-F238E27FC236}">
                <a16:creationId xmlns:a16="http://schemas.microsoft.com/office/drawing/2014/main" id="{4DC70B60-2DD9-4624-B7E1-C158D5F5BEC9}"/>
              </a:ext>
            </a:extLst>
          </p:cNvPr>
          <p:cNvSpPr/>
          <p:nvPr/>
        </p:nvSpPr>
        <p:spPr>
          <a:xfrm>
            <a:off x="466725" y="2317503"/>
            <a:ext cx="11024876" cy="3243824"/>
          </a:xfrm>
          <a:prstGeom prst="bentUpArrow">
            <a:avLst>
              <a:gd name="adj1" fmla="val 50000"/>
              <a:gd name="adj2" fmla="val 13509"/>
              <a:gd name="adj3" fmla="val 256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C3CF733-E51A-4F7D-AC97-2689CE916E1D}"/>
              </a:ext>
            </a:extLst>
          </p:cNvPr>
          <p:cNvSpPr txBox="1"/>
          <p:nvPr/>
        </p:nvSpPr>
        <p:spPr>
          <a:xfrm>
            <a:off x="547374" y="3868176"/>
            <a:ext cx="9587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qui est nouveau qu’on vous demande, </a:t>
            </a:r>
            <a:r>
              <a:rPr lang="fr-FR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c’est la conclusion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cours de la démonstration, vous pouvez utiliser: </a:t>
            </a:r>
            <a:r>
              <a:rPr lang="fr-FR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définitions, les théorèmes connus, les résultats des questions précédentes, les règles et les méthodes faisant partie du cours.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4C926BC2-9CD2-46BF-8582-0EB6D8A97B5E}"/>
              </a:ext>
            </a:extLst>
          </p:cNvPr>
          <p:cNvGrpSpPr/>
          <p:nvPr/>
        </p:nvGrpSpPr>
        <p:grpSpPr>
          <a:xfrm>
            <a:off x="466725" y="5857875"/>
            <a:ext cx="11377613" cy="610072"/>
            <a:chOff x="466725" y="5857875"/>
            <a:chExt cx="11377613" cy="61007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EC0424-16C2-4D77-8ACA-9885F51AE250}"/>
                </a:ext>
              </a:extLst>
            </p:cNvPr>
            <p:cNvSpPr/>
            <p:nvPr/>
          </p:nvSpPr>
          <p:spPr>
            <a:xfrm>
              <a:off x="466725" y="5857875"/>
              <a:ext cx="11377613" cy="6100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6200F558-9CF4-4363-9E51-D4093D423A9F}"/>
                </a:ext>
              </a:extLst>
            </p:cNvPr>
            <p:cNvSpPr txBox="1"/>
            <p:nvPr/>
          </p:nvSpPr>
          <p:spPr>
            <a:xfrm>
              <a:off x="819462" y="5978245"/>
              <a:ext cx="10905813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u="sng" cap="none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NB</a:t>
              </a:r>
              <a:r>
                <a:rPr lang="fr-FR" sz="2400" b="1" cap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Dites clairement d’où vous partez et où vous allez</a:t>
              </a:r>
              <a:r>
                <a:rPr lang="fr-FR" cap="none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328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16000">
              <a:schemeClr val="accent1">
                <a:lumMod val="60000"/>
                <a:lumOff val="40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C04EF95C-0697-4881-A39E-2C10FCFD1928}"/>
              </a:ext>
            </a:extLst>
          </p:cNvPr>
          <p:cNvGrpSpPr/>
          <p:nvPr/>
        </p:nvGrpSpPr>
        <p:grpSpPr>
          <a:xfrm>
            <a:off x="1123951" y="1143000"/>
            <a:ext cx="2128837" cy="3290887"/>
            <a:chOff x="1123951" y="1143000"/>
            <a:chExt cx="2128837" cy="3290887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E55DCDC9-BA82-4AF5-9E96-F1F8C284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951" y="2424112"/>
              <a:ext cx="2095500" cy="2009775"/>
            </a:xfrm>
            <a:prstGeom prst="rect">
              <a:avLst/>
            </a:prstGeom>
          </p:spPr>
        </p:pic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12FE3FB-7284-4E9F-84CA-8E9E257BEEAF}"/>
                </a:ext>
              </a:extLst>
            </p:cNvPr>
            <p:cNvGrpSpPr/>
            <p:nvPr/>
          </p:nvGrpSpPr>
          <p:grpSpPr>
            <a:xfrm>
              <a:off x="1123951" y="1143000"/>
              <a:ext cx="2128837" cy="1485900"/>
              <a:chOff x="1123951" y="1143000"/>
              <a:chExt cx="2128837" cy="1485900"/>
            </a:xfrm>
          </p:grpSpPr>
          <p:sp>
            <p:nvSpPr>
              <p:cNvPr id="7" name="Titre 1">
                <a:extLst>
                  <a:ext uri="{FF2B5EF4-FFF2-40B4-BE49-F238E27FC236}">
                    <a16:creationId xmlns:a16="http://schemas.microsoft.com/office/drawing/2014/main" id="{D35C2921-CED0-49EE-8275-EC39F20881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3951" y="1143000"/>
                <a:ext cx="2128837" cy="8381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 cap="all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dirty="0" err="1">
                    <a:latin typeface="Bodoni MT Black" panose="02070A03080606020203" pitchFamily="18" charset="0"/>
                  </a:rPr>
                  <a:t>LiKED</a:t>
                </a:r>
                <a:endParaRPr lang="fr-FR" dirty="0">
                  <a:latin typeface="Bodoni MT Black" panose="02070A03080606020203" pitchFamily="18" charset="0"/>
                </a:endParaRPr>
              </a:p>
            </p:txBody>
          </p:sp>
          <p:sp>
            <p:nvSpPr>
              <p:cNvPr id="2" name="Flèche : bas 1">
                <a:extLst>
                  <a:ext uri="{FF2B5EF4-FFF2-40B4-BE49-F238E27FC236}">
                    <a16:creationId xmlns:a16="http://schemas.microsoft.com/office/drawing/2014/main" id="{56E74375-B45A-4718-9F51-EEF460838B47}"/>
                  </a:ext>
                </a:extLst>
              </p:cNvPr>
              <p:cNvSpPr/>
              <p:nvPr/>
            </p:nvSpPr>
            <p:spPr>
              <a:xfrm>
                <a:off x="1888331" y="1795461"/>
                <a:ext cx="600075" cy="833439"/>
              </a:xfrm>
              <a:prstGeom prst="downArrow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0CEF4C9-2B29-4254-85FE-3C4FEF5BC347}"/>
              </a:ext>
            </a:extLst>
          </p:cNvPr>
          <p:cNvGrpSpPr/>
          <p:nvPr/>
        </p:nvGrpSpPr>
        <p:grpSpPr>
          <a:xfrm>
            <a:off x="8839199" y="1143000"/>
            <a:ext cx="2128839" cy="3384237"/>
            <a:chOff x="8839199" y="1143000"/>
            <a:chExt cx="2128839" cy="3384237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CC43F09E-B182-493A-8CA5-1267A0747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9199" y="2424112"/>
              <a:ext cx="2128836" cy="2103125"/>
            </a:xfrm>
            <a:prstGeom prst="rect">
              <a:avLst/>
            </a:prstGeom>
          </p:spPr>
        </p:pic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F0B81D4A-A5D7-4607-9806-E616A380A990}"/>
                </a:ext>
              </a:extLst>
            </p:cNvPr>
            <p:cNvGrpSpPr/>
            <p:nvPr/>
          </p:nvGrpSpPr>
          <p:grpSpPr>
            <a:xfrm>
              <a:off x="8839201" y="1143000"/>
              <a:ext cx="2128837" cy="1478754"/>
              <a:chOff x="8839201" y="1143000"/>
              <a:chExt cx="2128837" cy="1478754"/>
            </a:xfrm>
          </p:grpSpPr>
          <p:sp>
            <p:nvSpPr>
              <p:cNvPr id="8" name="Titre 1">
                <a:extLst>
                  <a:ext uri="{FF2B5EF4-FFF2-40B4-BE49-F238E27FC236}">
                    <a16:creationId xmlns:a16="http://schemas.microsoft.com/office/drawing/2014/main" id="{ADB64BA2-A9E3-48F0-B677-BD27A66043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39201" y="1143000"/>
                <a:ext cx="2128837" cy="8381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 cap="all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400" dirty="0">
                    <a:latin typeface="Bodoni MT Black" panose="02070A03080606020203" pitchFamily="18" charset="0"/>
                  </a:rPr>
                  <a:t>ABONNER</a:t>
                </a:r>
              </a:p>
            </p:txBody>
          </p:sp>
          <p:sp>
            <p:nvSpPr>
              <p:cNvPr id="10" name="Flèche : bas 9">
                <a:extLst>
                  <a:ext uri="{FF2B5EF4-FFF2-40B4-BE49-F238E27FC236}">
                    <a16:creationId xmlns:a16="http://schemas.microsoft.com/office/drawing/2014/main" id="{EA8AAF0F-9634-4DF1-8EE3-6141691821EF}"/>
                  </a:ext>
                </a:extLst>
              </p:cNvPr>
              <p:cNvSpPr/>
              <p:nvPr/>
            </p:nvSpPr>
            <p:spPr>
              <a:xfrm>
                <a:off x="9701212" y="1788315"/>
                <a:ext cx="600075" cy="833439"/>
              </a:xfrm>
              <a:prstGeom prst="downArrow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5DF93CE-5A89-4BD4-92D2-374F98228634}"/>
              </a:ext>
            </a:extLst>
          </p:cNvPr>
          <p:cNvGrpSpPr/>
          <p:nvPr/>
        </p:nvGrpSpPr>
        <p:grpSpPr>
          <a:xfrm>
            <a:off x="4981576" y="1143000"/>
            <a:ext cx="2128837" cy="3298032"/>
            <a:chOff x="4981576" y="1143000"/>
            <a:chExt cx="2128837" cy="3298032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8E81E8DE-B1DA-43FC-9392-A31432E86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576" y="2424112"/>
              <a:ext cx="2128837" cy="2016920"/>
            </a:xfrm>
            <a:prstGeom prst="rect">
              <a:avLst/>
            </a:prstGeom>
          </p:spPr>
        </p:pic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14A8D756-8C41-4DFE-A0FB-215A842786C4}"/>
                </a:ext>
              </a:extLst>
            </p:cNvPr>
            <p:cNvGrpSpPr/>
            <p:nvPr/>
          </p:nvGrpSpPr>
          <p:grpSpPr>
            <a:xfrm>
              <a:off x="4981576" y="1143000"/>
              <a:ext cx="2128837" cy="1478755"/>
              <a:chOff x="4981576" y="1143000"/>
              <a:chExt cx="2128837" cy="1478755"/>
            </a:xfrm>
          </p:grpSpPr>
          <p:sp>
            <p:nvSpPr>
              <p:cNvPr id="6" name="Titre 1">
                <a:extLst>
                  <a:ext uri="{FF2B5EF4-FFF2-40B4-BE49-F238E27FC236}">
                    <a16:creationId xmlns:a16="http://schemas.microsoft.com/office/drawing/2014/main" id="{DBC9318C-CD75-476E-A121-062075FB2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81576" y="1143000"/>
                <a:ext cx="2128837" cy="8381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 cap="all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2400" dirty="0">
                    <a:latin typeface="Bodoni MT Black" panose="02070A03080606020203" pitchFamily="18" charset="0"/>
                  </a:rPr>
                  <a:t>PARTAGER</a:t>
                </a:r>
              </a:p>
            </p:txBody>
          </p:sp>
          <p:sp>
            <p:nvSpPr>
              <p:cNvPr id="11" name="Flèche : bas 10">
                <a:extLst>
                  <a:ext uri="{FF2B5EF4-FFF2-40B4-BE49-F238E27FC236}">
                    <a16:creationId xmlns:a16="http://schemas.microsoft.com/office/drawing/2014/main" id="{3E0C6777-C770-4630-8718-E3B43C7A41BD}"/>
                  </a:ext>
                </a:extLst>
              </p:cNvPr>
              <p:cNvSpPr/>
              <p:nvPr/>
            </p:nvSpPr>
            <p:spPr>
              <a:xfrm>
                <a:off x="5745956" y="1788316"/>
                <a:ext cx="600075" cy="833439"/>
              </a:xfrm>
              <a:prstGeom prst="downArrow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39126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293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Bodoni MT Black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Préparation aux examens</dc:title>
  <dc:creator>Komlan Mawulé HELOU</dc:creator>
  <cp:lastModifiedBy>Komlan Mawulé HELOU</cp:lastModifiedBy>
  <cp:revision>22</cp:revision>
  <dcterms:created xsi:type="dcterms:W3CDTF">2023-04-02T07:44:51Z</dcterms:created>
  <dcterms:modified xsi:type="dcterms:W3CDTF">2023-04-02T10:54:03Z</dcterms:modified>
</cp:coreProperties>
</file>