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3" r:id="rId3"/>
    <p:sldId id="260" r:id="rId4"/>
    <p:sldId id="261" r:id="rId5"/>
    <p:sldId id="271" r:id="rId6"/>
    <p:sldId id="272" r:id="rId7"/>
    <p:sldId id="273" r:id="rId8"/>
    <p:sldId id="262" r:id="rId9"/>
    <p:sldId id="266" r:id="rId10"/>
    <p:sldId id="267" r:id="rId11"/>
    <p:sldId id="268" r:id="rId12"/>
    <p:sldId id="269" r:id="rId13"/>
    <p:sldId id="270" r:id="rId14"/>
  </p:sldIdLst>
  <p:sldSz cx="9144000" cy="5143500" type="screen16x9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87367" autoAdjust="0"/>
  </p:normalViewPr>
  <p:slideViewPr>
    <p:cSldViewPr>
      <p:cViewPr varScale="1">
        <p:scale>
          <a:sx n="86" d="100"/>
          <a:sy n="86" d="100"/>
        </p:scale>
        <p:origin x="264" y="6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54D4857D-62A5-486B-9129-468003D7E020}" type="datetimeFigureOut">
              <a:rPr lang="es-ES" smtClean="0"/>
              <a:pPr/>
              <a:t>04/07/2018</a:t>
            </a:fld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2EBE4566-6F3A-4CC1-BD6C-9C510D05F1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520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2D2EF2CE-B28C-4ED4-8FD0-48BB3F48846A}" type="datetimeFigureOut">
              <a:pPr/>
              <a:t>04/07/2018</a:t>
            </a:fld>
            <a:endParaRPr lang="es-E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7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557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992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316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555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704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54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654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581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764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207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4047099"/>
            <a:ext cx="8098302" cy="571500"/>
          </a:xfrm>
        </p:spPr>
        <p:txBody>
          <a:bodyPr/>
          <a:lstStyle>
            <a:lvl1pPr marL="0" indent="0" algn="r" eaLnBrk="1" latinLnBrk="0" hangingPunct="1">
              <a:buNone/>
              <a:defRPr kumimoji="0" lang="es-ES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482493"/>
            <a:ext cx="2042410" cy="40005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482493"/>
            <a:ext cx="552450" cy="407194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4529138"/>
            <a:ext cx="152400" cy="1143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3" name="Oval 28"/>
          <p:cNvSpPr/>
          <p:nvPr userDrawn="1"/>
        </p:nvSpPr>
        <p:spPr>
          <a:xfrm>
            <a:off x="8572500" y="4743450"/>
            <a:ext cx="152400" cy="1143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5" name="Oval 28"/>
          <p:cNvSpPr/>
          <p:nvPr userDrawn="1"/>
        </p:nvSpPr>
        <p:spPr>
          <a:xfrm>
            <a:off x="8572500" y="4107656"/>
            <a:ext cx="152400" cy="1143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4" name="Oval 28"/>
          <p:cNvSpPr/>
          <p:nvPr userDrawn="1"/>
        </p:nvSpPr>
        <p:spPr>
          <a:xfrm>
            <a:off x="8572500" y="4314825"/>
            <a:ext cx="152400" cy="1143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04/07/2018</a:t>
            </a:fld>
            <a:endParaRPr kumimoji="0" lang="es-E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1" y="211014"/>
            <a:ext cx="6509239" cy="291465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es-ES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s-ES"/>
              <a:t>Mostrar título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04/07/2018</a:t>
            </a:fld>
            <a:endParaRPr kumimoji="0" lang="es-E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04/07/2018</a:t>
            </a:fld>
            <a:endParaRPr kumimoji="0" lang="es-E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257300"/>
            <a:ext cx="8229600" cy="85725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es-ES"/>
              <a:t>Haga clic para agregar el título de la sección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y respuesta senc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04/07/2018</a:t>
            </a:fld>
            <a:endParaRPr kumimoji="0" lang="es-E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342900"/>
            <a:ext cx="8229600" cy="85725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257300"/>
            <a:ext cx="8229600" cy="85725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s-ES"/>
              <a:t>Haga clic para agregar una respuesta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y respuesta detall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04/07/2018</a:t>
            </a:fld>
            <a:endParaRPr kumimoji="0" lang="es-E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342900"/>
            <a:ext cx="8229600" cy="85725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257300"/>
            <a:ext cx="8229600" cy="85725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s-ES"/>
              <a:t>Haga clic para agregar una respuesta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2343150"/>
            <a:ext cx="5105400" cy="14859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es-ES" i="1" baseline="0"/>
            </a:lvl1pPr>
            <a:extLst/>
          </a:lstStyle>
          <a:p>
            <a:pPr lvl="0"/>
            <a:r>
              <a:rPr kumimoji="0" lang="es-ES"/>
              <a:t>Haga clic para agregar detalles a la respuesta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de verdadero o falso (respuesta: Verdade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04/07/2018</a:t>
            </a:fld>
            <a:endParaRPr kumimoji="0" lang="es-E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342900"/>
            <a:ext cx="8229600" cy="85725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257300"/>
            <a:ext cx="8321040" cy="13716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¿VERDADERO</a:t>
            </a:r>
            <a:r>
              <a:rPr kumimoji="0" lang="es-ES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o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257300"/>
            <a:ext cx="8321040" cy="2308324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kumimoji="0" lang="es-ES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¿VERDADERO </a:t>
            </a:r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 FALSO?</a:t>
            </a:r>
            <a:endParaRPr kumimoji="0"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de verdadero o falso (respue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04/07/2018</a:t>
            </a:fld>
            <a:endParaRPr kumimoji="0" lang="es-E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342900"/>
            <a:ext cx="8229600" cy="85725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200150"/>
            <a:ext cx="8229600" cy="970445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¿VERDADERO</a:t>
            </a:r>
            <a:r>
              <a:rPr kumimoji="0" lang="es-ES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o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20015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¿VERDADERO o </a:t>
            </a:r>
            <a:r>
              <a:rPr kumimoji="0" lang="es-ES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incidencia de ele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5430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2288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9146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36004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42862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04/07/2018</a:t>
            </a:fld>
            <a:endParaRPr kumimoji="0" lang="es-E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15430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2288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29146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36004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42862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es-ES" i="1" baseline="0"/>
            </a:lvl1pPr>
            <a:extLst/>
          </a:lstStyle>
          <a:p>
            <a:r>
              <a:rPr kumimoji="0" lang="es-ES"/>
              <a:t>Haga clic para escribir una pregunta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1714500"/>
            <a:ext cx="914400" cy="1371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2400300"/>
            <a:ext cx="914400" cy="1371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2400300"/>
            <a:ext cx="914400" cy="685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3771900"/>
            <a:ext cx="914400" cy="685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1714500"/>
            <a:ext cx="914400" cy="27432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342900"/>
            <a:ext cx="7696200" cy="85725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428750"/>
            <a:ext cx="7467600" cy="31658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4686300"/>
            <a:ext cx="1828800" cy="242888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es-ES" sz="1100"/>
            </a:lvl1pPr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04/07/2018</a:t>
            </a:fld>
            <a:endParaRPr kumimoji="0" lang="es-ES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4686300"/>
            <a:ext cx="3260886" cy="242888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es-ES" sz="1200"/>
            </a:lvl1pPr>
            <a:extLst/>
          </a:lstStyle>
          <a:p>
            <a:endParaRPr kumimoji="0" lang="es-E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4613324"/>
            <a:ext cx="429064" cy="3429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es-ES" sz="1200"/>
            </a:lvl1pPr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1500188"/>
            <a:ext cx="133350" cy="40005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1500188"/>
            <a:ext cx="552450" cy="407194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4743450"/>
            <a:ext cx="152400" cy="1143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s-ES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es-ES">
          <a:solidFill>
            <a:schemeClr val="tx2"/>
          </a:solidFill>
        </a:defRPr>
      </a:lvl2pPr>
      <a:lvl3pPr eaLnBrk="1" latinLnBrk="0" hangingPunct="1">
        <a:defRPr kumimoji="0" lang="es-ES">
          <a:solidFill>
            <a:schemeClr val="tx2"/>
          </a:solidFill>
        </a:defRPr>
      </a:lvl3pPr>
      <a:lvl4pPr eaLnBrk="1" latinLnBrk="0" hangingPunct="1">
        <a:defRPr kumimoji="0" lang="es-ES">
          <a:solidFill>
            <a:schemeClr val="tx2"/>
          </a:solidFill>
        </a:defRPr>
      </a:lvl4pPr>
      <a:lvl5pPr eaLnBrk="1" latinLnBrk="0" hangingPunct="1">
        <a:defRPr kumimoji="0" lang="es-ES">
          <a:solidFill>
            <a:schemeClr val="tx2"/>
          </a:solidFill>
        </a:defRPr>
      </a:lvl5pPr>
      <a:lvl6pPr eaLnBrk="1" latinLnBrk="0" hangingPunct="1">
        <a:defRPr kumimoji="0" lang="es-ES">
          <a:solidFill>
            <a:schemeClr val="tx2"/>
          </a:solidFill>
        </a:defRPr>
      </a:lvl6pPr>
      <a:lvl7pPr eaLnBrk="1" latinLnBrk="0" hangingPunct="1">
        <a:defRPr kumimoji="0" lang="es-ES">
          <a:solidFill>
            <a:schemeClr val="tx2"/>
          </a:solidFill>
        </a:defRPr>
      </a:lvl7pPr>
      <a:lvl8pPr eaLnBrk="1" latinLnBrk="0" hangingPunct="1">
        <a:defRPr kumimoji="0" lang="es-ES">
          <a:solidFill>
            <a:schemeClr val="tx2"/>
          </a:solidFill>
        </a:defRPr>
      </a:lvl8pPr>
      <a:lvl9pPr eaLnBrk="1" latinLnBrk="0" hangingPunct="1">
        <a:defRPr kumimoji="0" lang="es-ES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27584" y="51470"/>
            <a:ext cx="7467600" cy="594066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¿</a:t>
            </a:r>
            <a:r>
              <a:rPr lang="en-US" sz="3600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Que</a:t>
            </a: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 </a:t>
            </a:r>
            <a:r>
              <a:rPr lang="en-US" sz="3600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es</a:t>
            </a: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 SQL?</a:t>
            </a:r>
            <a:endParaRPr lang="es-ES" sz="36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3528" y="843558"/>
            <a:ext cx="7920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SQL</a:t>
            </a:r>
            <a:r>
              <a:rPr lang="es-MX" dirty="0"/>
              <a:t> (por sus siglas en inglés </a:t>
            </a:r>
            <a:r>
              <a:rPr lang="es-MX" b="1" dirty="0" err="1"/>
              <a:t>Structured</a:t>
            </a:r>
            <a:r>
              <a:rPr lang="es-MX" b="1" dirty="0"/>
              <a:t> </a:t>
            </a:r>
            <a:r>
              <a:rPr lang="es-MX" b="1" dirty="0" err="1"/>
              <a:t>Query</a:t>
            </a:r>
            <a:r>
              <a:rPr lang="es-MX" b="1" dirty="0"/>
              <a:t> </a:t>
            </a:r>
            <a:r>
              <a:rPr lang="es-MX" b="1" dirty="0" err="1"/>
              <a:t>Language</a:t>
            </a:r>
            <a:r>
              <a:rPr lang="es-MX" dirty="0"/>
              <a:t>; en español lenguaje de consulta estructurada) es un lenguaje </a:t>
            </a:r>
            <a:r>
              <a:rPr lang="es-MX" dirty="0" smtClean="0"/>
              <a:t>que </a:t>
            </a:r>
            <a:r>
              <a:rPr lang="es-MX" dirty="0"/>
              <a:t>da acceso a un sistema de gestión de bases de datos relacionales que permite especificar diversos tipos de operaciones en </a:t>
            </a:r>
            <a:r>
              <a:rPr lang="es-MX" dirty="0" smtClean="0"/>
              <a:t>ellos.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</a:t>
            </a:r>
            <a:r>
              <a:rPr lang="es-MX" dirty="0" smtClean="0"/>
              <a:t>s </a:t>
            </a:r>
            <a:r>
              <a:rPr lang="es-MX" dirty="0"/>
              <a:t>un lenguaje estándar por haberse visto consolidado por el </a:t>
            </a:r>
            <a:r>
              <a:rPr lang="es-MX" dirty="0" smtClean="0"/>
              <a:t>Instituto Americano </a:t>
            </a:r>
            <a:r>
              <a:rPr lang="es-MX" dirty="0"/>
              <a:t>de Normas (ANSI) y por la Organización de Estándares Internacional (ISO</a:t>
            </a:r>
            <a:r>
              <a:rPr lang="es-MX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</a:t>
            </a:r>
            <a:r>
              <a:rPr lang="es-MX" dirty="0" smtClean="0"/>
              <a:t>stá </a:t>
            </a:r>
            <a:r>
              <a:rPr lang="es-MX" dirty="0"/>
              <a:t>compuesto por comandos, cláusulas, operadores y funciones de agregado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05130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123478"/>
            <a:ext cx="7467600" cy="360040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SINTAXIS INSTRUCCION DELETE SQL</a:t>
            </a:r>
            <a:endParaRPr lang="es-ES" sz="18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95536" y="1995686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La clausula </a:t>
            </a:r>
            <a:r>
              <a:rPr lang="es-MX" dirty="0" err="1" smtClean="0"/>
              <a:t>Delete</a:t>
            </a:r>
            <a:r>
              <a:rPr lang="es-MX" dirty="0" smtClean="0"/>
              <a:t> nos sirve para borrar uno o más registros de una 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La clausula </a:t>
            </a:r>
            <a:r>
              <a:rPr lang="es-MX" dirty="0" err="1" smtClean="0"/>
              <a:t>Where</a:t>
            </a:r>
            <a:r>
              <a:rPr lang="es-MX" dirty="0" smtClean="0"/>
              <a:t> se utiliza para escribir una condición bajo la cual será o serán eliminados los registros que cumplan dicha condición.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Se puede utilizar una </a:t>
            </a:r>
            <a:r>
              <a:rPr lang="es-MX" dirty="0" err="1" smtClean="0"/>
              <a:t>subconsulta</a:t>
            </a:r>
            <a:r>
              <a:rPr lang="es-MX" dirty="0" smtClean="0"/>
              <a:t> dentro de la clausula </a:t>
            </a:r>
            <a:r>
              <a:rPr lang="es-MX" dirty="0" err="1" smtClean="0"/>
              <a:t>Where</a:t>
            </a: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Un </a:t>
            </a:r>
            <a:r>
              <a:rPr lang="es-MX" dirty="0" err="1" smtClean="0"/>
              <a:t>constraint</a:t>
            </a:r>
            <a:r>
              <a:rPr lang="es-MX" dirty="0" smtClean="0"/>
              <a:t> de </a:t>
            </a:r>
            <a:r>
              <a:rPr lang="es-MX" dirty="0" err="1" smtClean="0"/>
              <a:t>foreign-key</a:t>
            </a:r>
            <a:r>
              <a:rPr lang="es-MX" dirty="0" smtClean="0"/>
              <a:t> nos previene de no eliminar un registro que tenga relación con otro de otra tabla.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39552" y="77155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B0F0"/>
                </a:solidFill>
              </a:rPr>
              <a:t>DELETE FROM</a:t>
            </a:r>
            <a:r>
              <a:rPr lang="es-MX" dirty="0" smtClean="0"/>
              <a:t> </a:t>
            </a:r>
            <a:r>
              <a:rPr lang="es-MX" dirty="0" err="1" smtClean="0"/>
              <a:t>nombre_tabla</a:t>
            </a:r>
            <a:endParaRPr lang="es-MX" dirty="0" smtClean="0"/>
          </a:p>
          <a:p>
            <a:r>
              <a:rPr lang="es-MX" dirty="0" smtClean="0">
                <a:solidFill>
                  <a:srgbClr val="00B0F0"/>
                </a:solidFill>
              </a:rPr>
              <a:t>[ WHERE </a:t>
            </a:r>
            <a:r>
              <a:rPr lang="es-MX" dirty="0" smtClean="0"/>
              <a:t>condición</a:t>
            </a:r>
            <a:r>
              <a:rPr lang="es-MX" dirty="0" smtClean="0">
                <a:solidFill>
                  <a:srgbClr val="00B0F0"/>
                </a:solidFill>
              </a:rPr>
              <a:t>]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123478"/>
            <a:ext cx="7467600" cy="360040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SEGURIDAD EN LA BASE DE DATOS</a:t>
            </a:r>
            <a:endParaRPr lang="es-ES" sz="18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3528" y="699542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La seguridad en las bases de datos es mediante instrucciones SQL ya sea para crear usuarios o mediante configuraciones en </a:t>
            </a:r>
            <a:r>
              <a:rPr lang="es-MX" dirty="0" err="1" smtClean="0"/>
              <a:t>Workbench</a:t>
            </a:r>
            <a:r>
              <a:rPr lang="es-MX" dirty="0" smtClean="0"/>
              <a:t> para dar seguridad a ciertas tareas.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708" y="1859550"/>
            <a:ext cx="5326564" cy="29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1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123478"/>
            <a:ext cx="7467600" cy="360040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SEGURIDAD EN LA BASE DE DATOS</a:t>
            </a:r>
            <a:endParaRPr lang="es-ES" sz="18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0" y="1768628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   Privilegios al trabajar con datos</a:t>
            </a:r>
          </a:p>
          <a:p>
            <a:endParaRPr lang="es-MX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657348"/>
              </p:ext>
            </p:extLst>
          </p:nvPr>
        </p:nvGraphicFramePr>
        <p:xfrm>
          <a:off x="107504" y="2211710"/>
          <a:ext cx="3726107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698"/>
                <a:gridCol w="2800409"/>
              </a:tblGrid>
              <a:tr h="162097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Privilegio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Descripción</a:t>
                      </a:r>
                      <a:endParaRPr lang="es-MX" sz="1100" dirty="0"/>
                    </a:p>
                  </a:txBody>
                  <a:tcPr/>
                </a:tc>
              </a:tr>
              <a:tr h="161769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SELECT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Selecciona</a:t>
                      </a:r>
                      <a:r>
                        <a:rPr lang="es-MX" sz="1000" baseline="0" dirty="0" smtClean="0"/>
                        <a:t> datos de una tabla</a:t>
                      </a:r>
                      <a:endParaRPr lang="es-MX" sz="1000" dirty="0"/>
                    </a:p>
                  </a:txBody>
                  <a:tcPr/>
                </a:tc>
              </a:tr>
              <a:tr h="15256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INSERT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Inserta datos en una tabla</a:t>
                      </a:r>
                      <a:endParaRPr lang="es-MX" sz="1000" dirty="0"/>
                    </a:p>
                  </a:txBody>
                  <a:tcPr/>
                </a:tc>
              </a:tr>
              <a:tr h="15256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UPDATE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Actualiza</a:t>
                      </a:r>
                      <a:r>
                        <a:rPr lang="es-MX" sz="1000" baseline="0" dirty="0" smtClean="0"/>
                        <a:t> los datos de una tabla</a:t>
                      </a:r>
                      <a:endParaRPr lang="es-MX" sz="1000" dirty="0"/>
                    </a:p>
                  </a:txBody>
                  <a:tcPr/>
                </a:tc>
              </a:tr>
              <a:tr h="15256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DELETE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Borra datos</a:t>
                      </a:r>
                      <a:r>
                        <a:rPr lang="es-MX" sz="1000" baseline="0" dirty="0" smtClean="0"/>
                        <a:t> de una tabla</a:t>
                      </a:r>
                      <a:endParaRPr lang="es-MX" sz="1000" dirty="0"/>
                    </a:p>
                  </a:txBody>
                  <a:tcPr/>
                </a:tc>
              </a:tr>
              <a:tr h="15256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EXECUTE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Ejecuta una función</a:t>
                      </a:r>
                      <a:r>
                        <a:rPr lang="es-MX" sz="1000" baseline="0" dirty="0" smtClean="0"/>
                        <a:t> o un procedimiento almacenado en una base de datos.</a:t>
                      </a:r>
                      <a:endParaRPr lang="es-MX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4316694" y="664408"/>
            <a:ext cx="4050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 Privilegios para modificar </a:t>
            </a:r>
          </a:p>
          <a:p>
            <a:pPr algn="ctr"/>
            <a:r>
              <a:rPr lang="es-MX" dirty="0"/>
              <a:t> </a:t>
            </a:r>
            <a:r>
              <a:rPr lang="es-MX" dirty="0" smtClean="0"/>
              <a:t>  la estructura de la base de datos</a:t>
            </a:r>
          </a:p>
          <a:p>
            <a:pPr algn="ctr"/>
            <a:endParaRPr lang="es-MX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739969"/>
              </p:ext>
            </p:extLst>
          </p:nvPr>
        </p:nvGraphicFramePr>
        <p:xfrm>
          <a:off x="4316694" y="1419622"/>
          <a:ext cx="4599413" cy="320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659"/>
                <a:gridCol w="3456754"/>
              </a:tblGrid>
              <a:tr h="301172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Privilegio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Descripción</a:t>
                      </a:r>
                      <a:endParaRPr lang="es-MX" sz="1100" dirty="0"/>
                    </a:p>
                  </a:txBody>
                  <a:tcPr/>
                </a:tc>
              </a:tr>
              <a:tr h="30117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CREATE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Crea una base de datos o una tabla</a:t>
                      </a:r>
                      <a:endParaRPr lang="es-MX" sz="1000" dirty="0"/>
                    </a:p>
                  </a:txBody>
                  <a:tcPr/>
                </a:tc>
              </a:tr>
              <a:tr h="30117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ALTER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Modifica una tabla.</a:t>
                      </a:r>
                      <a:endParaRPr lang="es-MX" sz="1000" dirty="0"/>
                    </a:p>
                  </a:txBody>
                  <a:tcPr/>
                </a:tc>
              </a:tr>
              <a:tr h="30117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DROP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Borra los datos de una base de datos o tabla.</a:t>
                      </a:r>
                      <a:endParaRPr lang="es-MX" sz="1000" dirty="0"/>
                    </a:p>
                  </a:txBody>
                  <a:tcPr/>
                </a:tc>
              </a:tr>
              <a:tr h="30117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INDEX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Crea o borra un índice.</a:t>
                      </a:r>
                      <a:endParaRPr lang="es-MX" sz="1000" dirty="0"/>
                    </a:p>
                  </a:txBody>
                  <a:tcPr/>
                </a:tc>
              </a:tr>
              <a:tr h="30117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CREATE VIEWS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Crea vistas</a:t>
                      </a:r>
                      <a:endParaRPr lang="es-MX" sz="1000" dirty="0"/>
                    </a:p>
                  </a:txBody>
                  <a:tcPr/>
                </a:tc>
              </a:tr>
              <a:tr h="30117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CREATE ROUTINE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Crea una rutina o un procedimiento almacenado.</a:t>
                      </a:r>
                      <a:endParaRPr lang="es-MX" sz="1000" dirty="0"/>
                    </a:p>
                  </a:txBody>
                  <a:tcPr/>
                </a:tc>
              </a:tr>
              <a:tr h="30117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ALTER</a:t>
                      </a:r>
                      <a:r>
                        <a:rPr lang="es-MX" sz="1000" baseline="0" dirty="0" smtClean="0"/>
                        <a:t> ROUTINE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Modifica</a:t>
                      </a:r>
                      <a:r>
                        <a:rPr lang="es-MX" sz="1000" baseline="0" dirty="0" smtClean="0"/>
                        <a:t> o elimina una rutina.</a:t>
                      </a:r>
                      <a:endParaRPr lang="es-MX" sz="1000" dirty="0"/>
                    </a:p>
                  </a:txBody>
                  <a:tcPr/>
                </a:tc>
              </a:tr>
              <a:tr h="30117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TRIGGER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Crea o elimina un </a:t>
                      </a:r>
                      <a:r>
                        <a:rPr lang="es-MX" sz="1000" dirty="0" err="1" smtClean="0"/>
                        <a:t>trigger</a:t>
                      </a:r>
                      <a:r>
                        <a:rPr lang="es-MX" sz="1000" baseline="0" dirty="0" smtClean="0"/>
                        <a:t> de una base de datos</a:t>
                      </a:r>
                      <a:endParaRPr lang="es-MX" sz="1000" dirty="0"/>
                    </a:p>
                  </a:txBody>
                  <a:tcPr/>
                </a:tc>
              </a:tr>
              <a:tr h="30117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EVENT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Crea, modifica,</a:t>
                      </a:r>
                      <a:r>
                        <a:rPr lang="es-MX" sz="1000" baseline="0" dirty="0" smtClean="0"/>
                        <a:t> elimina o deja ver un evento en una base de datos</a:t>
                      </a:r>
                      <a:endParaRPr lang="es-MX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54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123478"/>
            <a:ext cx="7467600" cy="360040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TRABAJANDO CON VISTAS (VIEWS)</a:t>
            </a:r>
            <a:endParaRPr lang="es-ES" sz="18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3528" y="555526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Las vistas son guardadas en la base de datos para ser más accesibles, están compuestas de una clausula </a:t>
            </a:r>
            <a:r>
              <a:rPr lang="es-MX" dirty="0" err="1" smtClean="0"/>
              <a:t>select</a:t>
            </a:r>
            <a:r>
              <a:rPr lang="es-MX" dirty="0" smtClean="0"/>
              <a:t> con una o más tablas de la base de datos, con funciones o sin funciones propias del lenguaje </a:t>
            </a:r>
            <a:r>
              <a:rPr lang="es-MX" dirty="0" err="1" smtClean="0"/>
              <a:t>sql</a:t>
            </a: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Ventajas: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Limitan la exposición de las tablas a los usuarios permitiéndoles solo mostrar la información que se desee.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Ocultan la complejidad en la extracción de datos para los usuarios o programadores.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Con ciertas restricciones las vistas pueden ser utilizadas para actualizar, borrar e insertar datos hacia la base de datos.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Es más rápido el acceso a los datos que utilizar </a:t>
            </a:r>
            <a:r>
              <a:rPr lang="es-MX" dirty="0" err="1" smtClean="0"/>
              <a:t>query’s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398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123478"/>
            <a:ext cx="7467600" cy="360040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USO DE SENTENCIAS SQL ( SELECT )</a:t>
            </a:r>
            <a:endParaRPr lang="es-ES" sz="18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51520" y="462551"/>
            <a:ext cx="81156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Una instrucción </a:t>
            </a:r>
            <a:r>
              <a:rPr lang="es-MX" sz="1400" dirty="0" err="1" smtClean="0"/>
              <a:t>select</a:t>
            </a:r>
            <a:r>
              <a:rPr lang="es-MX" sz="1400" dirty="0"/>
              <a:t> </a:t>
            </a:r>
            <a:r>
              <a:rPr lang="es-MX" sz="1400" dirty="0" smtClean="0"/>
              <a:t>nos sirve para extraer información de una o más tablas de una base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b="1" dirty="0" smtClean="0"/>
              <a:t>Sintaxis:</a:t>
            </a:r>
          </a:p>
          <a:p>
            <a:r>
              <a:rPr lang="es-MX" sz="1400" dirty="0" smtClean="0"/>
              <a:t>     [ </a:t>
            </a:r>
            <a:r>
              <a:rPr lang="es-MX" sz="1400" b="1" dirty="0" smtClean="0"/>
              <a:t>SELECT</a:t>
            </a:r>
            <a:r>
              <a:rPr lang="es-MX" sz="1400" dirty="0" smtClean="0"/>
              <a:t>   </a:t>
            </a:r>
            <a:r>
              <a:rPr lang="es-MX" sz="1400" dirty="0" err="1" smtClean="0"/>
              <a:t>campos_seleccionados</a:t>
            </a:r>
            <a:r>
              <a:rPr lang="es-MX" sz="1400" dirty="0" smtClean="0"/>
              <a:t> ]</a:t>
            </a:r>
          </a:p>
          <a:p>
            <a:r>
              <a:rPr lang="es-MX" sz="1400" dirty="0" smtClean="0"/>
              <a:t>     [ </a:t>
            </a:r>
            <a:r>
              <a:rPr lang="es-MX" sz="1400" b="1" dirty="0" smtClean="0"/>
              <a:t>FROM</a:t>
            </a:r>
            <a:r>
              <a:rPr lang="es-MX" sz="1400" dirty="0" smtClean="0"/>
              <a:t>   </a:t>
            </a:r>
            <a:r>
              <a:rPr lang="es-MX" sz="1400" dirty="0" err="1" smtClean="0"/>
              <a:t>tablas_de_datos</a:t>
            </a:r>
            <a:r>
              <a:rPr lang="es-MX" sz="1400" dirty="0" smtClean="0"/>
              <a:t> ]</a:t>
            </a:r>
          </a:p>
          <a:p>
            <a:r>
              <a:rPr lang="es-MX" sz="1400" dirty="0" smtClean="0"/>
              <a:t>     [ </a:t>
            </a:r>
            <a:r>
              <a:rPr lang="es-MX" sz="1400" b="1" dirty="0" smtClean="0"/>
              <a:t>WHERE</a:t>
            </a:r>
            <a:r>
              <a:rPr lang="es-MX" sz="1400" dirty="0" smtClean="0"/>
              <a:t>   condición ]</a:t>
            </a:r>
          </a:p>
          <a:p>
            <a:r>
              <a:rPr lang="es-MX" sz="1400" dirty="0" smtClean="0"/>
              <a:t>     [ </a:t>
            </a:r>
            <a:r>
              <a:rPr lang="es-MX" sz="1400" b="1" dirty="0" smtClean="0"/>
              <a:t>ORDER BY</a:t>
            </a:r>
            <a:r>
              <a:rPr lang="es-MX" sz="1400" dirty="0" smtClean="0"/>
              <a:t> </a:t>
            </a:r>
            <a:r>
              <a:rPr lang="es-MX" sz="1400" dirty="0" err="1" smtClean="0"/>
              <a:t>ordenar_por_lista_campos</a:t>
            </a:r>
            <a:r>
              <a:rPr lang="es-MX" sz="1400" dirty="0" smtClean="0"/>
              <a:t> ]</a:t>
            </a:r>
          </a:p>
          <a:p>
            <a:r>
              <a:rPr lang="es-MX" sz="1400" dirty="0" smtClean="0"/>
              <a:t>     [ </a:t>
            </a:r>
            <a:r>
              <a:rPr lang="es-MX" sz="1400" b="1" dirty="0" smtClean="0"/>
              <a:t>LIMIT</a:t>
            </a:r>
            <a:r>
              <a:rPr lang="es-MX" sz="1400" dirty="0" smtClean="0"/>
              <a:t>   </a:t>
            </a:r>
            <a:r>
              <a:rPr lang="es-MX" sz="1400" dirty="0" err="1" smtClean="0"/>
              <a:t>limite_de_renglones</a:t>
            </a:r>
            <a:r>
              <a:rPr lang="es-MX" sz="1400" dirty="0" smtClean="0"/>
              <a:t> ]</a:t>
            </a:r>
          </a:p>
          <a:p>
            <a:endParaRPr lang="es-MX" sz="1600" dirty="0" smtClean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/>
          </p:nvPr>
        </p:nvGraphicFramePr>
        <p:xfrm>
          <a:off x="611560" y="2524654"/>
          <a:ext cx="7755632" cy="2128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631"/>
                <a:gridCol w="60150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LAS 5</a:t>
                      </a:r>
                      <a:r>
                        <a:rPr lang="es-MX" sz="1400" baseline="0" dirty="0" smtClean="0"/>
                        <a:t> CLAUSULAS DE UN SELECT STATMENT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</a:tr>
              <a:tr h="174344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CLAUSULA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DESCRIPCION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8940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SELECT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Describe</a:t>
                      </a:r>
                      <a:r>
                        <a:rPr lang="es-MX" sz="1200" baseline="0" dirty="0" smtClean="0"/>
                        <a:t> las columnas en el </a:t>
                      </a:r>
                      <a:r>
                        <a:rPr lang="es-MX" sz="1200" baseline="0" dirty="0" err="1" smtClean="0"/>
                        <a:t>Result</a:t>
                      </a:r>
                      <a:r>
                        <a:rPr lang="es-MX" sz="1200" baseline="0" dirty="0" smtClean="0"/>
                        <a:t> Set</a:t>
                      </a:r>
                      <a:endParaRPr lang="es-MX" sz="1200" dirty="0"/>
                    </a:p>
                  </a:txBody>
                  <a:tcPr/>
                </a:tc>
              </a:tr>
              <a:tr h="28940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FROM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Nombre de las tablas de donde extraerá los datos</a:t>
                      </a:r>
                      <a:endParaRPr lang="es-MX" sz="1200" dirty="0"/>
                    </a:p>
                  </a:txBody>
                  <a:tcPr/>
                </a:tc>
              </a:tr>
              <a:tr h="298842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WHERE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Especifica la condición a cumplir para que los datos se</a:t>
                      </a:r>
                      <a:r>
                        <a:rPr lang="es-MX" sz="1200" baseline="0" dirty="0" smtClean="0"/>
                        <a:t> incluyan en el </a:t>
                      </a:r>
                      <a:r>
                        <a:rPr lang="es-MX" sz="1200" baseline="0" dirty="0" err="1" smtClean="0"/>
                        <a:t>Result</a:t>
                      </a:r>
                      <a:r>
                        <a:rPr lang="es-MX" sz="1200" baseline="0" dirty="0" smtClean="0"/>
                        <a:t> Set</a:t>
                      </a:r>
                      <a:endParaRPr lang="es-MX" sz="1200" dirty="0"/>
                    </a:p>
                  </a:txBody>
                  <a:tcPr/>
                </a:tc>
              </a:tr>
              <a:tr h="28940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ORDER BY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Especifica</a:t>
                      </a:r>
                      <a:r>
                        <a:rPr lang="es-MX" sz="1200" baseline="0" dirty="0" smtClean="0"/>
                        <a:t> como serán ordenados los datos</a:t>
                      </a:r>
                      <a:endParaRPr lang="es-MX" sz="1200" dirty="0"/>
                    </a:p>
                  </a:txBody>
                  <a:tcPr/>
                </a:tc>
              </a:tr>
              <a:tr h="352112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LIMIT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Especifica</a:t>
                      </a:r>
                      <a:r>
                        <a:rPr lang="es-MX" sz="1200" baseline="0" dirty="0" smtClean="0"/>
                        <a:t> el número de renglones a regresar</a:t>
                      </a:r>
                      <a:endParaRPr lang="es-MX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4860032" y="822591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1200" dirty="0" smtClean="0">
                <a:solidFill>
                  <a:srgbClr val="00B0F0"/>
                </a:solidFill>
              </a:rPr>
              <a:t>SELECT </a:t>
            </a:r>
            <a:r>
              <a:rPr lang="es-MX" sz="1200" dirty="0" err="1"/>
              <a:t>id,nombre,telefono</a:t>
            </a:r>
            <a:r>
              <a:rPr lang="es-MX" sz="1200" dirty="0">
                <a:solidFill>
                  <a:srgbClr val="00B0F0"/>
                </a:solidFill>
              </a:rPr>
              <a:t> </a:t>
            </a:r>
            <a:endParaRPr lang="es-MX" sz="1200" dirty="0" smtClean="0">
              <a:solidFill>
                <a:srgbClr val="00B0F0"/>
              </a:solidFill>
            </a:endParaRPr>
          </a:p>
          <a:p>
            <a:r>
              <a:rPr lang="es-MX" sz="1200" dirty="0">
                <a:solidFill>
                  <a:srgbClr val="00B0F0"/>
                </a:solidFill>
              </a:rPr>
              <a:t> </a:t>
            </a:r>
            <a:r>
              <a:rPr lang="es-MX" sz="1200" dirty="0" smtClean="0">
                <a:solidFill>
                  <a:srgbClr val="00B0F0"/>
                </a:solidFill>
              </a:rPr>
              <a:t>       FROM </a:t>
            </a:r>
            <a:r>
              <a:rPr lang="es-MX" sz="1200" dirty="0" smtClean="0"/>
              <a:t>personas</a:t>
            </a:r>
          </a:p>
          <a:p>
            <a:pPr marL="342900" indent="-342900">
              <a:buFont typeface="+mj-lt"/>
              <a:buAutoNum type="arabicPeriod"/>
            </a:pPr>
            <a:endParaRPr lang="es-MX" sz="1200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F0"/>
                </a:solidFill>
              </a:rPr>
              <a:t>SELECT </a:t>
            </a:r>
            <a:r>
              <a:rPr lang="en-US" sz="1200" dirty="0"/>
              <a:t>*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endParaRPr lang="en-US" sz="1200" dirty="0" smtClean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smtClean="0">
                <a:solidFill>
                  <a:srgbClr val="00B0F0"/>
                </a:solidFill>
              </a:rPr>
              <a:t>       FROM </a:t>
            </a:r>
            <a:r>
              <a:rPr lang="en-US" sz="1200" dirty="0"/>
              <a:t>personas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endParaRPr lang="en-US" sz="1200" dirty="0" smtClean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smtClean="0">
                <a:solidFill>
                  <a:srgbClr val="00B0F0"/>
                </a:solidFill>
              </a:rPr>
              <a:t>       WHERE </a:t>
            </a:r>
            <a:r>
              <a:rPr lang="en-US" sz="1200" dirty="0"/>
              <a:t>id &gt;0 </a:t>
            </a:r>
            <a:endParaRPr lang="en-US" sz="1200" dirty="0" smtClean="0"/>
          </a:p>
          <a:p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smtClean="0">
                <a:solidFill>
                  <a:srgbClr val="00B0F0"/>
                </a:solidFill>
              </a:rPr>
              <a:t>       ORDER </a:t>
            </a:r>
            <a:r>
              <a:rPr lang="en-US" sz="1200" dirty="0">
                <a:solidFill>
                  <a:srgbClr val="00B0F0"/>
                </a:solidFill>
              </a:rPr>
              <a:t>by </a:t>
            </a:r>
            <a:r>
              <a:rPr lang="en-US" sz="1200" dirty="0" err="1"/>
              <a:t>nombre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endParaRPr lang="en-US" sz="1200" dirty="0" smtClean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smtClean="0">
                <a:solidFill>
                  <a:srgbClr val="00B0F0"/>
                </a:solidFill>
              </a:rPr>
              <a:t>       LIMIT </a:t>
            </a:r>
            <a:r>
              <a:rPr lang="en-US" sz="1200" dirty="0"/>
              <a:t>10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861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123478"/>
            <a:ext cx="7467600" cy="360040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OPERADORES DE COMPARACION</a:t>
            </a:r>
            <a:endParaRPr lang="es-ES" sz="18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81582"/>
              </p:ext>
            </p:extLst>
          </p:nvPr>
        </p:nvGraphicFramePr>
        <p:xfrm>
          <a:off x="611560" y="1491630"/>
          <a:ext cx="7755632" cy="283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631"/>
                <a:gridCol w="60150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OPERADORES</a:t>
                      </a:r>
                      <a:r>
                        <a:rPr lang="es-MX" sz="1400" baseline="0" dirty="0" smtClean="0"/>
                        <a:t> DE COMPARACION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</a:tr>
              <a:tr h="174344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SIGNO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DESCRIPCION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8940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=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Igual</a:t>
                      </a:r>
                      <a:endParaRPr lang="es-MX" sz="1200" dirty="0"/>
                    </a:p>
                  </a:txBody>
                  <a:tcPr/>
                </a:tc>
              </a:tr>
              <a:tr h="28940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&lt;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Menor</a:t>
                      </a:r>
                      <a:r>
                        <a:rPr lang="es-MX" sz="1200" baseline="0" dirty="0" smtClean="0"/>
                        <a:t> que</a:t>
                      </a:r>
                      <a:endParaRPr lang="es-MX" sz="1200" dirty="0"/>
                    </a:p>
                  </a:txBody>
                  <a:tcPr/>
                </a:tc>
              </a:tr>
              <a:tr h="298842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&gt;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Mayor que</a:t>
                      </a:r>
                      <a:endParaRPr lang="es-MX" sz="1200" dirty="0"/>
                    </a:p>
                  </a:txBody>
                  <a:tcPr/>
                </a:tc>
              </a:tr>
              <a:tr h="28940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&lt;=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Menor igual que</a:t>
                      </a:r>
                      <a:endParaRPr lang="es-MX" sz="1200" dirty="0"/>
                    </a:p>
                  </a:txBody>
                  <a:tcPr/>
                </a:tc>
              </a:tr>
              <a:tr h="352112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&gt;=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Mayor igual que</a:t>
                      </a:r>
                      <a:endParaRPr lang="es-MX" sz="1200" dirty="0"/>
                    </a:p>
                  </a:txBody>
                  <a:tcPr/>
                </a:tc>
              </a:tr>
              <a:tr h="352112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&lt;&gt;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Distinto de</a:t>
                      </a:r>
                      <a:endParaRPr lang="es-MX" sz="1200" dirty="0"/>
                    </a:p>
                  </a:txBody>
                  <a:tcPr/>
                </a:tc>
              </a:tr>
              <a:tr h="352112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!=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Distinto de</a:t>
                      </a:r>
                      <a:endParaRPr lang="es-MX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1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123478"/>
            <a:ext cx="7467600" cy="360040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OPERADORES DE LOGICOS</a:t>
            </a:r>
            <a:endParaRPr lang="es-ES" sz="18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236083"/>
              </p:ext>
            </p:extLst>
          </p:nvPr>
        </p:nvGraphicFramePr>
        <p:xfrm>
          <a:off x="611560" y="1491630"/>
          <a:ext cx="7755632" cy="1487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631"/>
                <a:gridCol w="60150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OPERADORES</a:t>
                      </a:r>
                      <a:r>
                        <a:rPr lang="es-MX" sz="1400" baseline="0" dirty="0" smtClean="0"/>
                        <a:t> LOGICOS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</a:tr>
              <a:tr h="174344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SIGNO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DESCRIPCION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8940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AND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“Y”</a:t>
                      </a:r>
                      <a:endParaRPr lang="es-MX" sz="1200" dirty="0"/>
                    </a:p>
                  </a:txBody>
                  <a:tcPr/>
                </a:tc>
              </a:tr>
              <a:tr h="28940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OR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“O”</a:t>
                      </a:r>
                      <a:endParaRPr lang="es-MX" sz="1200" dirty="0"/>
                    </a:p>
                  </a:txBody>
                  <a:tcPr/>
                </a:tc>
              </a:tr>
              <a:tr h="298842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NOT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“NO”</a:t>
                      </a:r>
                      <a:endParaRPr lang="es-MX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86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79512" y="891580"/>
            <a:ext cx="8424936" cy="1680170"/>
          </a:xfrm>
        </p:spPr>
        <p:txBody>
          <a:bodyPr>
            <a:normAutofit/>
          </a:bodyPr>
          <a:lstStyle/>
          <a:p>
            <a:r>
              <a:rPr lang="es-MX" sz="1600" dirty="0" smtClean="0"/>
              <a:t>Los operadores LIKE o REGEXP sirven para recuperar renglones que tengan un </a:t>
            </a:r>
            <a:r>
              <a:rPr lang="es-MX" sz="1600" dirty="0"/>
              <a:t>patrón </a:t>
            </a:r>
            <a:r>
              <a:rPr lang="es-MX" sz="1600" dirty="0" smtClean="0"/>
              <a:t>llamado máscara. </a:t>
            </a:r>
            <a:r>
              <a:rPr lang="es-MX" sz="1600" dirty="0"/>
              <a:t>La máscara determina </a:t>
            </a:r>
            <a:r>
              <a:rPr lang="es-MX" sz="1600" dirty="0" smtClean="0"/>
              <a:t>que valores satisfacen la condición.</a:t>
            </a:r>
          </a:p>
          <a:p>
            <a:endParaRPr lang="es-MX" sz="1600" dirty="0" smtClean="0"/>
          </a:p>
          <a:p>
            <a:r>
              <a:rPr lang="es-MX" sz="1600" dirty="0"/>
              <a:t>La máscara para </a:t>
            </a:r>
            <a:r>
              <a:rPr lang="es-MX" sz="1600" dirty="0" smtClean="0"/>
              <a:t>el LIKE puede contener símbolos especiales llamados </a:t>
            </a:r>
            <a:r>
              <a:rPr lang="es-MX" sz="1600" dirty="0" err="1" smtClean="0"/>
              <a:t>wildcards</a:t>
            </a:r>
            <a:r>
              <a:rPr lang="es-MX" sz="1600" dirty="0" smtClean="0"/>
              <a:t> o comodines. </a:t>
            </a:r>
            <a:r>
              <a:rPr lang="es-MX" sz="1600" dirty="0"/>
              <a:t>La máscara para </a:t>
            </a:r>
            <a:r>
              <a:rPr lang="es-MX" sz="1600" dirty="0" smtClean="0"/>
              <a:t>REGEXP contiene constructores y caracteres especiales. Usando </a:t>
            </a:r>
            <a:r>
              <a:rPr lang="es-MX" sz="1600" dirty="0"/>
              <a:t>máscara</a:t>
            </a:r>
            <a:r>
              <a:rPr lang="es-MX" sz="1600" dirty="0" smtClean="0"/>
              <a:t> con REGEXP se puede decir que no es CASE-SENSITIVE.</a:t>
            </a:r>
            <a:endParaRPr lang="es-MX" sz="1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00100" y="267494"/>
            <a:ext cx="7696200" cy="356592"/>
          </a:xfrm>
        </p:spPr>
        <p:txBody>
          <a:bodyPr>
            <a:normAutofit fontScale="90000"/>
          </a:bodyPr>
          <a:lstStyle/>
          <a:p>
            <a:pPr algn="ctr"/>
            <a:r>
              <a:rPr lang="es-MX" sz="2400" b="1" dirty="0" err="1" smtClean="0">
                <a:solidFill>
                  <a:schemeClr val="accent4"/>
                </a:solidFill>
              </a:rPr>
              <a:t>Regexp</a:t>
            </a:r>
            <a:r>
              <a:rPr lang="es-MX" sz="2400" b="1" dirty="0" smtClean="0">
                <a:solidFill>
                  <a:schemeClr val="accent4"/>
                </a:solidFill>
              </a:rPr>
              <a:t> </a:t>
            </a:r>
            <a:r>
              <a:rPr lang="es-MX" sz="2400" b="1" dirty="0" err="1" smtClean="0">
                <a:solidFill>
                  <a:schemeClr val="accent4"/>
                </a:solidFill>
              </a:rPr>
              <a:t>Operators</a:t>
            </a:r>
            <a:endParaRPr lang="es-MX" sz="2400" b="1" dirty="0">
              <a:solidFill>
                <a:schemeClr val="accent4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91703"/>
              </p:ext>
            </p:extLst>
          </p:nvPr>
        </p:nvGraphicFramePr>
        <p:xfrm>
          <a:off x="2195736" y="2859782"/>
          <a:ext cx="4032448" cy="168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020"/>
                <a:gridCol w="3127428"/>
              </a:tblGrid>
              <a:tr h="376808"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LIKE </a:t>
                      </a:r>
                      <a:r>
                        <a:rPr lang="es-MX" sz="1400" dirty="0" err="1" smtClean="0"/>
                        <a:t>wilcards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</a:tr>
              <a:tr h="265633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SIMBOLO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Descripción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52218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%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Coincide con una cadena de cero o más caracteres</a:t>
                      </a:r>
                      <a:endParaRPr lang="es-MX" sz="1200" dirty="0"/>
                    </a:p>
                  </a:txBody>
                  <a:tcPr/>
                </a:tc>
              </a:tr>
              <a:tr h="252218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-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Coincide con </a:t>
                      </a:r>
                      <a:r>
                        <a:rPr lang="es-MX" sz="1200" baseline="0" dirty="0" smtClean="0"/>
                        <a:t>cualquier carácter.</a:t>
                      </a:r>
                      <a:endParaRPr lang="es-MX" sz="1200" dirty="0"/>
                    </a:p>
                  </a:txBody>
                  <a:tcPr/>
                </a:tc>
              </a:tr>
              <a:tr h="260441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2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686883"/>
              </p:ext>
            </p:extLst>
          </p:nvPr>
        </p:nvGraphicFramePr>
        <p:xfrm>
          <a:off x="899592" y="1563638"/>
          <a:ext cx="6768752" cy="247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634"/>
                <a:gridCol w="4202118"/>
              </a:tblGrid>
              <a:tr h="376808"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REGEXP caracteres</a:t>
                      </a:r>
                      <a:r>
                        <a:rPr lang="es-MX" sz="1400" baseline="0" dirty="0" smtClean="0"/>
                        <a:t> especiales y constructores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</a:tr>
              <a:tr h="26563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Carácter</a:t>
                      </a:r>
                      <a:r>
                        <a:rPr lang="es-MX" sz="1200" baseline="0" dirty="0" smtClean="0"/>
                        <a:t> </a:t>
                      </a:r>
                      <a:r>
                        <a:rPr lang="es-MX" sz="1200" dirty="0" smtClean="0"/>
                        <a:t>/constructor</a:t>
                      </a:r>
                      <a:endParaRPr lang="es-MX" sz="12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Descripción</a:t>
                      </a:r>
                      <a:endParaRPr lang="es-MX" sz="12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52218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^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Coincide con el patrón desde el comienzo del valor que se prueba.</a:t>
                      </a:r>
                      <a:endParaRPr lang="es-MX" sz="1200" dirty="0"/>
                    </a:p>
                  </a:txBody>
                  <a:tcPr/>
                </a:tc>
              </a:tr>
              <a:tr h="252218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$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Coincide con el patrón al</a:t>
                      </a:r>
                      <a:r>
                        <a:rPr lang="es-MX" sz="1200" baseline="0" dirty="0" smtClean="0"/>
                        <a:t> final de el valor testeado</a:t>
                      </a:r>
                      <a:endParaRPr lang="es-MX" sz="1200" dirty="0"/>
                    </a:p>
                  </a:txBody>
                  <a:tcPr/>
                </a:tc>
              </a:tr>
              <a:tr h="260441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-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Coincide con cualquier valor</a:t>
                      </a:r>
                      <a:endParaRPr lang="es-MX" sz="1200" dirty="0"/>
                    </a:p>
                  </a:txBody>
                  <a:tcPr/>
                </a:tc>
              </a:tr>
              <a:tr h="260441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[</a:t>
                      </a:r>
                      <a:r>
                        <a:rPr lang="es-MX" sz="1200" dirty="0" err="1" smtClean="0"/>
                        <a:t>charlist</a:t>
                      </a:r>
                      <a:r>
                        <a:rPr lang="es-MX" sz="1200" dirty="0" smtClean="0"/>
                        <a:t>]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Coincide</a:t>
                      </a:r>
                      <a:r>
                        <a:rPr lang="es-MX" sz="1200" baseline="0" dirty="0" smtClean="0"/>
                        <a:t> con cualquier carácter dentro de los corchetes.</a:t>
                      </a:r>
                      <a:endParaRPr lang="es-MX" sz="1200" dirty="0"/>
                    </a:p>
                  </a:txBody>
                  <a:tcPr/>
                </a:tc>
              </a:tr>
              <a:tr h="260441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[char1-char2]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Coincide</a:t>
                      </a:r>
                      <a:r>
                        <a:rPr lang="es-MX" sz="1200" baseline="0" dirty="0" smtClean="0"/>
                        <a:t> con cualquier carácter entre el rango dado.</a:t>
                      </a:r>
                      <a:endParaRPr lang="es-MX" sz="1200" dirty="0"/>
                    </a:p>
                  </a:txBody>
                  <a:tcPr/>
                </a:tc>
              </a:tr>
              <a:tr h="260441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|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Separa dos patrones de cadena</a:t>
                      </a:r>
                      <a:r>
                        <a:rPr lang="es-MX" sz="1200" baseline="0" dirty="0" smtClean="0"/>
                        <a:t> y coincide cada uno.</a:t>
                      </a:r>
                      <a:endParaRPr lang="es-MX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539552" y="267494"/>
            <a:ext cx="7696200" cy="356592"/>
          </a:xfrm>
        </p:spPr>
        <p:txBody>
          <a:bodyPr>
            <a:normAutofit fontScale="90000"/>
          </a:bodyPr>
          <a:lstStyle/>
          <a:p>
            <a:pPr algn="ctr"/>
            <a:r>
              <a:rPr lang="es-MX" sz="2400" b="1" dirty="0" err="1" smtClean="0">
                <a:solidFill>
                  <a:schemeClr val="accent4"/>
                </a:solidFill>
              </a:rPr>
              <a:t>Regexp</a:t>
            </a:r>
            <a:r>
              <a:rPr lang="es-MX" sz="2400" b="1" dirty="0" smtClean="0">
                <a:solidFill>
                  <a:schemeClr val="accent4"/>
                </a:solidFill>
              </a:rPr>
              <a:t> </a:t>
            </a:r>
            <a:r>
              <a:rPr lang="es-MX" sz="2400" b="1" dirty="0" err="1" smtClean="0">
                <a:solidFill>
                  <a:schemeClr val="accent4"/>
                </a:solidFill>
              </a:rPr>
              <a:t>Operators</a:t>
            </a:r>
            <a:endParaRPr lang="es-MX" sz="2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1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768152" y="699542"/>
            <a:ext cx="7467600" cy="1512168"/>
          </a:xfrm>
        </p:spPr>
        <p:txBody>
          <a:bodyPr>
            <a:normAutofit fontScale="70000" lnSpcReduction="20000"/>
          </a:bodyPr>
          <a:lstStyle/>
          <a:p>
            <a:r>
              <a:rPr lang="es-MX" dirty="0" smtClean="0"/>
              <a:t>Un “</a:t>
            </a:r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r>
              <a:rPr lang="es-MX" dirty="0" smtClean="0"/>
              <a:t>” regresa todos los renglones que cumplan la condición </a:t>
            </a:r>
            <a:r>
              <a:rPr lang="es-MX" dirty="0" err="1" smtClean="0"/>
              <a:t>join</a:t>
            </a:r>
            <a:r>
              <a:rPr lang="es-MX" dirty="0" smtClean="0"/>
              <a:t>, mas las filas sin coincidencia de la izquierda o derecha (</a:t>
            </a:r>
            <a:r>
              <a:rPr lang="es-MX" dirty="0" err="1" smtClean="0"/>
              <a:t>left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dirty="0" err="1" smtClean="0"/>
              <a:t>right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r>
              <a:rPr lang="es-MX" dirty="0" smtClean="0"/>
              <a:t>).</a:t>
            </a:r>
          </a:p>
          <a:p>
            <a:endParaRPr lang="es-MX" dirty="0"/>
          </a:p>
          <a:p>
            <a:r>
              <a:rPr lang="es-MX" dirty="0" smtClean="0"/>
              <a:t>Cuando se recupera una fila con columnas no coincidentes, cualquier columna de la otra tabla se incluye en el conjunto de resultados con valores nulos.</a:t>
            </a:r>
          </a:p>
          <a:p>
            <a:endParaRPr lang="es-MX" dirty="0"/>
          </a:p>
          <a:p>
            <a:r>
              <a:rPr lang="es-MX" dirty="0" smtClean="0"/>
              <a:t>La palabra reservada OUTER es opcional y típicamente es omitida.</a:t>
            </a: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39552" y="123478"/>
            <a:ext cx="7696200" cy="500658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 smtClean="0">
                <a:solidFill>
                  <a:schemeClr val="accent4"/>
                </a:solidFill>
              </a:rPr>
              <a:t>Uso de </a:t>
            </a:r>
            <a:r>
              <a:rPr lang="es-MX" b="1" dirty="0" err="1" smtClean="0">
                <a:solidFill>
                  <a:schemeClr val="accent4"/>
                </a:solidFill>
              </a:rPr>
              <a:t>Outer</a:t>
            </a:r>
            <a:r>
              <a:rPr lang="es-MX" b="1" dirty="0" smtClean="0">
                <a:solidFill>
                  <a:schemeClr val="accent4"/>
                </a:solidFill>
              </a:rPr>
              <a:t> </a:t>
            </a:r>
            <a:r>
              <a:rPr lang="es-MX" b="1" dirty="0" err="1" smtClean="0">
                <a:solidFill>
                  <a:schemeClr val="accent4"/>
                </a:solidFill>
              </a:rPr>
              <a:t>Join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94429"/>
              </p:ext>
            </p:extLst>
          </p:nvPr>
        </p:nvGraphicFramePr>
        <p:xfrm>
          <a:off x="251520" y="3003798"/>
          <a:ext cx="3960440" cy="1728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754"/>
                <a:gridCol w="2458686"/>
              </a:tblGrid>
              <a:tr h="375694"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OUTER</a:t>
                      </a:r>
                      <a:r>
                        <a:rPr lang="es-MX" sz="1400" baseline="0" dirty="0" smtClean="0"/>
                        <a:t> JOINS </a:t>
                      </a:r>
                      <a:r>
                        <a:rPr lang="es-MX" sz="1400" baseline="0" dirty="0" smtClean="0"/>
                        <a:t>EXISTENTES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</a:tr>
              <a:tr h="338125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Joins</a:t>
                      </a:r>
                      <a:r>
                        <a:rPr lang="es-MX" sz="1200" baseline="0" dirty="0" smtClean="0"/>
                        <a:t> de este Tipo</a:t>
                      </a:r>
                      <a:endParaRPr lang="es-MX" sz="12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Descripción</a:t>
                      </a:r>
                      <a:endParaRPr lang="es-MX" sz="12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Left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outer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join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La</a:t>
                      </a:r>
                      <a:r>
                        <a:rPr lang="es-MX" sz="1200" baseline="0" dirty="0" smtClean="0"/>
                        <a:t> primer tabla ( izquierda )</a:t>
                      </a:r>
                      <a:r>
                        <a:rPr lang="es-MX" sz="1200" dirty="0" smtClean="0"/>
                        <a:t>.</a:t>
                      </a:r>
                      <a:endParaRPr lang="es-MX" sz="1200" dirty="0"/>
                    </a:p>
                  </a:txBody>
                  <a:tcPr/>
                </a:tc>
              </a:tr>
              <a:tr h="33812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Right</a:t>
                      </a:r>
                      <a:r>
                        <a:rPr lang="es-MX" sz="1200" baseline="0" dirty="0" smtClean="0"/>
                        <a:t> </a:t>
                      </a:r>
                      <a:r>
                        <a:rPr lang="es-MX" sz="1200" baseline="0" dirty="0" err="1" smtClean="0"/>
                        <a:t>outer</a:t>
                      </a:r>
                      <a:r>
                        <a:rPr lang="es-MX" sz="1200" baseline="0" dirty="0" smtClean="0"/>
                        <a:t> </a:t>
                      </a:r>
                      <a:r>
                        <a:rPr lang="es-MX" sz="1200" baseline="0" dirty="0" err="1" smtClean="0"/>
                        <a:t>join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La segunda tabla ( derecha ).</a:t>
                      </a:r>
                      <a:endParaRPr lang="es-MX" sz="1200" dirty="0"/>
                    </a:p>
                  </a:txBody>
                  <a:tcPr/>
                </a:tc>
              </a:tr>
              <a:tr h="338125">
                <a:tc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72412"/>
              </p:ext>
            </p:extLst>
          </p:nvPr>
        </p:nvGraphicFramePr>
        <p:xfrm>
          <a:off x="4716015" y="3214839"/>
          <a:ext cx="3960441" cy="1446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545"/>
                <a:gridCol w="1516948"/>
                <a:gridCol w="1516948"/>
              </a:tblGrid>
              <a:tr h="31166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Cliente</a:t>
                      </a:r>
                      <a:endParaRPr lang="es-MX" sz="12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Fact_num</a:t>
                      </a:r>
                      <a:endParaRPr lang="es-MX" sz="12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Tot_fact</a:t>
                      </a:r>
                      <a:endParaRPr lang="es-MX" sz="12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52854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Juan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b401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17.90</a:t>
                      </a:r>
                      <a:endParaRPr lang="es-MX" sz="1200" dirty="0"/>
                    </a:p>
                  </a:txBody>
                  <a:tcPr/>
                </a:tc>
              </a:tr>
              <a:tr h="252854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Jorge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s-MX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s-MX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52854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Maria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s-MX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s-MX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1667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Pedro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s-MX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s-MX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4788024" y="2240659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Select</a:t>
            </a:r>
            <a:r>
              <a:rPr lang="es-MX" dirty="0" smtClean="0"/>
              <a:t> Cliente, </a:t>
            </a:r>
            <a:r>
              <a:rPr lang="es-MX" dirty="0" err="1" smtClean="0"/>
              <a:t>Fact_num</a:t>
            </a:r>
            <a:r>
              <a:rPr lang="es-MX" dirty="0" smtClean="0"/>
              <a:t>, </a:t>
            </a:r>
            <a:r>
              <a:rPr lang="es-MX" dirty="0" err="1" smtClean="0"/>
              <a:t>Tot_fact</a:t>
            </a:r>
            <a:r>
              <a:rPr lang="es-MX" dirty="0" smtClean="0"/>
              <a:t>, </a:t>
            </a:r>
            <a:r>
              <a:rPr lang="es-MX" dirty="0" err="1" smtClean="0"/>
              <a:t>from</a:t>
            </a:r>
            <a:r>
              <a:rPr lang="es-MX" dirty="0" smtClean="0"/>
              <a:t> clientes </a:t>
            </a:r>
            <a:r>
              <a:rPr lang="es-MX" b="1" dirty="0" err="1" smtClean="0">
                <a:solidFill>
                  <a:srgbClr val="FFFF00"/>
                </a:solidFill>
              </a:rPr>
              <a:t>left</a:t>
            </a:r>
            <a:r>
              <a:rPr lang="es-MX" b="1" dirty="0" smtClean="0">
                <a:solidFill>
                  <a:srgbClr val="FFFF00"/>
                </a:solidFill>
              </a:rPr>
              <a:t> </a:t>
            </a:r>
            <a:r>
              <a:rPr lang="es-MX" b="1" dirty="0" err="1" smtClean="0">
                <a:solidFill>
                  <a:srgbClr val="FFFF00"/>
                </a:solidFill>
              </a:rPr>
              <a:t>join</a:t>
            </a:r>
            <a:r>
              <a:rPr lang="es-MX" b="1" dirty="0" smtClean="0">
                <a:solidFill>
                  <a:srgbClr val="FFFF00"/>
                </a:solidFill>
              </a:rPr>
              <a:t> </a:t>
            </a:r>
            <a:r>
              <a:rPr lang="es-MX" dirty="0" smtClean="0"/>
              <a:t>facturas </a:t>
            </a:r>
            <a:r>
              <a:rPr lang="es-MX" dirty="0" err="1" smtClean="0"/>
              <a:t>on</a:t>
            </a:r>
            <a:r>
              <a:rPr lang="es-MX" dirty="0" smtClean="0"/>
              <a:t> clientes.id = </a:t>
            </a:r>
            <a:r>
              <a:rPr lang="es-MX" dirty="0" err="1" smtClean="0"/>
              <a:t>facturas.idCliente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483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123478"/>
            <a:ext cx="7467600" cy="360040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SINTAXIS INSTRUCCION INSERT SQL</a:t>
            </a:r>
            <a:endParaRPr lang="es-ES" sz="18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95536" y="2211710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La instrucción </a:t>
            </a:r>
            <a:r>
              <a:rPr lang="es-MX" dirty="0" err="1" smtClean="0"/>
              <a:t>insert</a:t>
            </a:r>
            <a:r>
              <a:rPr lang="es-MX" dirty="0" smtClean="0"/>
              <a:t> nos sirve para agregar uno o más registros en una tabla de la base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En la clausula </a:t>
            </a:r>
            <a:r>
              <a:rPr lang="es-MX" dirty="0" err="1" smtClean="0"/>
              <a:t>insert</a:t>
            </a:r>
            <a:r>
              <a:rPr lang="es-MX" dirty="0" smtClean="0"/>
              <a:t> hay que especificar el nombre de la tabla con una lista de campos (opcional).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Incluye también la lista de valores en la cual si especificaste los nombres de los campos, esta lista debería llevar el mismo orden de los campos como los declaraste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539552" y="77155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B0F0"/>
                </a:solidFill>
              </a:rPr>
              <a:t>INSERT</a:t>
            </a:r>
            <a:r>
              <a:rPr lang="es-MX" dirty="0" smtClean="0"/>
              <a:t> [</a:t>
            </a:r>
            <a:r>
              <a:rPr lang="es-MX" dirty="0" smtClean="0">
                <a:solidFill>
                  <a:srgbClr val="00B0F0"/>
                </a:solidFill>
              </a:rPr>
              <a:t>INTO</a:t>
            </a:r>
            <a:r>
              <a:rPr lang="es-MX" dirty="0" smtClean="0"/>
              <a:t>] </a:t>
            </a:r>
            <a:r>
              <a:rPr lang="es-MX" dirty="0" err="1" smtClean="0"/>
              <a:t>nombre_tabla</a:t>
            </a:r>
            <a:r>
              <a:rPr lang="es-MX" dirty="0" smtClean="0"/>
              <a:t> [(</a:t>
            </a:r>
            <a:r>
              <a:rPr lang="es-MX" dirty="0" err="1" smtClean="0"/>
              <a:t>lista_columnas</a:t>
            </a:r>
            <a:r>
              <a:rPr lang="es-MX" dirty="0" smtClean="0"/>
              <a:t>)]</a:t>
            </a:r>
          </a:p>
          <a:p>
            <a:r>
              <a:rPr lang="es-MX" dirty="0" smtClean="0">
                <a:solidFill>
                  <a:srgbClr val="00B0F0"/>
                </a:solidFill>
              </a:rPr>
              <a:t>VALUES</a:t>
            </a:r>
            <a:r>
              <a:rPr lang="es-MX" dirty="0" smtClean="0"/>
              <a:t> (expresion1[, expresion2]…..)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58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123478"/>
            <a:ext cx="7467600" cy="360040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SINTAXIS INSTRUCCION UPDATE SQL</a:t>
            </a:r>
            <a:endParaRPr lang="es-ES" sz="18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95536" y="2211710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La instrucción UPDATE modifica uno o más registros en una 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En la clausula SET, puedes llamar el nombre de una o mas columnas y asignarle su nuevo valor.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En la clausula WHERE puedes especificar una condición bajo la cual serán modificados los renglones.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539552" y="771550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B0F0"/>
                </a:solidFill>
              </a:rPr>
              <a:t>UPDATE</a:t>
            </a:r>
            <a:r>
              <a:rPr lang="es-MX" dirty="0" smtClean="0"/>
              <a:t> </a:t>
            </a:r>
            <a:r>
              <a:rPr lang="es-MX" dirty="0" err="1" smtClean="0"/>
              <a:t>nombre_tabla</a:t>
            </a:r>
            <a:endParaRPr lang="es-MX" dirty="0" smtClean="0"/>
          </a:p>
          <a:p>
            <a:r>
              <a:rPr lang="es-MX" dirty="0" smtClean="0">
                <a:solidFill>
                  <a:srgbClr val="00B0F0"/>
                </a:solidFill>
              </a:rPr>
              <a:t>SET </a:t>
            </a:r>
            <a:r>
              <a:rPr lang="es-MX" dirty="0" err="1" smtClean="0"/>
              <a:t>nombre_columna</a:t>
            </a:r>
            <a:r>
              <a:rPr lang="es-MX" dirty="0" smtClean="0"/>
              <a:t>= expresion1[,nombre_columna2=expresion2]…..</a:t>
            </a:r>
          </a:p>
          <a:p>
            <a:r>
              <a:rPr lang="es-MX" dirty="0" smtClean="0">
                <a:solidFill>
                  <a:srgbClr val="00B0F0"/>
                </a:solidFill>
              </a:rPr>
              <a:t>[ WHERE </a:t>
            </a:r>
            <a:r>
              <a:rPr lang="es-MX" dirty="0" smtClean="0"/>
              <a:t>condición</a:t>
            </a:r>
            <a:r>
              <a:rPr lang="es-MX" dirty="0" smtClean="0">
                <a:solidFill>
                  <a:srgbClr val="00B0F0"/>
                </a:solidFill>
              </a:rPr>
              <a:t>]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940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1019</Words>
  <Application>Microsoft Office PowerPoint</Application>
  <PresentationFormat>Presentación en pantalla (16:9)</PresentationFormat>
  <Paragraphs>204</Paragraphs>
  <Slides>13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Berlin Sans FB Demi</vt:lpstr>
      <vt:lpstr>Calibri</vt:lpstr>
      <vt:lpstr>Trebuchet MS</vt:lpstr>
      <vt:lpstr>Concurso</vt:lpstr>
      <vt:lpstr>Presentación de PowerPoint</vt:lpstr>
      <vt:lpstr>Presentación de PowerPoint</vt:lpstr>
      <vt:lpstr>Presentación de PowerPoint</vt:lpstr>
      <vt:lpstr>Presentación de PowerPoint</vt:lpstr>
      <vt:lpstr>Regexp Operators</vt:lpstr>
      <vt:lpstr>Regexp Operators</vt:lpstr>
      <vt:lpstr>Uso de Outer Join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2017-04-25T11:59:41Z</dcterms:created>
  <dcterms:modified xsi:type="dcterms:W3CDTF">2018-07-04T11:07:31Z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