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49" r:id="rId2"/>
  </p:sldMasterIdLst>
  <p:notesMasterIdLst>
    <p:notesMasterId r:id="rId16"/>
  </p:notesMasterIdLst>
  <p:handoutMasterIdLst>
    <p:handoutMasterId r:id="rId17"/>
  </p:handoutMasterIdLst>
  <p:sldIdLst>
    <p:sldId id="942" r:id="rId3"/>
    <p:sldId id="1505" r:id="rId4"/>
    <p:sldId id="1514" r:id="rId5"/>
    <p:sldId id="1520" r:id="rId6"/>
    <p:sldId id="1521" r:id="rId7"/>
    <p:sldId id="1517" r:id="rId8"/>
    <p:sldId id="1522" r:id="rId9"/>
    <p:sldId id="1523" r:id="rId10"/>
    <p:sldId id="1524" r:id="rId11"/>
    <p:sldId id="1525" r:id="rId12"/>
    <p:sldId id="1526" r:id="rId13"/>
    <p:sldId id="1503" r:id="rId14"/>
    <p:sldId id="1478" r:id="rId15"/>
  </p:sldIdLst>
  <p:sldSz cx="9144000" cy="6858000" type="screen4x3"/>
  <p:notesSz cx="6797675" cy="9874250"/>
  <p:defaultTextStyle>
    <a:defPPr>
      <a:defRPr lang="ru-RU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оржуков Максим Валентинович" initials="КМВ" lastIdx="0" clrIdx="0">
    <p:extLst>
      <p:ext uri="{19B8F6BF-5375-455C-9EA6-DF929625EA0E}">
        <p15:presenceInfo xmlns:p15="http://schemas.microsoft.com/office/powerpoint/2012/main" userId="S-1-5-21-253188897-1970874540-313593124-1143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E64"/>
    <a:srgbClr val="21FF85"/>
    <a:srgbClr val="002060"/>
    <a:srgbClr val="00458E"/>
    <a:srgbClr val="007614"/>
    <a:srgbClr val="9BE5FF"/>
    <a:srgbClr val="8A0000"/>
    <a:srgbClr val="89C5FF"/>
    <a:srgbClr val="DA2527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710" autoAdjust="0"/>
    <p:restoredTop sz="90130" autoAdjust="0"/>
  </p:normalViewPr>
  <p:slideViewPr>
    <p:cSldViewPr>
      <p:cViewPr varScale="1">
        <p:scale>
          <a:sx n="120" d="100"/>
          <a:sy n="120" d="100"/>
        </p:scale>
        <p:origin x="202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1B0E-8B28-4BCC-956C-0705585FD446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77277-06DD-4209-84F9-80640C287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7149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45183" cy="494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88" tIns="45543" rIns="91088" bIns="45543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910" y="2"/>
            <a:ext cx="2945183" cy="494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88" tIns="45543" rIns="91088" bIns="4554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8188"/>
            <a:ext cx="4938713" cy="3703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296" y="4690900"/>
            <a:ext cx="5439088" cy="44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88" tIns="45543" rIns="91088" bIns="455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8646"/>
            <a:ext cx="2945183" cy="494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88" tIns="45543" rIns="91088" bIns="45543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910" y="9378646"/>
            <a:ext cx="2945183" cy="494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88" tIns="45543" rIns="91088" bIns="4554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AEEDEAB-03CC-4BD0-AF78-B4EAFA7C24D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11046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#</a:t>
            </a:r>
            <a:endParaRPr lang="ru-RU" dirty="0"/>
          </a:p>
        </p:txBody>
      </p:sp>
      <p:sp>
        <p:nvSpPr>
          <p:cNvPr id="5" name="Rectangle 11"/>
          <p:cNvSpPr txBox="1"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#</a:t>
            </a:r>
            <a:endParaRPr lang="ru-RU" dirty="0"/>
          </a:p>
        </p:txBody>
      </p:sp>
      <p:sp>
        <p:nvSpPr>
          <p:cNvPr id="5" name="Rectangle 11"/>
          <p:cNvSpPr txBox="1"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38925" y="274638"/>
            <a:ext cx="2058988" cy="61071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29325" cy="61071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#</a:t>
            </a:r>
            <a:endParaRPr lang="ru-RU" dirty="0"/>
          </a:p>
        </p:txBody>
      </p:sp>
      <p:sp>
        <p:nvSpPr>
          <p:cNvPr id="5" name="Rectangle 11"/>
          <p:cNvSpPr txBox="1"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7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68313" y="765175"/>
            <a:ext cx="8229600" cy="5616575"/>
          </a:xfrm>
        </p:spPr>
        <p:txBody>
          <a:bodyPr/>
          <a:lstStyle/>
          <a:p>
            <a:pPr lvl="0"/>
            <a:endParaRPr lang="ru-RU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#</a:t>
            </a:r>
            <a:endParaRPr lang="ru-RU" dirty="0"/>
          </a:p>
        </p:txBody>
      </p:sp>
      <p:sp>
        <p:nvSpPr>
          <p:cNvPr id="5" name="Rectangle 11"/>
          <p:cNvSpPr txBox="1"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A6298-F04C-4E1A-AAE3-374E015070A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718E75-8958-4FC0-ACBB-8DFCC7B53E3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1A0A7-FFDD-4224-A5B7-F63AD7EC602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91EBD-D281-427E-BE0B-3560F97279A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9066D-7556-4C86-A621-6CB09D625F7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95487-8104-4A9A-AC52-03B3D5EA0584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E5360-DA28-427D-8AA8-6509112B6123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#</a:t>
            </a:r>
            <a:endParaRPr lang="ru-RU" dirty="0"/>
          </a:p>
        </p:txBody>
      </p:sp>
      <p:sp>
        <p:nvSpPr>
          <p:cNvPr id="5" name="Rectangle 11"/>
          <p:cNvSpPr txBox="1"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F9784-E48B-4E61-848A-4529F408FC2D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DD74C5-10FD-4DB2-961D-B05AE59D6D03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5B9E7-E0FC-4B61-9714-B659013D96B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D869C-F376-4E6A-A18E-B69ADA4B7EAB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#</a:t>
            </a:r>
            <a:endParaRPr lang="ru-RU" dirty="0"/>
          </a:p>
        </p:txBody>
      </p:sp>
      <p:sp>
        <p:nvSpPr>
          <p:cNvPr id="5" name="Rectangle 11"/>
          <p:cNvSpPr txBox="1"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8313" y="765175"/>
            <a:ext cx="40386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9313" y="765175"/>
            <a:ext cx="40386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#</a:t>
            </a:r>
            <a:endParaRPr lang="ru-RU" dirty="0"/>
          </a:p>
        </p:txBody>
      </p:sp>
      <p:sp>
        <p:nvSpPr>
          <p:cNvPr id="6" name="Rectangle 11"/>
          <p:cNvSpPr txBox="1"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#</a:t>
            </a:r>
            <a:endParaRPr lang="ru-RU" dirty="0"/>
          </a:p>
        </p:txBody>
      </p:sp>
      <p:sp>
        <p:nvSpPr>
          <p:cNvPr id="8" name="Rectangle 11"/>
          <p:cNvSpPr txBox="1"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#</a:t>
            </a:r>
            <a:endParaRPr lang="ru-RU" dirty="0"/>
          </a:p>
        </p:txBody>
      </p:sp>
      <p:sp>
        <p:nvSpPr>
          <p:cNvPr id="4" name="Rectangle 11"/>
          <p:cNvSpPr txBox="1"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#</a:t>
            </a:r>
            <a:endParaRPr lang="ru-RU" dirty="0"/>
          </a:p>
        </p:txBody>
      </p:sp>
      <p:sp>
        <p:nvSpPr>
          <p:cNvPr id="3" name="Rectangle 11"/>
          <p:cNvSpPr txBox="1"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#</a:t>
            </a:r>
            <a:endParaRPr lang="ru-RU" dirty="0"/>
          </a:p>
        </p:txBody>
      </p:sp>
      <p:sp>
        <p:nvSpPr>
          <p:cNvPr id="6" name="Rectangle 11"/>
          <p:cNvSpPr txBox="1"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#</a:t>
            </a:r>
            <a:endParaRPr lang="ru-RU" dirty="0"/>
          </a:p>
        </p:txBody>
      </p:sp>
      <p:sp>
        <p:nvSpPr>
          <p:cNvPr id="6" name="Rectangle 11"/>
          <p:cNvSpPr txBox="1"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765175"/>
            <a:ext cx="8229600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5475" y="6524625"/>
            <a:ext cx="21336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#</a:t>
            </a:r>
            <a:endParaRPr lang="ru-RU" dirty="0"/>
          </a:p>
        </p:txBody>
      </p:sp>
      <p:sp>
        <p:nvSpPr>
          <p:cNvPr id="1035" name="Rectangle 11"/>
          <p:cNvSpPr txBox="1"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468313" y="6524625"/>
            <a:ext cx="56880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70000"/>
              </a:lnSpc>
              <a:spcBef>
                <a:spcPct val="50000"/>
              </a:spcBef>
              <a:defRPr sz="1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2" name="Line 9"/>
          <p:cNvSpPr>
            <a:spLocks noChangeShapeType="1"/>
          </p:cNvSpPr>
          <p:nvPr userDrawn="1"/>
        </p:nvSpPr>
        <p:spPr bwMode="auto">
          <a:xfrm flipV="1">
            <a:off x="0" y="701675"/>
            <a:ext cx="9144000" cy="0"/>
          </a:xfrm>
          <a:prstGeom prst="line">
            <a:avLst/>
          </a:prstGeom>
          <a:noFill/>
          <a:ln w="28575">
            <a:solidFill>
              <a:srgbClr val="3C2277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1031" name="Rectangle 10"/>
          <p:cNvSpPr>
            <a:spLocks noChangeArrowheads="1"/>
          </p:cNvSpPr>
          <p:nvPr userDrawn="1"/>
        </p:nvSpPr>
        <p:spPr bwMode="auto">
          <a:xfrm>
            <a:off x="436563" y="3175"/>
            <a:ext cx="463550" cy="873125"/>
          </a:xfrm>
          <a:prstGeom prst="rect">
            <a:avLst/>
          </a:prstGeom>
          <a:solidFill>
            <a:srgbClr val="3C227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 dirty="0"/>
          </a:p>
        </p:txBody>
      </p:sp>
      <p:pic>
        <p:nvPicPr>
          <p:cNvPr id="3080" name="Picture 11"/>
          <p:cNvPicPr>
            <a:picLocks noChangeAspect="1" noChangeArrowheads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1175" y="360363"/>
            <a:ext cx="3127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Line 12"/>
          <p:cNvSpPr>
            <a:spLocks noChangeShapeType="1"/>
          </p:cNvSpPr>
          <p:nvPr userDrawn="1"/>
        </p:nvSpPr>
        <p:spPr bwMode="auto">
          <a:xfrm flipV="1">
            <a:off x="9525" y="6361113"/>
            <a:ext cx="9144000" cy="0"/>
          </a:xfrm>
          <a:prstGeom prst="line">
            <a:avLst/>
          </a:prstGeom>
          <a:noFill/>
          <a:ln w="28575">
            <a:solidFill>
              <a:srgbClr val="3C2277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260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260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Arial" charset="0"/>
              </a:defRPr>
            </a:lvl1pPr>
          </a:lstStyle>
          <a:p>
            <a:pPr>
              <a:defRPr/>
            </a:pPr>
            <a:fld id="{15E70039-605D-4A2F-ADEB-D1520D209B43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Line 6"/>
          <p:cNvSpPr>
            <a:spLocks noChangeShapeType="1"/>
          </p:cNvSpPr>
          <p:nvPr/>
        </p:nvSpPr>
        <p:spPr bwMode="auto">
          <a:xfrm>
            <a:off x="3074988" y="476250"/>
            <a:ext cx="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sp>
        <p:nvSpPr>
          <p:cNvPr id="5124" name="Line 7"/>
          <p:cNvSpPr>
            <a:spLocks noChangeShapeType="1"/>
          </p:cNvSpPr>
          <p:nvPr/>
        </p:nvSpPr>
        <p:spPr bwMode="auto">
          <a:xfrm>
            <a:off x="4941888" y="476250"/>
            <a:ext cx="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sp>
        <p:nvSpPr>
          <p:cNvPr id="5125" name="Text Box 17"/>
          <p:cNvSpPr txBox="1">
            <a:spLocks noChangeArrowheads="1"/>
          </p:cNvSpPr>
          <p:nvPr/>
        </p:nvSpPr>
        <p:spPr bwMode="auto">
          <a:xfrm>
            <a:off x="-2232" y="6497051"/>
            <a:ext cx="8066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ru-RU" sz="1400" b="1" dirty="0">
                <a:solidFill>
                  <a:srgbClr val="002060"/>
                </a:solidFill>
              </a:rPr>
              <a:t>2019 г.</a:t>
            </a:r>
          </a:p>
        </p:txBody>
      </p:sp>
      <p:pic>
        <p:nvPicPr>
          <p:cNvPr id="5126" name="Picture 4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5700" y="2058988"/>
            <a:ext cx="1400175" cy="201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689069" y="2253924"/>
            <a:ext cx="6336258" cy="17235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Bookman Old Style" pitchFamily="18" charset="0"/>
              </a:rPr>
              <a:t>Введение в компьютерное зрение в автономном вождении</a:t>
            </a:r>
          </a:p>
          <a:p>
            <a:endParaRPr lang="ru-RU" sz="2800" b="1" dirty="0">
              <a:solidFill>
                <a:srgbClr val="002060"/>
              </a:solidFill>
              <a:latin typeface="Bookman Old Style" pitchFamily="18" charset="0"/>
            </a:endParaRPr>
          </a:p>
          <a:p>
            <a:r>
              <a:rPr lang="ru-RU" sz="2800" b="1" dirty="0">
                <a:solidFill>
                  <a:srgbClr val="002060"/>
                </a:solidFill>
                <a:latin typeface="Bookman Old Style" pitchFamily="18" charset="0"/>
              </a:rPr>
              <a:t>Урок </a:t>
            </a:r>
            <a:r>
              <a:rPr lang="ru-RU" sz="2800" b="1" dirty="0" smtClean="0">
                <a:solidFill>
                  <a:srgbClr val="002060"/>
                </a:solidFill>
                <a:latin typeface="Bookman Old Style" pitchFamily="18" charset="0"/>
              </a:rPr>
              <a:t>8</a:t>
            </a:r>
            <a:r>
              <a:rPr lang="en-US" sz="2800" b="1" dirty="0" smtClean="0">
                <a:solidFill>
                  <a:srgbClr val="002060"/>
                </a:solidFill>
                <a:latin typeface="Bookman Old Style" pitchFamily="18" charset="0"/>
              </a:rPr>
              <a:t> </a:t>
            </a:r>
            <a:r>
              <a:rPr lang="ru-RU" sz="2800" b="1" dirty="0" smtClean="0">
                <a:solidFill>
                  <a:srgbClr val="002060"/>
                </a:solidFill>
                <a:latin typeface="Bookman Old Style" pitchFamily="18" charset="0"/>
              </a:rPr>
              <a:t>Фильтр </a:t>
            </a:r>
            <a:r>
              <a:rPr lang="ru-RU" sz="2800" b="1" dirty="0" err="1" smtClean="0">
                <a:solidFill>
                  <a:srgbClr val="002060"/>
                </a:solidFill>
                <a:latin typeface="Bookman Old Style" pitchFamily="18" charset="0"/>
              </a:rPr>
              <a:t>Калмана</a:t>
            </a:r>
            <a:endParaRPr lang="ru-RU" sz="2800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1042988" y="260648"/>
            <a:ext cx="784949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ru-RU" b="1" dirty="0">
                <a:solidFill>
                  <a:srgbClr val="002060"/>
                </a:solidFill>
                <a:latin typeface="Bookman Old Style" pitchFamily="18" charset="0"/>
              </a:rPr>
              <a:t>ООО Инновационный центр «КАМАЗ»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33162" y="6439295"/>
            <a:ext cx="505216" cy="365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7447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27584" y="924079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2060"/>
                </a:solidFill>
                <a:latin typeface="Bookman Old Style" pitchFamily="18" charset="0"/>
              </a:rPr>
              <a:t>Фильтр </a:t>
            </a:r>
            <a:r>
              <a:rPr lang="ru-RU" sz="2400" b="1" dirty="0" err="1">
                <a:solidFill>
                  <a:srgbClr val="002060"/>
                </a:solidFill>
                <a:latin typeface="Bookman Old Style" pitchFamily="18" charset="0"/>
              </a:rPr>
              <a:t>Калмана</a:t>
            </a:r>
            <a:r>
              <a:rPr lang="ru-RU" sz="2400" b="1" dirty="0">
                <a:solidFill>
                  <a:srgbClr val="002060"/>
                </a:solidFill>
                <a:latin typeface="Bookman Old Style" pitchFamily="18" charset="0"/>
              </a:rPr>
              <a:t> 1</a:t>
            </a:r>
            <a:r>
              <a:rPr lang="en-US" sz="2400" b="1" dirty="0">
                <a:solidFill>
                  <a:srgbClr val="002060"/>
                </a:solidFill>
                <a:latin typeface="Bookman Old Style" pitchFamily="18" charset="0"/>
              </a:rPr>
              <a:t>D</a:t>
            </a:r>
            <a:endParaRPr lang="ru-RU" sz="2400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179512" y="1412776"/>
                <a:ext cx="5536583" cy="39760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Предназначен для предсказания одного измерения.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Для координаты по оси x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1000</m:t>
                              </m:r>
                            </m:e>
                            <m:e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1000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1    0</m:t>
                        </m:r>
                      </m:e>
                    </m:d>
                  </m:oMath>
                </a14:m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412776"/>
                <a:ext cx="5536583" cy="3976088"/>
              </a:xfrm>
              <a:prstGeom prst="rect">
                <a:avLst/>
              </a:prstGeom>
              <a:blipFill>
                <a:blip r:embed="rId2"/>
                <a:stretch>
                  <a:fillRect t="-7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4139952" y="2492896"/>
                <a:ext cx="4572000" cy="218239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endParaRPr lang="ru-RU" sz="1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0.01</m:t>
                        </m:r>
                      </m:e>
                    </m:d>
                  </m:oMath>
                </a14:m>
                <a:r>
                  <a:rPr lang="ru-RU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ru-RU" sz="1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ru-RU" sz="1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endParaRPr lang="ru-RU" sz="1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ru-RU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ru-RU" sz="1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2492896"/>
                <a:ext cx="4572000" cy="2182392"/>
              </a:xfrm>
              <a:prstGeom prst="rect">
                <a:avLst/>
              </a:prstGeom>
              <a:blipFill>
                <a:blip r:embed="rId3"/>
                <a:stretch>
                  <a:fillRect t="-13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778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27584" y="924079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2060"/>
                </a:solidFill>
                <a:latin typeface="Bookman Old Style" pitchFamily="18" charset="0"/>
              </a:rPr>
              <a:t>Фильтр </a:t>
            </a:r>
            <a:r>
              <a:rPr lang="ru-RU" sz="2400" b="1" dirty="0" err="1">
                <a:solidFill>
                  <a:srgbClr val="002060"/>
                </a:solidFill>
                <a:latin typeface="Bookman Old Style" pitchFamily="18" charset="0"/>
              </a:rPr>
              <a:t>Калмана</a:t>
            </a:r>
            <a:r>
              <a:rPr lang="ru-RU" sz="2400" b="1" dirty="0">
                <a:solidFill>
                  <a:srgbClr val="002060"/>
                </a:solidFill>
                <a:latin typeface="Bookman Old Style" pitchFamily="18" charset="0"/>
              </a:rPr>
              <a:t> </a:t>
            </a:r>
            <a:r>
              <a:rPr lang="ru-RU" sz="2400" b="1" dirty="0" smtClean="0">
                <a:solidFill>
                  <a:srgbClr val="002060"/>
                </a:solidFill>
                <a:latin typeface="Bookman Old Style" pitchFamily="18" charset="0"/>
              </a:rPr>
              <a:t>2</a:t>
            </a:r>
            <a:r>
              <a:rPr lang="en-US" sz="2400" b="1" dirty="0" smtClean="0">
                <a:solidFill>
                  <a:srgbClr val="002060"/>
                </a:solidFill>
                <a:latin typeface="Bookman Old Style" pitchFamily="18" charset="0"/>
              </a:rPr>
              <a:t>D</a:t>
            </a:r>
            <a:endParaRPr lang="ru-RU" sz="2400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-468560" y="1248065"/>
                <a:ext cx="4572000" cy="497033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1000</m:t>
                              </m:r>
                            </m:e>
                            <m:e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1000</m:t>
                              </m:r>
                            </m:e>
                            <m:e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1000</m:t>
                              </m:r>
                            </m:e>
                            <m:e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1000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e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8560" y="1248065"/>
                <a:ext cx="4572000" cy="4970335"/>
              </a:xfrm>
              <a:prstGeom prst="rect">
                <a:avLst/>
              </a:prstGeom>
              <a:blipFill>
                <a:blip r:embed="rId2"/>
                <a:stretch>
                  <a:fillRect t="-6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3995936" y="2094912"/>
                <a:ext cx="4572000" cy="338291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endParaRPr lang="ru-RU" sz="1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ru-RU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ru-RU" sz="1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ru-RU" sz="1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endParaRPr lang="ru-RU" sz="1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ru-RU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ru-RU" sz="1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ru-RU" sz="1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094912"/>
                <a:ext cx="4572000" cy="3382914"/>
              </a:xfrm>
              <a:prstGeom prst="rect">
                <a:avLst/>
              </a:prstGeom>
              <a:blipFill>
                <a:blip r:embed="rId3"/>
                <a:stretch>
                  <a:fillRect t="-9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8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5"/>
          <p:cNvSpPr txBox="1">
            <a:spLocks noChangeArrowheads="1"/>
          </p:cNvSpPr>
          <p:nvPr/>
        </p:nvSpPr>
        <p:spPr bwMode="auto">
          <a:xfrm>
            <a:off x="1042988" y="271681"/>
            <a:ext cx="784949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ru-RU" b="1" dirty="0">
                <a:solidFill>
                  <a:srgbClr val="002060"/>
                </a:solidFill>
                <a:latin typeface="Bookman Old Style" pitchFamily="18" charset="0"/>
              </a:rPr>
              <a:t>ООО Инновационный центр «КАМАЗ»</a:t>
            </a:r>
          </a:p>
        </p:txBody>
      </p:sp>
      <p:sp>
        <p:nvSpPr>
          <p:cNvPr id="6" name="Text Box 15">
            <a:extLst>
              <a:ext uri="{FF2B5EF4-FFF2-40B4-BE49-F238E27FC236}">
                <a16:creationId xmlns:a16="http://schemas.microsoft.com/office/drawing/2014/main" id="{CB6FE0EA-77AD-4365-90A3-8AC12612C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57843"/>
            <a:ext cx="230425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ru-RU" sz="2400" b="1" dirty="0" smtClean="0">
                <a:solidFill>
                  <a:srgbClr val="002060"/>
                </a:solidFill>
                <a:latin typeface="Bookman Old Style" pitchFamily="18" charset="0"/>
              </a:rPr>
              <a:t>Литература</a:t>
            </a:r>
            <a:endParaRPr lang="ru-RU" sz="2400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58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5"/>
          <p:cNvSpPr txBox="1">
            <a:spLocks noChangeArrowheads="1"/>
          </p:cNvSpPr>
          <p:nvPr/>
        </p:nvSpPr>
        <p:spPr bwMode="auto">
          <a:xfrm>
            <a:off x="1042988" y="271681"/>
            <a:ext cx="784949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ru-RU" b="1" dirty="0">
                <a:solidFill>
                  <a:srgbClr val="002060"/>
                </a:solidFill>
                <a:latin typeface="Bookman Old Style" pitchFamily="18" charset="0"/>
              </a:rPr>
              <a:t>ООО Инновационный центр «КАМАЗ»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050084" y="2785226"/>
            <a:ext cx="6336258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Bookman Old Style" pitchFamily="18" charset="0"/>
              </a:rPr>
              <a:t>Спасибо за внимание!</a:t>
            </a:r>
          </a:p>
        </p:txBody>
      </p:sp>
      <p:pic>
        <p:nvPicPr>
          <p:cNvPr id="1026" name="Picture 2" descr="Следы шин и протектора в векторе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5" t="59882" r="50091" b="24253"/>
          <a:stretch/>
        </p:blipFill>
        <p:spPr bwMode="auto">
          <a:xfrm>
            <a:off x="1108257" y="2388021"/>
            <a:ext cx="1944216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98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207552" y="6313466"/>
            <a:ext cx="2462981" cy="278811"/>
          </a:xfrm>
          <a:prstGeom prst="rect">
            <a:avLst/>
          </a:prstGeom>
          <a:noFill/>
          <a:ln>
            <a:noFill/>
          </a:ln>
        </p:spPr>
        <p:txBody>
          <a:bodyPr wrap="square" lIns="80154" tIns="40077" rIns="80154" bIns="40077" rtlCol="0">
            <a:spAutoFit/>
          </a:bodyPr>
          <a:lstStyle/>
          <a:p>
            <a:pPr algn="r"/>
            <a:r>
              <a:rPr lang="ru-RU" sz="1286" b="1" dirty="0">
                <a:noFill/>
                <a:cs typeface="Arial" charset="0"/>
              </a:rPr>
              <a:t>квартал / год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669061" y="2692950"/>
            <a:ext cx="6336258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ru-RU" sz="2800" b="1" dirty="0" smtClean="0">
                <a:solidFill>
                  <a:srgbClr val="002060"/>
                </a:solidFill>
                <a:latin typeface="Bookman Old Style" pitchFamily="18" charset="0"/>
              </a:rPr>
              <a:t>Прогнозирование</a:t>
            </a:r>
            <a:endParaRPr lang="ru-RU" sz="2800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-2232" y="6497051"/>
            <a:ext cx="8066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ru-RU" sz="1400" b="1" dirty="0">
                <a:solidFill>
                  <a:srgbClr val="002060"/>
                </a:solidFill>
              </a:rPr>
              <a:t>2019 г.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1042988" y="271681"/>
            <a:ext cx="784949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ru-RU" b="1" dirty="0">
                <a:solidFill>
                  <a:srgbClr val="002060"/>
                </a:solidFill>
                <a:latin typeface="Bookman Old Style" pitchFamily="18" charset="0"/>
              </a:rPr>
              <a:t>ООО Инновационный центр «КАМАЗ»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8" y="2420888"/>
            <a:ext cx="180020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5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</a:t>
            </a:r>
            <a:endParaRPr lang="ru-RU" dirty="0"/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251520" y="1052736"/>
            <a:ext cx="864096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ru-RU" sz="2400" b="1" dirty="0" smtClean="0">
                <a:solidFill>
                  <a:srgbClr val="002060"/>
                </a:solidFill>
                <a:latin typeface="Bookman Old Style" pitchFamily="18" charset="0"/>
              </a:rPr>
              <a:t>Три составляющих роботизированной системы</a:t>
            </a:r>
            <a:endParaRPr lang="ru-RU" sz="2400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pic>
        <p:nvPicPr>
          <p:cNvPr id="5" name="Рисунок 4" descr="https://lh5.googleusercontent.com/Gq7Tw4OfgEMI5MLPRyHcXBoPNiKp7l8v_1slkqKE2G-R13x60NU5BhOVddj8cB8DoKOEmnItHsQ3ipbEKeJZlIWG2csefAhab004dsSVdbJeYkE_XBkyBxg7SlgHhDQsktBbwnku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1142" y="2204864"/>
            <a:ext cx="8241715" cy="23762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443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908720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rgbClr val="002060"/>
                </a:solidFill>
                <a:latin typeface="Bookman Old Style" pitchFamily="18" charset="0"/>
              </a:rPr>
              <a:t>Предсказание при равномерном движении</a:t>
            </a:r>
            <a:endParaRPr lang="ru-RU" sz="2400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4509120"/>
            <a:ext cx="505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0,0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771800" y="4511636"/>
            <a:ext cx="505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0,1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860032" y="4509120"/>
            <a:ext cx="505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0,2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988666"/>
            <a:ext cx="2010232" cy="848850"/>
          </a:xfrm>
          <a:prstGeom prst="rect">
            <a:avLst/>
          </a:prstGeom>
        </p:spPr>
      </p:pic>
      <p:cxnSp>
        <p:nvCxnSpPr>
          <p:cNvPr id="11" name="Прямая со стрелкой 10"/>
          <p:cNvCxnSpPr/>
          <p:nvPr/>
        </p:nvCxnSpPr>
        <p:spPr>
          <a:xfrm>
            <a:off x="542825" y="4077072"/>
            <a:ext cx="6837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9592" y="4077072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059832" y="4077072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5076056" y="4077072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94680" y="1886275"/>
            <a:ext cx="15712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err="1" smtClean="0"/>
              <a:t>x_p</a:t>
            </a:r>
            <a:r>
              <a:rPr lang="en-US" sz="2000" dirty="0" smtClean="0"/>
              <a:t> = x – x0</a:t>
            </a:r>
          </a:p>
          <a:p>
            <a:pPr algn="l"/>
            <a:r>
              <a:rPr lang="en-US" sz="2000" dirty="0" err="1" smtClean="0"/>
              <a:t>y_p</a:t>
            </a:r>
            <a:r>
              <a:rPr lang="en-US" sz="2000" dirty="0" smtClean="0"/>
              <a:t>=y-y0</a:t>
            </a:r>
            <a:endParaRPr lang="ru-RU" sz="20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594680" y="288619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dirty="0" err="1"/>
              <a:t>x_p</a:t>
            </a:r>
            <a:r>
              <a:rPr lang="en-US" dirty="0"/>
              <a:t> = </a:t>
            </a:r>
            <a:r>
              <a:rPr lang="en-US" dirty="0" smtClean="0"/>
              <a:t>1 </a:t>
            </a:r>
            <a:r>
              <a:rPr lang="en-US" dirty="0"/>
              <a:t>– </a:t>
            </a:r>
            <a:r>
              <a:rPr lang="en-US" dirty="0" smtClean="0"/>
              <a:t>0 = 2</a:t>
            </a:r>
            <a:endParaRPr lang="en-US" dirty="0"/>
          </a:p>
          <a:p>
            <a:pPr algn="l"/>
            <a:r>
              <a:rPr lang="en-US" dirty="0" err="1" smtClean="0"/>
              <a:t>y_p</a:t>
            </a:r>
            <a:r>
              <a:rPr lang="en-US" dirty="0" smtClean="0"/>
              <a:t>= 0 – 0 = 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752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908720"/>
            <a:ext cx="8136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2060"/>
                </a:solidFill>
                <a:latin typeface="Bookman Old Style" pitchFamily="18" charset="0"/>
              </a:rPr>
              <a:t>Алгебраически фильтр </a:t>
            </a:r>
            <a:r>
              <a:rPr lang="ru-RU" sz="2400" b="1" dirty="0" err="1">
                <a:solidFill>
                  <a:srgbClr val="002060"/>
                </a:solidFill>
                <a:latin typeface="Bookman Old Style" pitchFamily="18" charset="0"/>
              </a:rPr>
              <a:t>Калмана</a:t>
            </a:r>
            <a:r>
              <a:rPr lang="ru-RU" sz="2400" b="1" dirty="0">
                <a:solidFill>
                  <a:srgbClr val="002060"/>
                </a:solidFill>
                <a:latin typeface="Bookman Old Style" pitchFamily="18" charset="0"/>
              </a:rPr>
              <a:t> выглядит следующим </a:t>
            </a:r>
            <a:r>
              <a:rPr lang="ru-RU" sz="2400" b="1" dirty="0">
                <a:solidFill>
                  <a:srgbClr val="002060"/>
                </a:solidFill>
                <a:latin typeface="Bookman Old Style" pitchFamily="18" charset="0"/>
              </a:rPr>
              <a:t>образом</a:t>
            </a:r>
            <a:endParaRPr lang="ru-RU" sz="2400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1547664" y="2060848"/>
                <a:ext cx="5214563" cy="1790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ru-RU" sz="2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ru-RU" sz="2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ru-RU" sz="2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ru-RU" sz="2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  0  ∆</m:t>
                              </m:r>
                              <m:r>
                                <a:rPr lang="ru-RU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ru-RU" sz="2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 0 </m:t>
                              </m:r>
                            </m:e>
                          </m:mr>
                          <m:mr>
                            <m:e>
                              <m:r>
                                <a:rPr lang="ru-RU" sz="2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  1  0  ∆</m:t>
                              </m:r>
                              <m:r>
                                <a:rPr lang="ru-RU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mr>
                        </m:m>
                      </m:e>
                    </m:d>
                    <m:r>
                      <a:rPr lang="ru-RU" sz="2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ru-RU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lang="ru-RU" sz="2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sz="2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sz="2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sz="2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eqArr>
                          </m:e>
                          <m:e>
                            <m:acc>
                              <m:accPr>
                                <m:chr m:val="̇"/>
                                <m:ctrlPr>
                                  <a:rPr lang="ru-RU" sz="2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ru-RU" sz="2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eqArr>
                      </m:e>
                    </m:d>
                  </m:oMath>
                </a14:m>
                <a:r>
                  <a:rPr lang="ru-RU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ru-RU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060848"/>
                <a:ext cx="5214563" cy="17908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80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908720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rgbClr val="002060"/>
                </a:solidFill>
                <a:latin typeface="Bookman Old Style" pitchFamily="18" charset="0"/>
              </a:rPr>
              <a:t>Общий принцип работы фильтра </a:t>
            </a:r>
            <a:r>
              <a:rPr lang="ru-RU" sz="2400" b="1" dirty="0" err="1" smtClean="0">
                <a:solidFill>
                  <a:srgbClr val="002060"/>
                </a:solidFill>
                <a:latin typeface="Bookman Old Style" pitchFamily="18" charset="0"/>
              </a:rPr>
              <a:t>Калмана</a:t>
            </a:r>
            <a:endParaRPr lang="ru-RU" sz="2400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pic>
        <p:nvPicPr>
          <p:cNvPr id="5" name="Рисунок 4" descr="C:\Users\KorzhukovMV\AppData\Local\Microsoft\Windows\INetCache\Content.Word\Калман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75856" y="1988840"/>
            <a:ext cx="2247900" cy="36144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016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15616" y="2060848"/>
            <a:ext cx="6408712" cy="3430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фильтре </a:t>
            </a:r>
            <a:r>
              <a:rPr lang="ru-RU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Калмана</a:t>
            </a:r>
            <a:r>
              <a:rPr lang="ru-RU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используются матрицы: x, </a:t>
            </a:r>
            <a:r>
              <a:rPr lang="ru-RU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P,F,H,R</a:t>
            </a:r>
            <a:endParaRPr lang="en-US" sz="20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 – Вектор состояния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 - Матрица неопределенности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- Матрица перехода состояний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 - Матрица измерений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 - Погрешность измерений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– Матрица идентификации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908720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2060"/>
                </a:solidFill>
                <a:latin typeface="Bookman Old Style" pitchFamily="18" charset="0"/>
              </a:rPr>
              <a:t>Матричные уравнения фильтра </a:t>
            </a:r>
            <a:r>
              <a:rPr lang="ru-RU" sz="2400" b="1" dirty="0" err="1">
                <a:solidFill>
                  <a:srgbClr val="002060"/>
                </a:solidFill>
                <a:latin typeface="Bookman Old Style" pitchFamily="18" charset="0"/>
              </a:rPr>
              <a:t>Калмана</a:t>
            </a:r>
            <a:endParaRPr lang="ru-RU" sz="2400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87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-612576" y="1628800"/>
                <a:ext cx="4572000" cy="178318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800" i="1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Предсказание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2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a:rPr lang="ru-RU" sz="2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RU" sz="2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Fx</m:t>
                      </m:r>
                    </m:oMath>
                  </m:oMathPara>
                </a14:m>
                <a:endParaRPr lang="ru-RU" sz="28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ru-RU" sz="2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sz="2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𝐹𝑃</m:t>
                      </m:r>
                      <m:sSup>
                        <m:sSupPr>
                          <m:ctrlPr>
                            <a:rPr lang="ru-RU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ru-RU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sz="28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2576" y="1628800"/>
                <a:ext cx="4572000" cy="1783180"/>
              </a:xfrm>
              <a:prstGeom prst="rect">
                <a:avLst/>
              </a:prstGeom>
              <a:blipFill>
                <a:blip r:embed="rId2"/>
                <a:stretch>
                  <a:fillRect t="-3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4067944" y="1628800"/>
                <a:ext cx="4572000" cy="403764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800" i="1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Измерение и обновление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2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Z</m:t>
                      </m:r>
                      <m:r>
                        <a:rPr lang="ru-RU" sz="2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=измерения</m:t>
                      </m:r>
                    </m:oMath>
                  </m:oMathPara>
                </a14:m>
                <a:endParaRPr lang="ru-RU" sz="28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ru-RU" sz="2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ru-RU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ru-RU" sz="2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ru-RU" sz="2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𝐻𝑥</m:t>
                      </m:r>
                    </m:oMath>
                  </m:oMathPara>
                </a14:m>
                <a:endParaRPr lang="ru-RU" sz="28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ru-RU" sz="2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sz="2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𝐻𝑃</m:t>
                      </m:r>
                      <m:sSup>
                        <m:sSupPr>
                          <m:ctrlPr>
                            <a:rPr lang="ru-RU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ru-RU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ru-RU" sz="2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ru-RU" sz="2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</m:t>
                      </m:r>
                    </m:oMath>
                  </m:oMathPara>
                </a14:m>
                <a:endParaRPr lang="ru-RU" sz="28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𝐾</m:t>
                      </m:r>
                      <m:r>
                        <a:rPr lang="ru-RU" sz="2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sz="2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ru-RU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ru-RU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ru-RU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ru-RU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ru-RU" sz="28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ru-RU" sz="2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sz="2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ru-RU" sz="2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ru-RU" sz="2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𝐾𝑦</m:t>
                      </m:r>
                    </m:oMath>
                  </m:oMathPara>
                </a14:m>
                <a:endParaRPr lang="ru-RU" sz="28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ru-RU" sz="2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𝐾𝐻</m:t>
                          </m:r>
                        </m:e>
                      </m:d>
                      <m:r>
                        <a:rPr lang="ru-RU" sz="2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</m:oMath>
                  </m:oMathPara>
                </a14:m>
                <a:endParaRPr lang="ru-RU" sz="28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628800"/>
                <a:ext cx="4572000" cy="4037644"/>
              </a:xfrm>
              <a:prstGeom prst="rect">
                <a:avLst/>
              </a:prstGeom>
              <a:blipFill>
                <a:blip r:embed="rId3"/>
                <a:stretch>
                  <a:fillRect t="-16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251520" y="908720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rgbClr val="002060"/>
                </a:solidFill>
                <a:latin typeface="Bookman Old Style" pitchFamily="18" charset="0"/>
              </a:rPr>
              <a:t>Этапы фильтра </a:t>
            </a:r>
            <a:r>
              <a:rPr lang="ru-RU" sz="2400" b="1" dirty="0" err="1" smtClean="0">
                <a:solidFill>
                  <a:srgbClr val="002060"/>
                </a:solidFill>
                <a:latin typeface="Bookman Old Style" pitchFamily="18" charset="0"/>
              </a:rPr>
              <a:t>Калмана</a:t>
            </a:r>
            <a:r>
              <a:rPr lang="ru-RU" sz="2400" b="1" dirty="0" smtClean="0">
                <a:solidFill>
                  <a:srgbClr val="002060"/>
                </a:solidFill>
                <a:latin typeface="Bookman Old Style" pitchFamily="18" charset="0"/>
              </a:rPr>
              <a:t> алгебраически</a:t>
            </a:r>
            <a:endParaRPr lang="ru-RU" sz="2400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9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27584" y="980728"/>
            <a:ext cx="70567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rgbClr val="002060"/>
                </a:solidFill>
                <a:latin typeface="Bookman Old Style" pitchFamily="18" charset="0"/>
              </a:rPr>
              <a:t>Увеличение чувствительности фильтра </a:t>
            </a:r>
            <a:r>
              <a:rPr lang="ru-RU" sz="2800" b="1" dirty="0" err="1" smtClean="0">
                <a:solidFill>
                  <a:srgbClr val="002060"/>
                </a:solidFill>
                <a:latin typeface="Bookman Old Style" pitchFamily="18" charset="0"/>
              </a:rPr>
              <a:t>Калмана</a:t>
            </a:r>
            <a:endParaRPr lang="ru-RU" sz="2800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1245596" y="2420888"/>
                <a:ext cx="6624736" cy="21759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Для увеличения чувствительности фильтра </a:t>
                </a:r>
                <a:r>
                  <a:rPr lang="ru-RU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Калмана</a:t>
                </a:r>
                <a:r>
                  <a:rPr lang="ru-RU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в функцию измерения и обновления данных следует добавить увеличение параметров матрицы P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1000+</m:t>
                              </m:r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1000+</m:t>
                              </m:r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1000</m:t>
                              </m:r>
                            </m:e>
                            <m:e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1000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596" y="2420888"/>
                <a:ext cx="6624736" cy="2175917"/>
              </a:xfrm>
              <a:prstGeom prst="rect">
                <a:avLst/>
              </a:prstGeom>
              <a:blipFill>
                <a:blip r:embed="rId2"/>
                <a:stretch>
                  <a:fillRect t="-11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805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формление по умолчанию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Специальное оформление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55483</TotalTime>
  <Words>200</Words>
  <Application>Microsoft Office PowerPoint</Application>
  <PresentationFormat>Экран (4:3)</PresentationFormat>
  <Paragraphs>87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Arial</vt:lpstr>
      <vt:lpstr>Bookman Old Style</vt:lpstr>
      <vt:lpstr>Calibri</vt:lpstr>
      <vt:lpstr>Cambria Math</vt:lpstr>
      <vt:lpstr>Times New Roman</vt:lpstr>
      <vt:lpstr>Verdana</vt:lpstr>
      <vt:lpstr>Оформление по умолчанию</vt:lpstr>
      <vt:lpstr>Специальное оформление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Фархутдинов И.И.</dc:creator>
  <cp:lastModifiedBy>Коржуков Максим Валентинович</cp:lastModifiedBy>
  <cp:revision>3512</cp:revision>
  <cp:lastPrinted>2013-11-28T04:52:31Z</cp:lastPrinted>
  <dcterms:created xsi:type="dcterms:W3CDTF">2009-07-06T03:57:57Z</dcterms:created>
  <dcterms:modified xsi:type="dcterms:W3CDTF">2019-04-26T14:01:10Z</dcterms:modified>
</cp:coreProperties>
</file>