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942" r:id="rId3"/>
    <p:sldId id="1505" r:id="rId4"/>
    <p:sldId id="1514" r:id="rId5"/>
    <p:sldId id="1517" r:id="rId6"/>
    <p:sldId id="1515" r:id="rId7"/>
    <p:sldId id="1518" r:id="rId8"/>
    <p:sldId id="1516" r:id="rId9"/>
    <p:sldId id="1513" r:id="rId10"/>
    <p:sldId id="1519" r:id="rId11"/>
    <p:sldId id="1502" r:id="rId12"/>
    <p:sldId id="1509" r:id="rId13"/>
    <p:sldId id="1503" r:id="rId14"/>
    <p:sldId id="1478" r:id="rId15"/>
  </p:sldIdLst>
  <p:sldSz cx="9144000" cy="6858000" type="screen4x3"/>
  <p:notesSz cx="6797675" cy="987425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ржуков Максим Валентинович" initials="КМВ" lastIdx="0" clrIdx="0">
    <p:extLst>
      <p:ext uri="{19B8F6BF-5375-455C-9EA6-DF929625EA0E}">
        <p15:presenceInfo xmlns:p15="http://schemas.microsoft.com/office/powerpoint/2012/main" userId="S-1-5-21-253188897-1970874540-313593124-114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64"/>
    <a:srgbClr val="21FF85"/>
    <a:srgbClr val="002060"/>
    <a:srgbClr val="00458E"/>
    <a:srgbClr val="007614"/>
    <a:srgbClr val="9BE5FF"/>
    <a:srgbClr val="8A0000"/>
    <a:srgbClr val="89C5FF"/>
    <a:srgbClr val="DA252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0130" autoAdjust="0"/>
  </p:normalViewPr>
  <p:slideViewPr>
    <p:cSldViewPr>
      <p:cViewPr varScale="1">
        <p:scale>
          <a:sx n="101" d="100"/>
          <a:sy n="101" d="100"/>
        </p:scale>
        <p:origin x="72" y="30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B0E-8B28-4BCC-956C-0705585FD446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77277-06DD-4209-84F9-80640C287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149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910" y="2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8188"/>
            <a:ext cx="4938713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6" y="4690900"/>
            <a:ext cx="5439088" cy="44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646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910" y="9378646"/>
            <a:ext cx="2945183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88" tIns="45543" rIns="91088" bIns="4554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EEDEAB-03CC-4BD0-AF78-B4EAFA7C24D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104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107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107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68313" y="765175"/>
            <a:ext cx="8229600" cy="5616575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A6298-F04C-4E1A-AAE3-374E015070A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8E75-8958-4FC0-ACBB-8DFCC7B53E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1A0A7-FFDD-4224-A5B7-F63AD7EC60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91EBD-D281-427E-BE0B-3560F97279A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9066D-7556-4C86-A621-6CB09D625F7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5487-8104-4A9A-AC52-03B3D5EA058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E5360-DA28-427D-8AA8-6509112B612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784-E48B-4E61-848A-4529F408FC2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74C5-10FD-4DB2-961D-B05AE59D6D0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B9E7-E0FC-4B61-9714-B659013D96B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D869C-F376-4E6A-A18E-B69ADA4B7EA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5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765175"/>
            <a:ext cx="4038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9313" y="765175"/>
            <a:ext cx="4038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8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4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3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6" name="Rectangle 11"/>
          <p:cNvSpPr txBox="1"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765175"/>
            <a:ext cx="82296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#</a:t>
            </a:r>
            <a:endParaRPr lang="ru-RU" dirty="0"/>
          </a:p>
        </p:txBody>
      </p:sp>
      <p:sp>
        <p:nvSpPr>
          <p:cNvPr id="1035" name="Rectangle 11"/>
          <p:cNvSpPr txBox="1"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68313" y="6524625"/>
            <a:ext cx="56880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70000"/>
              </a:lnSpc>
              <a:spcBef>
                <a:spcPct val="50000"/>
              </a:spcBef>
              <a:defRPr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 flipV="1">
            <a:off x="0" y="701675"/>
            <a:ext cx="9144000" cy="0"/>
          </a:xfrm>
          <a:prstGeom prst="line">
            <a:avLst/>
          </a:prstGeom>
          <a:noFill/>
          <a:ln w="28575">
            <a:solidFill>
              <a:srgbClr val="3C2277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436563" y="3175"/>
            <a:ext cx="463550" cy="873125"/>
          </a:xfrm>
          <a:prstGeom prst="rect">
            <a:avLst/>
          </a:prstGeom>
          <a:solidFill>
            <a:srgbClr val="3C227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 dirty="0"/>
          </a:p>
        </p:txBody>
      </p:sp>
      <p:pic>
        <p:nvPicPr>
          <p:cNvPr id="3080" name="Picture 11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175" y="360363"/>
            <a:ext cx="312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12"/>
          <p:cNvSpPr>
            <a:spLocks noChangeShapeType="1"/>
          </p:cNvSpPr>
          <p:nvPr userDrawn="1"/>
        </p:nvSpPr>
        <p:spPr bwMode="auto">
          <a:xfrm flipV="1">
            <a:off x="9525" y="6361113"/>
            <a:ext cx="9144000" cy="0"/>
          </a:xfrm>
          <a:prstGeom prst="line">
            <a:avLst/>
          </a:prstGeom>
          <a:noFill/>
          <a:ln w="28575">
            <a:solidFill>
              <a:srgbClr val="3C2277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fld id="{15E70039-605D-4A2F-ADEB-D1520D209B4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30749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4" name="Line 7"/>
          <p:cNvSpPr>
            <a:spLocks noChangeShapeType="1"/>
          </p:cNvSpPr>
          <p:nvPr/>
        </p:nvSpPr>
        <p:spPr bwMode="auto">
          <a:xfrm>
            <a:off x="4941888" y="4762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5125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pic>
        <p:nvPicPr>
          <p:cNvPr id="5126" name="Picture 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700" y="2058988"/>
            <a:ext cx="14001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89069" y="2253924"/>
            <a:ext cx="6336258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Введение в компьютерное зрение в автономном вождении</a:t>
            </a:r>
          </a:p>
          <a:p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Урок </a:t>
            </a:r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7</a:t>
            </a:r>
            <a:r>
              <a:rPr lang="en-US" sz="2800" b="1" dirty="0" smtClean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Использование каскадов в задаче распознавания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042988" y="260648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3162" y="6439295"/>
            <a:ext cx="505216" cy="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44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69061" y="2692950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Практика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86C478-6773-46D9-A4DE-8F757E6FD2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48" y="2137230"/>
            <a:ext cx="1973213" cy="19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131840" y="2477506"/>
            <a:ext cx="5760640" cy="1723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Использование Каскада Хаара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b="1" dirty="0" smtClean="0">
              <a:solidFill>
                <a:srgbClr val="002060"/>
              </a:solidFill>
              <a:latin typeface="Bookman Old Style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Обучение каскада Хаара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AF2184-B351-47F2-B40A-3489960F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12500" r="23220" b="11695"/>
          <a:stretch/>
        </p:blipFill>
        <p:spPr>
          <a:xfrm>
            <a:off x="166537" y="2204864"/>
            <a:ext cx="2576719" cy="21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8D9131-3064-432E-9656-2DA552538831}"/>
              </a:ext>
            </a:extLst>
          </p:cNvPr>
          <p:cNvSpPr/>
          <p:nvPr/>
        </p:nvSpPr>
        <p:spPr>
          <a:xfrm>
            <a:off x="539552" y="1988840"/>
            <a:ext cx="78494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include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opencv2/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objdetect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/objdetect.hpp&gt;</a:t>
            </a:r>
            <a:endParaRPr lang="en-US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&lt;opencv2/core/core.hpp&gt;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highgui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/highgui.hpp&gt;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&lt;opencv2/imgproc.hpp&gt; </a:t>
            </a:r>
            <a:endParaRPr lang="ru-RU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фигуры для рисования</a:t>
            </a:r>
            <a:endParaRPr lang="ru-RU" sz="2400" dirty="0"/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CB6FE0EA-77AD-4365-90A3-8AC12612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57843"/>
            <a:ext cx="1800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sz="2400" b="1" dirty="0">
                <a:solidFill>
                  <a:srgbClr val="002060"/>
                </a:solidFill>
                <a:latin typeface="Bookman Old Style" pitchFamily="18" charset="0"/>
              </a:rPr>
              <a:t>Заголовки</a:t>
            </a:r>
          </a:p>
        </p:txBody>
      </p:sp>
    </p:spTree>
    <p:extLst>
      <p:ext uri="{BB962C8B-B14F-4D97-AF65-F5344CB8AC3E}">
        <p14:creationId xmlns:p14="http://schemas.microsoft.com/office/powerpoint/2010/main" val="3037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50084" y="2785226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Спасибо за внимание!</a:t>
            </a:r>
          </a:p>
        </p:txBody>
      </p:sp>
      <p:pic>
        <p:nvPicPr>
          <p:cNvPr id="1026" name="Picture 2" descr="Следы шин и протектора в вектор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t="59882" r="50091" b="24253"/>
          <a:stretch/>
        </p:blipFill>
        <p:spPr bwMode="auto">
          <a:xfrm>
            <a:off x="1108257" y="2388021"/>
            <a:ext cx="194421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69061" y="2692950"/>
            <a:ext cx="633625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Использование метода Виолы-Джонса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2171"/>
            <a:ext cx="1923331" cy="1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-396552" y="1251471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Примитивы </a:t>
            </a:r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Хаара 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pic>
        <p:nvPicPr>
          <p:cNvPr id="4" name="Рисунок 3" descr="https://habrastorage.org/getpro/habr/post_images/f2e/327/390/f2e327390db7043ccd6ff715dbd5b14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37" y="2060848"/>
            <a:ext cx="5329038" cy="3581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4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pic>
        <p:nvPicPr>
          <p:cNvPr id="3" name="Рисунок 2" descr="https://habrastorage.org/getpro/habr/post_images/412/e91/fab/412e91fabeb24e4a352cfa522f17cb5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6529896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251520" y="980728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  <a:latin typeface="Bookman Old Style" pitchFamily="18" charset="0"/>
              </a:rPr>
              <a:t>З</a:t>
            </a:r>
            <a:r>
              <a:rPr lang="ru-RU" sz="2000" b="1" dirty="0" smtClean="0">
                <a:solidFill>
                  <a:srgbClr val="002060"/>
                </a:solidFill>
                <a:latin typeface="Bookman Old Style" pitchFamily="18" charset="0"/>
              </a:rPr>
              <a:t>начения </a:t>
            </a:r>
            <a:r>
              <a:rPr lang="ru-RU" sz="2000" b="1" dirty="0">
                <a:solidFill>
                  <a:srgbClr val="002060"/>
                </a:solidFill>
                <a:latin typeface="Bookman Old Style" pitchFamily="18" charset="0"/>
              </a:rPr>
              <a:t>признака </a:t>
            </a:r>
            <a:r>
              <a:rPr lang="ru-RU" sz="2000" b="1" dirty="0" smtClean="0">
                <a:solidFill>
                  <a:srgbClr val="002060"/>
                </a:solidFill>
                <a:latin typeface="Bookman Old Style" pitchFamily="18" charset="0"/>
              </a:rPr>
              <a:t>вычисляются как взвешенная сумма </a:t>
            </a:r>
            <a:r>
              <a:rPr lang="ru-RU" sz="2000" b="1" dirty="0">
                <a:solidFill>
                  <a:srgbClr val="002060"/>
                </a:solidFill>
                <a:latin typeface="Bookman Old Style" pitchFamily="18" charset="0"/>
              </a:rPr>
              <a:t>пикселей разнотипных областей</a:t>
            </a:r>
          </a:p>
        </p:txBody>
      </p:sp>
    </p:spTree>
    <p:extLst>
      <p:ext uri="{BB962C8B-B14F-4D97-AF65-F5344CB8AC3E}">
        <p14:creationId xmlns:p14="http://schemas.microsoft.com/office/powerpoint/2010/main" val="1550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pic>
        <p:nvPicPr>
          <p:cNvPr id="4" name="Рисунок 3" descr="https://habrastorage.org/getpro/habr/post_images/670/9a7/ec4/6709a7ec4711506d1ff817ff59f06f5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688632" cy="3629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2405" y="1052736"/>
            <a:ext cx="828069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latin typeface="Bookman Old Style" pitchFamily="18" charset="0"/>
              </a:rPr>
              <a:t>Пример использования на примере распознавания лиц</a:t>
            </a:r>
            <a:endParaRPr lang="ru-RU" sz="20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498171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Сложность вычисления признака так же как и получения значения пикселя остается O(1): значение каждой подобласти можно вычислить скомбинировав 4 значения интегрального представления (</a:t>
            </a:r>
            <a:r>
              <a:rPr lang="ru-RU" dirty="0" err="1"/>
              <a:t>Summed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— SAT), которое в свою очередь можно построить заранее один раз для всего изображения за O(n), где n — число пикселей в изображении, используя </a:t>
            </a:r>
            <a:r>
              <a:rPr lang="ru-RU" dirty="0" smtClean="0"/>
              <a:t>формулу: </a:t>
            </a:r>
            <a:endParaRPr lang="ru-RU" dirty="0"/>
          </a:p>
          <a:p>
            <a:endParaRPr lang="ru-RU" dirty="0"/>
          </a:p>
          <a:p>
            <a:r>
              <a:rPr lang="ru-RU" dirty="0"/>
              <a:t> </a:t>
            </a:r>
          </a:p>
          <a:p>
            <a:r>
              <a:rPr lang="ru-RU" dirty="0"/>
              <a:t> </a:t>
            </a:r>
          </a:p>
        </p:txBody>
      </p:sp>
      <p:pic>
        <p:nvPicPr>
          <p:cNvPr id="8" name="Рисунок 7" descr="https://habrastorage.org/getpro/habr/post_images/3cd/12d/327/3cd12d3270f8c11b3076876dd84eac8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80" y="4777969"/>
            <a:ext cx="5295641" cy="25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habrastorage.org/getpro/habr/post_images/403/cfb/8db/403cfb8db58b1c33919002155e3b9f75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06302"/>
            <a:ext cx="7992887" cy="25419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-1116632" y="926806"/>
            <a:ext cx="828069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latin typeface="Bookman Old Style" pitchFamily="18" charset="0"/>
              </a:rPr>
              <a:t>Расчет сложности вычисления</a:t>
            </a:r>
            <a:endParaRPr lang="ru-RU" sz="20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79912" y="784784"/>
            <a:ext cx="4572000" cy="573984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maxWeakCount</a:t>
            </a:r>
            <a:r>
              <a:rPr lang="ru-RU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&gt;6&lt;/</a:t>
            </a:r>
            <a:r>
              <a:rPr lang="ru-RU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maxWeakCount</a:t>
            </a:r>
            <a:r>
              <a:rPr lang="ru-RU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stageThreshold</a:t>
            </a:r>
            <a:r>
              <a:rPr lang="ru-RU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&gt;-1.3110191822052002e+000&lt;/</a:t>
            </a:r>
            <a:r>
              <a:rPr lang="ru-RU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stageThreshold</a:t>
            </a:r>
            <a:r>
              <a:rPr lang="ru-RU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weakClassifiers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&lt;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0 -1 193 1.0079263709485531e-002&lt;/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-8.1339186429977417e-001 5.0277775526046753e-001&lt;/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&lt;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0 -1 94 -2.2060684859752655e-002&lt;/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7.9418992996215820e-001 -5.0896102190017700e-001&lt;/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&lt;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0 -1 18 -4.8777908086776733e-002&lt;/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7.1656656265258789e-001 -4.1640335321426392e-001&lt;/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&lt;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0 -1 35 1.0387318208813667e-002&lt;/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3.7618312239646912e-001 -8.5504144430160522e-001&lt;/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&lt;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0 -1 191 -9.4083719886839390e-004&lt;/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4.2658549547195435e-001 -5.7729166746139526e-001&lt;/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&lt;</a:t>
            </a:r>
            <a:r>
              <a:rPr lang="en-US" sz="900" dirty="0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0 -1 48 -8.2391249015927315e-003&lt;/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internalNodes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900" dirty="0" err="1">
                <a:solidFill>
                  <a:srgbClr val="E45649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leafValues</a:t>
            </a:r>
            <a:r>
              <a:rPr lang="en-US" sz="900" dirty="0">
                <a:solidFill>
                  <a:srgbClr val="383A42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-1116632" y="1124744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Пример </a:t>
            </a:r>
            <a:r>
              <a:rPr lang="en-US" sz="2800" b="1" dirty="0" smtClean="0">
                <a:solidFill>
                  <a:srgbClr val="002060"/>
                </a:solidFill>
                <a:latin typeface="Bookman Old Style" pitchFamily="18" charset="0"/>
              </a:rPr>
              <a:t>XML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207552" y="6313466"/>
            <a:ext cx="2462981" cy="278811"/>
          </a:xfrm>
          <a:prstGeom prst="rect">
            <a:avLst/>
          </a:prstGeom>
          <a:noFill/>
          <a:ln>
            <a:noFill/>
          </a:ln>
        </p:spPr>
        <p:txBody>
          <a:bodyPr wrap="square" lIns="80154" tIns="40077" rIns="80154" bIns="40077" rtlCol="0">
            <a:spAutoFit/>
          </a:bodyPr>
          <a:lstStyle/>
          <a:p>
            <a:pPr algn="r"/>
            <a:r>
              <a:rPr lang="ru-RU" sz="1286" b="1" dirty="0">
                <a:noFill/>
                <a:cs typeface="Arial" charset="0"/>
              </a:rPr>
              <a:t>квартал / год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440341" y="2908393"/>
            <a:ext cx="446449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ru-RU" sz="2800" b="1" dirty="0">
                <a:solidFill>
                  <a:srgbClr val="002060"/>
                </a:solidFill>
                <a:latin typeface="Bookman Old Style" pitchFamily="18" charset="0"/>
              </a:rPr>
              <a:t>Код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-2232" y="6497051"/>
            <a:ext cx="8066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1400" b="1" dirty="0">
                <a:solidFill>
                  <a:srgbClr val="002060"/>
                </a:solidFill>
              </a:rPr>
              <a:t>2019 г.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42988" y="271681"/>
            <a:ext cx="784949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ru-RU" b="1" dirty="0">
                <a:solidFill>
                  <a:srgbClr val="002060"/>
                </a:solidFill>
                <a:latin typeface="Bookman Old Style" pitchFamily="18" charset="0"/>
              </a:rPr>
              <a:t>ООО Инновационный центр «КАМАЗ»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AF2184-B351-47F2-B40A-3489960F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12500" r="23220" b="11695"/>
          <a:stretch/>
        </p:blipFill>
        <p:spPr>
          <a:xfrm>
            <a:off x="166537" y="2204864"/>
            <a:ext cx="2576719" cy="21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1584" y="2132856"/>
            <a:ext cx="67602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rgbClr val="24292E"/>
                </a:solidFill>
                <a:latin typeface="SFMono-Regular"/>
              </a:rPr>
              <a:t>CascadeClassifier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plate_cascade</a:t>
            </a:r>
            <a:r>
              <a:rPr lang="en-US" dirty="0" smtClean="0">
                <a:solidFill>
                  <a:srgbClr val="24292E"/>
                </a:solidFill>
                <a:latin typeface="SFMono-Regular"/>
              </a:rPr>
              <a:t>;</a:t>
            </a:r>
            <a:endParaRPr lang="ru-RU" dirty="0" smtClean="0">
              <a:solidFill>
                <a:srgbClr val="24292E"/>
              </a:solidFill>
              <a:latin typeface="SFMono-Regular"/>
            </a:endParaRPr>
          </a:p>
          <a:p>
            <a:pPr algn="l"/>
            <a:endParaRPr lang="ru-RU" dirty="0" smtClean="0"/>
          </a:p>
          <a:p>
            <a:pPr algn="l"/>
            <a:r>
              <a:rPr lang="en-US" dirty="0" err="1"/>
              <a:t>plate_cascade.load</a:t>
            </a:r>
            <a:r>
              <a:rPr lang="en-US" dirty="0"/>
              <a:t>( "haarcascade_russian_plate_number.xml" </a:t>
            </a:r>
            <a:r>
              <a:rPr lang="en-US" dirty="0" smtClean="0"/>
              <a:t>)</a:t>
            </a:r>
            <a:endParaRPr lang="ru-RU" dirty="0" smtClean="0"/>
          </a:p>
          <a:p>
            <a:pPr algn="l"/>
            <a:endParaRPr lang="ru-RU" dirty="0" smtClean="0"/>
          </a:p>
          <a:p>
            <a:pPr algn="l"/>
            <a:r>
              <a:rPr lang="en-US" dirty="0" err="1" smtClean="0"/>
              <a:t>std</a:t>
            </a:r>
            <a:r>
              <a:rPr lang="en-US" dirty="0"/>
              <a:t>::vector&lt;</a:t>
            </a:r>
            <a:r>
              <a:rPr lang="en-US" dirty="0" err="1"/>
              <a:t>Rect</a:t>
            </a:r>
            <a:r>
              <a:rPr lang="en-US" dirty="0"/>
              <a:t>&gt; plates;</a:t>
            </a:r>
            <a:endParaRPr lang="ru-RU" dirty="0" smtClean="0"/>
          </a:p>
          <a:p>
            <a:pPr algn="l"/>
            <a:endParaRPr lang="ru-RU" dirty="0"/>
          </a:p>
          <a:p>
            <a:pPr algn="l"/>
            <a:r>
              <a:rPr lang="en-US" dirty="0" err="1"/>
              <a:t>plate_cascade.detectMultiScale</a:t>
            </a:r>
            <a:r>
              <a:rPr lang="en-US" dirty="0"/>
              <a:t>( image, plates, 1.1, 1, </a:t>
            </a:r>
            <a:endParaRPr lang="ru-RU" dirty="0" smtClean="0"/>
          </a:p>
          <a:p>
            <a:pPr algn="l"/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CV_HAAR_SCALE_IMAGE</a:t>
            </a:r>
            <a:r>
              <a:rPr lang="en-US" dirty="0"/>
              <a:t>, Size(30, 30) );</a:t>
            </a:r>
            <a:endParaRPr lang="ru-RU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684584" y="1196752"/>
            <a:ext cx="63362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Bookman Old Style" pitchFamily="18" charset="0"/>
              </a:rPr>
              <a:t>Пример программы</a:t>
            </a:r>
            <a:endParaRPr lang="ru-RU" sz="2800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55455</TotalTime>
  <Words>404</Words>
  <Application>Microsoft Office PowerPoint</Application>
  <PresentationFormat>Экран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Arial</vt:lpstr>
      <vt:lpstr>Bookman Old Style</vt:lpstr>
      <vt:lpstr>Calibri</vt:lpstr>
      <vt:lpstr>Consolas</vt:lpstr>
      <vt:lpstr>Courier New</vt:lpstr>
      <vt:lpstr>Monaco</vt:lpstr>
      <vt:lpstr>SFMono-Regular</vt:lpstr>
      <vt:lpstr>Times New Roman</vt:lpstr>
      <vt:lpstr>Verdana</vt:lpstr>
      <vt:lpstr>Оформление по умолчанию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Фархутдинов И.И.</dc:creator>
  <cp:lastModifiedBy>Коржуков Максим Валентинович</cp:lastModifiedBy>
  <cp:revision>3508</cp:revision>
  <cp:lastPrinted>2013-11-28T04:52:31Z</cp:lastPrinted>
  <dcterms:created xsi:type="dcterms:W3CDTF">2009-07-06T03:57:57Z</dcterms:created>
  <dcterms:modified xsi:type="dcterms:W3CDTF">2019-04-12T12:54:24Z</dcterms:modified>
</cp:coreProperties>
</file>