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942" r:id="rId2"/>
    <p:sldId id="1494" r:id="rId3"/>
    <p:sldId id="1495" r:id="rId4"/>
    <p:sldId id="1496" r:id="rId5"/>
    <p:sldId id="1497" r:id="rId6"/>
    <p:sldId id="1499" r:id="rId7"/>
    <p:sldId id="1500" r:id="rId8"/>
    <p:sldId id="1501" r:id="rId9"/>
    <p:sldId id="1506" r:id="rId10"/>
    <p:sldId id="1502" r:id="rId11"/>
    <p:sldId id="1503" r:id="rId12"/>
    <p:sldId id="1504" r:id="rId13"/>
    <p:sldId id="1505" r:id="rId14"/>
    <p:sldId id="1507" r:id="rId15"/>
    <p:sldId id="1509" r:id="rId16"/>
    <p:sldId id="1508" r:id="rId17"/>
    <p:sldId id="1498" r:id="rId18"/>
    <p:sldId id="14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7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801E-DFD4-49E1-965C-BDC1F06C1E99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BD55F-31D9-490F-9ED5-D6F821E28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07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8D0B3-E9C2-47C5-A728-C6AE1017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9C30B5-7A9B-44DA-A54A-515E6B6C7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A48AD8-D8DE-47E9-8D53-7CCDDEBA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128F4D-2AA9-48EF-A23C-25D6DB97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AC162-3D6D-415C-B267-63F4F15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65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A0DDD-06F9-4C4F-8327-0F871FD1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04848E-A93D-4966-B943-74E85E55B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E8ADD0-04D0-44EE-A728-25C02AA5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518BE7-68F4-4B8A-9BB5-7634E017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E7BA2-389F-4C7F-AB97-67587511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21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63BDD-2552-49CB-9D8B-7A1942755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C2D18B-4DEA-4F01-88E2-994B8FD4B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AAD4F9-9EE7-4105-9466-5DDB55EF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D3610-E514-4D30-ACF5-BD5D995E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71E9-ADD3-4ED7-815A-34AAD833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8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86DD0-1C00-422B-AB60-CA795F07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CC2A2-36B9-4CE4-A503-09B3B362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6C43B-1EF1-4FED-8514-A66A1EF9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A43EE-1767-46BC-8B81-9BCB3AAD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5108C-514F-4357-BF60-71AB3EC8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3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E1C33-F549-4F3A-92D6-5CE92AD1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C53643-381B-4224-8E23-53E7AA8EF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865855-31EF-4E8B-BE30-1FD2241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7781F5-692A-41B0-A455-8F4E87A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7E2BB-22AC-49BB-9B08-6DF576A4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0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DCFF9-650C-4F77-B351-63D00EC5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2AD76-8727-4827-9806-68BD423A1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6D37D3-694F-48EB-8D5F-0C3CD4A2D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2A942D-1AC6-4AD9-BB0E-1E6724C6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0289E5-2B42-434F-80FF-40443F3A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A07672-2240-4633-A988-714AAD65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31C8A-0FFC-43CC-8155-EDB1FF1E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727ADE-C0C5-48EC-A232-8D84153EE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A04874-F77D-46BC-9E48-55B0CA39D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34BFF0-181A-49EE-878E-EE5CFF482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57EF68-DF61-435B-9B62-84F1CD9D0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262535-2F84-4AC6-9ED8-FD59D389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98CFED-8BBC-409C-B2A9-54870B08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A0359F-C9C3-4B85-9BF3-0FF6D8C4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F3E7E-FAFA-4D25-AD8E-B2824953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B93DEA-C944-4E04-BF72-ACD8D9B1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CA2D5E-5C35-41BF-9E95-D4F1DB6A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BEA111-193B-4EFC-BBEA-C38913DD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8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5CF0C7-1896-48AC-A0FE-581BA37F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A8361A-0749-4537-9304-7282DAF8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2FE327-6D69-4D5F-A064-76C3D87A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0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A9DE-2A05-464D-AC7B-DD7179E9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9685D-001C-4D95-9F81-CF3F6153E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BB9D9C-F765-4876-90A4-88F58A3A8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35F96-6242-4B6C-B523-0314EE5D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152FD9-DADF-41AC-ABB3-1DB11E9C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3DDAC9-F530-4B28-834A-2EE0BBAD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6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8983B-9587-46D9-ACAB-7448E81E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CD7B81-EB45-4C80-A468-8A3BCF498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6F2815-F1A3-4D83-9EF5-21ADDBC4B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37DE79-AD9D-4F3B-B726-7763D4F2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5BD936-3FAC-486C-8C16-67AB031B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C63566-D369-49C8-9ABC-73C742E5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5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E2FC3-0414-4BE3-BD55-7E871A7A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97A462-3EA3-4B99-AD2F-D7B7DC11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ED258-E3D5-4837-8316-C26ED163F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3BE8-8F9B-4820-93DA-6FE93D59F100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64BBA1-1777-4DC9-A5BB-4EF65D56A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012E76-2E6C-4399-8D8E-EF2BF3ED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0FF7-439D-4E79-935B-56ADB8404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50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0.1/dc/d84/group__core__basic.html#gaad17fda1d0f0d1ee069aebb1df2913c0" TargetMode="External"/><Relationship Id="rId2" Type="http://schemas.openxmlformats.org/officeDocument/2006/relationships/hyperlink" Target="https://docs.opencv.org/4.0.1/dc/d84/group__core__basic.html#ga353a9de602fe76c709e12074a6f362ba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0.1/d4/da8/group__imgcodecs.html#ga288b8b3da0892bd651fce07b3bbd3a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pencv.org/4.0.1/d4/da8/group__imgcodecs.html#gga61d9b0126a3e57d9277ac48327799c80af660544735200cbe942eea09232eb82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0.1/d7/dfc/group__highgui.html#ggabf7d2c5625bc59ac130287f925557ac3acf621ace7a54954cbac01df27e47228f" TargetMode="External"/><Relationship Id="rId2" Type="http://schemas.openxmlformats.org/officeDocument/2006/relationships/hyperlink" Target="https://docs.opencv.org/4.0.1/d7/dfc/group__highgui.html#ga5afdf8410934fd099df85c75b2e0888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4598988" y="4762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124" name="Line 7"/>
          <p:cNvSpPr>
            <a:spLocks noChangeShapeType="1"/>
          </p:cNvSpPr>
          <p:nvPr/>
        </p:nvSpPr>
        <p:spPr bwMode="auto">
          <a:xfrm>
            <a:off x="6465888" y="4762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125" name="Text Box 17"/>
          <p:cNvSpPr txBox="1">
            <a:spLocks noChangeArrowheads="1"/>
          </p:cNvSpPr>
          <p:nvPr/>
        </p:nvSpPr>
        <p:spPr bwMode="auto">
          <a:xfrm>
            <a:off x="1521768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pic>
        <p:nvPicPr>
          <p:cNvPr id="5126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9701" y="2058988"/>
            <a:ext cx="140017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213069" y="2253924"/>
            <a:ext cx="6336258" cy="1292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ВВЕДЕНИЕ В КОМПЬЮТЕРНОЕ ЗРЕНИЕ В АВТОНОМНОМ ТРАНСПОРТЕ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566988" y="271682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7162" y="6439296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447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B0B5D7-D204-45E6-98A3-40756F3C5808}"/>
              </a:ext>
            </a:extLst>
          </p:cNvPr>
          <p:cNvSpPr/>
          <p:nvPr/>
        </p:nvSpPr>
        <p:spPr>
          <a:xfrm>
            <a:off x="1221599" y="967376"/>
            <a:ext cx="7712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Bookman Old Style" pitchFamily="18" charset="0"/>
              </a:rPr>
              <a:t>Imshow</a:t>
            </a:r>
            <a:r>
              <a:rPr lang="en-US" sz="2800" b="1" dirty="0">
                <a:solidFill>
                  <a:srgbClr val="002060"/>
                </a:solidFill>
                <a:latin typeface="Bookman Old Style" pitchFamily="18" charset="0"/>
              </a:rPr>
              <a:t>()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409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6BE9C6-B68F-4B69-8050-E9576F13ACA4}"/>
              </a:ext>
            </a:extLst>
          </p:cNvPr>
          <p:cNvSpPr/>
          <p:nvPr/>
        </p:nvSpPr>
        <p:spPr>
          <a:xfrm>
            <a:off x="1221599" y="967376"/>
            <a:ext cx="7712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Bookman Old Style" pitchFamily="18" charset="0"/>
              </a:rPr>
              <a:t>waitKey</a:t>
            </a:r>
            <a:r>
              <a:rPr lang="en-US" sz="2800" b="1" dirty="0">
                <a:solidFill>
                  <a:srgbClr val="002060"/>
                </a:solidFill>
                <a:latin typeface="Bookman Old Style" pitchFamily="18" charset="0"/>
              </a:rPr>
              <a:t>()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530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975D901-194F-482E-844E-E32500ACAC9A}"/>
              </a:ext>
            </a:extLst>
          </p:cNvPr>
          <p:cNvSpPr/>
          <p:nvPr/>
        </p:nvSpPr>
        <p:spPr>
          <a:xfrm>
            <a:off x="467837" y="843808"/>
            <a:ext cx="7712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Пример использования функций работы с изображением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5D7431-AE16-4968-8B5B-239E771227D3}"/>
              </a:ext>
            </a:extLst>
          </p:cNvPr>
          <p:cNvSpPr/>
          <p:nvPr/>
        </p:nvSpPr>
        <p:spPr>
          <a:xfrm>
            <a:off x="702615" y="2532615"/>
            <a:ext cx="7712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Bookman Old Style" pitchFamily="18" charset="0"/>
              </a:rPr>
              <a:t>ctvColor</a:t>
            </a:r>
            <a:r>
              <a:rPr lang="en-US" sz="2800" b="1" dirty="0">
                <a:solidFill>
                  <a:srgbClr val="002060"/>
                </a:solidFill>
                <a:latin typeface="Bookman Old Style" pitchFamily="18" charset="0"/>
              </a:rPr>
              <a:t>()</a:t>
            </a:r>
            <a:endParaRPr lang="ru-RU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91E31E-8D4F-4E53-96AF-AEB25AFFC57A}"/>
              </a:ext>
            </a:extLst>
          </p:cNvPr>
          <p:cNvSpPr/>
          <p:nvPr/>
        </p:nvSpPr>
        <p:spPr>
          <a:xfrm>
            <a:off x="1201003" y="3429000"/>
            <a:ext cx="7712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61ACA47-4645-4541-B5FA-07A390981E12}"/>
              </a:ext>
            </a:extLst>
          </p:cNvPr>
          <p:cNvSpPr/>
          <p:nvPr/>
        </p:nvSpPr>
        <p:spPr>
          <a:xfrm>
            <a:off x="1668730" y="3690610"/>
            <a:ext cx="7964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b="1" dirty="0" err="1">
                <a:solidFill>
                  <a:srgbClr val="002060"/>
                </a:solidFill>
                <a:latin typeface="Bookman Old Style" pitchFamily="18" charset="0"/>
              </a:rPr>
              <a:t>cvCvtColor</a:t>
            </a:r>
            <a:r>
              <a:rPr lang="ru-RU" altLang="ru-RU" sz="2800" b="1" dirty="0">
                <a:solidFill>
                  <a:srgbClr val="002060"/>
                </a:solidFill>
                <a:latin typeface="Bookman Old Style" pitchFamily="18" charset="0"/>
              </a:rPr>
              <a:t>(</a:t>
            </a:r>
            <a:r>
              <a:rPr lang="ru-RU" altLang="ru-RU" sz="2800" b="1" dirty="0" err="1">
                <a:solidFill>
                  <a:srgbClr val="002060"/>
                </a:solidFill>
                <a:latin typeface="Bookman Old Style" pitchFamily="18" charset="0"/>
              </a:rPr>
              <a:t>image</a:t>
            </a:r>
            <a:r>
              <a:rPr lang="ru-RU" altLang="ru-RU" sz="2800" b="1" dirty="0">
                <a:solidFill>
                  <a:srgbClr val="002060"/>
                </a:solidFill>
                <a:latin typeface="Bookman Old Style" pitchFamily="18" charset="0"/>
              </a:rPr>
              <a:t>, </a:t>
            </a:r>
            <a:r>
              <a:rPr lang="ru-RU" altLang="ru-RU" sz="2800" b="1" dirty="0" err="1">
                <a:solidFill>
                  <a:srgbClr val="002060"/>
                </a:solidFill>
                <a:latin typeface="Bookman Old Style" pitchFamily="18" charset="0"/>
              </a:rPr>
              <a:t>gray</a:t>
            </a:r>
            <a:r>
              <a:rPr lang="ru-RU" altLang="ru-RU" sz="2800" b="1" dirty="0">
                <a:solidFill>
                  <a:srgbClr val="002060"/>
                </a:solidFill>
                <a:latin typeface="Bookman Old Style" pitchFamily="18" charset="0"/>
              </a:rPr>
              <a:t>, CV_RGB2GRAY); </a:t>
            </a:r>
          </a:p>
          <a:p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7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825CC3-3184-42A5-A001-2FCB9069AB5A}"/>
              </a:ext>
            </a:extLst>
          </p:cNvPr>
          <p:cNvSpPr/>
          <p:nvPr/>
        </p:nvSpPr>
        <p:spPr>
          <a:xfrm>
            <a:off x="677901" y="1004439"/>
            <a:ext cx="7712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Bookman Old Style" pitchFamily="18" charset="0"/>
              </a:rPr>
              <a:t>Canny()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3C431E-C53F-4287-8E19-BC9E061022EC}"/>
              </a:ext>
            </a:extLst>
          </p:cNvPr>
          <p:cNvSpPr/>
          <p:nvPr/>
        </p:nvSpPr>
        <p:spPr>
          <a:xfrm>
            <a:off x="1631093" y="1797556"/>
            <a:ext cx="78836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Края</a:t>
            </a:r>
            <a:r>
              <a:rPr lang="ru-R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(границы) — это кривые на изображении, вдоль которых происходит резкое изменение яркости или других видов неоднородностей. 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Проще говоря, край — это резкий переход/изменение яркости.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Причины возникновения краёв: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* изменение освещенности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* изменение цвета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* изменение глубины сцены (ориентации поверхности)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84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EFBBF5-5756-4F74-8483-438600CFD74A}"/>
              </a:ext>
            </a:extLst>
          </p:cNvPr>
          <p:cNvSpPr/>
          <p:nvPr/>
        </p:nvSpPr>
        <p:spPr>
          <a:xfrm>
            <a:off x="1221599" y="967376"/>
            <a:ext cx="7712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Bookman Old Style" pitchFamily="18" charset="0"/>
              </a:rPr>
              <a:t>addWeighted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4ECAA0-EF5D-44C5-B2D5-22D566B674BC}"/>
              </a:ext>
            </a:extLst>
          </p:cNvPr>
          <p:cNvSpPr/>
          <p:nvPr/>
        </p:nvSpPr>
        <p:spPr>
          <a:xfrm>
            <a:off x="2810256" y="5475125"/>
            <a:ext cx="682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/>
              <a:t>dst = src1*alpha + src2*beta + gamma;</a:t>
            </a:r>
            <a:endParaRPr lang="ru-RU" sz="32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F043232-3E99-452A-8A80-812CB571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44063"/>
              </p:ext>
            </p:extLst>
          </p:nvPr>
        </p:nvGraphicFramePr>
        <p:xfrm>
          <a:off x="1221599" y="1912339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1947107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84978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435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55277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0">
                          <a:effectLst/>
                        </a:rPr>
                        <a:t>void cv::addWeighted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>
                          <a:effectLst/>
                        </a:rPr>
                        <a:t>(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u="none" strike="noStrike">
                          <a:solidFill>
                            <a:srgbClr val="4665A2"/>
                          </a:solidFill>
                          <a:effectLst/>
                          <a:hlinkClick r:id="rId2"/>
                        </a:rPr>
                        <a:t>InputArray</a:t>
                      </a:r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i="0">
                          <a:solidFill>
                            <a:srgbClr val="602020"/>
                          </a:solidFill>
                          <a:effectLst/>
                        </a:rPr>
                        <a:t>src1</a:t>
                      </a:r>
                      <a:r>
                        <a:rPr lang="en-US">
                          <a:solidFill>
                            <a:srgbClr val="602020"/>
                          </a:solidFill>
                          <a:effectLst/>
                        </a:rPr>
                        <a:t>,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44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endParaRPr lang="ru-RU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ru-RU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double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i="0">
                          <a:solidFill>
                            <a:srgbClr val="602020"/>
                          </a:solidFill>
                          <a:effectLst/>
                        </a:rPr>
                        <a:t>alpha</a:t>
                      </a:r>
                      <a:r>
                        <a:rPr lang="en-US">
                          <a:solidFill>
                            <a:srgbClr val="602020"/>
                          </a:solidFill>
                          <a:effectLst/>
                        </a:rPr>
                        <a:t>,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66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endParaRPr lang="ru-RU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ru-RU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u="none" strike="noStrike">
                          <a:solidFill>
                            <a:srgbClr val="4665A2"/>
                          </a:solidFill>
                          <a:effectLst/>
                          <a:hlinkClick r:id="rId2"/>
                        </a:rPr>
                        <a:t>InputArray</a:t>
                      </a:r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i="0">
                          <a:solidFill>
                            <a:srgbClr val="602020"/>
                          </a:solidFill>
                          <a:effectLst/>
                        </a:rPr>
                        <a:t>src2</a:t>
                      </a:r>
                      <a:r>
                        <a:rPr lang="en-US">
                          <a:solidFill>
                            <a:srgbClr val="602020"/>
                          </a:solidFill>
                          <a:effectLst/>
                        </a:rPr>
                        <a:t>,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330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endParaRPr lang="ru-RU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ru-RU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double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i="0">
                          <a:solidFill>
                            <a:srgbClr val="602020"/>
                          </a:solidFill>
                          <a:effectLst/>
                        </a:rPr>
                        <a:t>beta</a:t>
                      </a:r>
                      <a:r>
                        <a:rPr lang="en-US">
                          <a:solidFill>
                            <a:srgbClr val="602020"/>
                          </a:solidFill>
                          <a:effectLst/>
                        </a:rPr>
                        <a:t>,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85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endParaRPr lang="ru-RU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ru-RU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double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i="0">
                          <a:solidFill>
                            <a:srgbClr val="602020"/>
                          </a:solidFill>
                          <a:effectLst/>
                        </a:rPr>
                        <a:t>gamma</a:t>
                      </a:r>
                      <a:r>
                        <a:rPr lang="en-US">
                          <a:solidFill>
                            <a:srgbClr val="602020"/>
                          </a:solidFill>
                          <a:effectLst/>
                        </a:rPr>
                        <a:t>,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66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endParaRPr lang="ru-RU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ru-RU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u="none" strike="noStrike">
                          <a:solidFill>
                            <a:srgbClr val="4665A2"/>
                          </a:solidFill>
                          <a:effectLst/>
                          <a:hlinkClick r:id="rId3"/>
                        </a:rPr>
                        <a:t>OutputArray</a:t>
                      </a:r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i="0">
                          <a:solidFill>
                            <a:srgbClr val="602020"/>
                          </a:solidFill>
                          <a:effectLst/>
                        </a:rPr>
                        <a:t>dst</a:t>
                      </a:r>
                      <a:r>
                        <a:rPr lang="en-US">
                          <a:solidFill>
                            <a:srgbClr val="602020"/>
                          </a:solidFill>
                          <a:effectLst/>
                        </a:rPr>
                        <a:t>,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97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endParaRPr lang="ru-RU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ru-RU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int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i="0">
                          <a:solidFill>
                            <a:srgbClr val="602020"/>
                          </a:solidFill>
                          <a:effectLst/>
                        </a:rPr>
                        <a:t>dtype</a:t>
                      </a:r>
                      <a:r>
                        <a:rPr lang="en-US">
                          <a:solidFill>
                            <a:srgbClr val="602020"/>
                          </a:solidFill>
                          <a:effectLst/>
                        </a:rPr>
                        <a:t> = -1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73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ru-RU" b="0" i="0">
                        <a:solidFill>
                          <a:srgbClr val="253555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b="0" i="0">
                          <a:solidFill>
                            <a:srgbClr val="253555"/>
                          </a:solidFill>
                          <a:effectLst/>
                          <a:latin typeface="Helvetica" panose="020B0604020202020204" pitchFamily="34" charset="0"/>
                        </a:rPr>
                        <a:t>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5F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2323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9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74B97B-3BC8-4EA8-AEDB-5F8294B770F4}"/>
              </a:ext>
            </a:extLst>
          </p:cNvPr>
          <p:cNvSpPr/>
          <p:nvPr/>
        </p:nvSpPr>
        <p:spPr>
          <a:xfrm>
            <a:off x="1221599" y="967376"/>
            <a:ext cx="7712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Bookman Old Style" pitchFamily="18" charset="0"/>
              </a:rPr>
              <a:t>createTrackbar</a:t>
            </a:r>
            <a:endParaRPr lang="ru-RU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A489B-E74C-4A39-A7F8-2EBD1493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68" y="2230457"/>
            <a:ext cx="850359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C++: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createTrackbar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trackbarname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TrackbarCallback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 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userdata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6BA52A-C84A-47B2-9187-709BB8A35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74" y="4376465"/>
            <a:ext cx="11714226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trackbarname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trackbar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trackbar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reflects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prototyped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void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 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Foo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int,void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*);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trackbar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NULL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trackbar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8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060C2-F0E0-46DD-B897-2041BC99A43E}"/>
              </a:ext>
            </a:extLst>
          </p:cNvPr>
          <p:cNvSpPr/>
          <p:nvPr/>
        </p:nvSpPr>
        <p:spPr>
          <a:xfrm>
            <a:off x="1221599" y="1991504"/>
            <a:ext cx="7712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Первая программа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F068F-C288-477E-BA16-DEA001EF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35" y="256031"/>
            <a:ext cx="3672769" cy="66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9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DA41AD-324E-4D3A-B5E3-E66DB1BF4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</a:t>
            </a:r>
            <a:endParaRPr lang="ru-RU" dirty="0"/>
          </a:p>
        </p:txBody>
      </p: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93E6F068-DEA3-4079-9056-E13FAF719C81}"/>
              </a:ext>
            </a:extLst>
          </p:cNvPr>
          <p:cNvSpPr txBox="1">
            <a:spLocks/>
          </p:cNvSpPr>
          <p:nvPr/>
        </p:nvSpPr>
        <p:spPr bwMode="auto">
          <a:xfrm>
            <a:off x="8499475" y="6524626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A7769FC-97A9-4166-A067-DDAA75945BE9}" type="slidenum">
              <a:rPr lang="en-US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05B9AD51-5519-478E-9BF7-E23EB485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71682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76C975-C8BC-4BD0-82D3-0B95DC5F2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7162" y="6439296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6FF1DC-903D-450B-94C2-4E2D04A046BC}"/>
              </a:ext>
            </a:extLst>
          </p:cNvPr>
          <p:cNvSpPr/>
          <p:nvPr/>
        </p:nvSpPr>
        <p:spPr>
          <a:xfrm>
            <a:off x="1919536" y="908721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Что почитать?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82F26F-1610-4979-B0FF-434AD4D8EF1D}"/>
              </a:ext>
            </a:extLst>
          </p:cNvPr>
          <p:cNvSpPr/>
          <p:nvPr/>
        </p:nvSpPr>
        <p:spPr>
          <a:xfrm>
            <a:off x="838200" y="1940491"/>
            <a:ext cx="103732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2060"/>
                </a:solidFill>
                <a:latin typeface="Bookman Old Style" pitchFamily="18" charset="0"/>
              </a:rPr>
              <a:t>Кэлер</a:t>
            </a: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 А. </a:t>
            </a: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“</a:t>
            </a: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Изучаем </a:t>
            </a: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OpenCV 3“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Красильников Н.Н. </a:t>
            </a: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“</a:t>
            </a: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Цифровая обработка 2D и 3D изображений</a:t>
            </a: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“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Гонсалес Р., Вудс Р. </a:t>
            </a: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“</a:t>
            </a: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Цифровая обработка изображений</a:t>
            </a: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”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https://github.com/Max-Coyote/OpenCV_Tutorial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1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5376C-7E90-455F-A90B-24195C912AC0}" type="slidenum">
              <a:rPr lang="en-US"/>
              <a:t>18</a:t>
            </a:fld>
            <a:endParaRPr lang="ru-RU" dirty="0"/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2566988" y="271682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7162" y="6439296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74084" y="2785227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Спасибо за внимание!</a:t>
            </a:r>
          </a:p>
        </p:txBody>
      </p:sp>
      <p:pic>
        <p:nvPicPr>
          <p:cNvPr id="1026" name="Picture 2" descr="Следы шин и протектора в вектор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t="59882" r="50091" b="24253"/>
          <a:stretch/>
        </p:blipFill>
        <p:spPr bwMode="auto">
          <a:xfrm>
            <a:off x="2632257" y="2388021"/>
            <a:ext cx="194421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98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97F8A5DB-101D-4C50-A297-441E958E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411" y="2708919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УРОК 2: Введение в </a:t>
            </a:r>
            <a:r>
              <a:rPr lang="en-US" sz="2800" b="1" dirty="0">
                <a:solidFill>
                  <a:srgbClr val="002060"/>
                </a:solidFill>
                <a:latin typeface="Bookman Old Style" pitchFamily="18" charset="0"/>
              </a:rPr>
              <a:t>OpenCV</a:t>
            </a:r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E1796-3A61-49B8-9F97-BC733B7DD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2545931" y="2168860"/>
            <a:ext cx="1608923" cy="1511007"/>
          </a:xfrm>
          <a:prstGeom prst="rect">
            <a:avLst/>
          </a:prstGeom>
        </p:spPr>
      </p:pic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3D81E6DA-5F65-47FF-90A8-5E567CAB7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9475" y="6524626"/>
            <a:ext cx="2133600" cy="333375"/>
          </a:xfrm>
        </p:spPr>
        <p:txBody>
          <a:bodyPr/>
          <a:lstStyle/>
          <a:p>
            <a:pPr>
              <a:defRPr/>
            </a:pPr>
            <a:fld id="{9A7769FC-97A9-4166-A067-DDAA75945BE9}" type="slidenum">
              <a:rPr lang="en-US"/>
              <a:t>2</a:t>
            </a:fld>
            <a:endParaRPr lang="ru-RU" dirty="0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BE4D0372-46AC-4C3E-B38D-491AA4060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71682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95D6A9B-F9B8-4E40-9829-FFC796D5E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7162" y="6439296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868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F24B7-9121-401F-AD6A-B8DB8038D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6"/>
          <a:stretch/>
        </p:blipFill>
        <p:spPr>
          <a:xfrm>
            <a:off x="2783632" y="4584901"/>
            <a:ext cx="3567224" cy="1576630"/>
          </a:xfrm>
          <a:prstGeom prst="rect">
            <a:avLst/>
          </a:prstGeom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D98E3A66-AEF1-44CA-AFA8-B131DD7AD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9475" y="6524626"/>
            <a:ext cx="2133600" cy="333375"/>
          </a:xfrm>
        </p:spPr>
        <p:txBody>
          <a:bodyPr/>
          <a:lstStyle/>
          <a:p>
            <a:pPr>
              <a:defRPr/>
            </a:pPr>
            <a:fld id="{9A7769FC-97A9-4166-A067-DDAA75945BE9}" type="slidenum">
              <a:rPr lang="en-US"/>
              <a:t>3</a:t>
            </a:fld>
            <a:endParaRPr lang="ru-RU" dirty="0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692DEB0A-F487-4F55-80B2-B6E283F2F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71682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5E330CA-6367-448A-8D38-A6A43DE4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7162" y="6439296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3A18F6-13CA-4E23-B804-5554A73E0380}"/>
              </a:ext>
            </a:extLst>
          </p:cNvPr>
          <p:cNvSpPr/>
          <p:nvPr/>
        </p:nvSpPr>
        <p:spPr>
          <a:xfrm>
            <a:off x="1839947" y="1484784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OpenCV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(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Open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Source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Computer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Vision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Library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) </a:t>
            </a:r>
            <a:endParaRPr lang="en-US" b="1" dirty="0">
              <a:solidFill>
                <a:srgbClr val="002060"/>
              </a:solidFill>
              <a:latin typeface="Bookman Old Style" pitchFamily="18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	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	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выпускается под лицензией BSD и, следовательно, бесплатна как для академического, так и для коммерческого использования. Он имеет интерфейсы C ++,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Python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и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Java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и поддерживает Windows,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Linux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,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Mac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OS,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iOS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и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Android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.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OpenCV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был разработан для вычислительной эффективности и с сильным акцентом на приложениях реального времени. Написанная на оптимизированном C / C ++, библиотека может использовать преимущества многоядерной обработки. Включенный в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OpenCL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,</a:t>
            </a:r>
            <a:r>
              <a:rPr lang="en-US" b="1" dirty="0">
                <a:solidFill>
                  <a:srgbClr val="002060"/>
                </a:solidFill>
                <a:latin typeface="Bookman Old Style" pitchFamily="18" charset="0"/>
              </a:rPr>
              <a:t> CUDA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он может воспользоваться преимуществами аппаратного ускорения базовой гетерогенной вычислительной платформы.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8F72BE-AF07-4B45-80FC-490CE348ED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8311536" y="4852225"/>
            <a:ext cx="1498235" cy="14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8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56390C-E42E-47B6-955D-3EDE2C00143E}"/>
              </a:ext>
            </a:extLst>
          </p:cNvPr>
          <p:cNvSpPr/>
          <p:nvPr/>
        </p:nvSpPr>
        <p:spPr>
          <a:xfrm>
            <a:off x="2351584" y="980729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b="1" dirty="0">
              <a:solidFill>
                <a:srgbClr val="002060"/>
              </a:solidFill>
              <a:latin typeface="Bookman Old Style" pitchFamily="18" charset="0"/>
            </a:endParaRPr>
          </a:p>
          <a:p>
            <a:pPr algn="just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Принятый по всему миру,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OpenCV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насчитывает более 47 тысяч человек из сообщества пользователей и, по оценкам, количество скачиваний превышает 14 миллионов. Диапазон использования от интерактивного искусства до проверки шахт, сшивания карт в Интернете или с помощью передовой робототехники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23B49C-D57F-4183-976D-2A4EFBD05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48" y="3501009"/>
            <a:ext cx="4472090" cy="25186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CE23DB-F10B-4DFA-9BE4-5BD737BCE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61" y="3429000"/>
            <a:ext cx="3527611" cy="2645708"/>
          </a:xfrm>
          <a:prstGeom prst="rect">
            <a:avLst/>
          </a:prstGeom>
        </p:spPr>
      </p:pic>
      <p:sp>
        <p:nvSpPr>
          <p:cNvPr id="14" name="Номер слайда 1">
            <a:extLst>
              <a:ext uri="{FF2B5EF4-FFF2-40B4-BE49-F238E27FC236}">
                <a16:creationId xmlns:a16="http://schemas.microsoft.com/office/drawing/2014/main" id="{AE7A0028-6366-43AA-9347-AD50B2D96707}"/>
              </a:ext>
            </a:extLst>
          </p:cNvPr>
          <p:cNvSpPr txBox="1">
            <a:spLocks/>
          </p:cNvSpPr>
          <p:nvPr/>
        </p:nvSpPr>
        <p:spPr bwMode="auto">
          <a:xfrm>
            <a:off x="8490362" y="6524626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A7769FC-97A9-4166-A067-DDAA75945BE9}" type="slidenum">
              <a:rPr lang="en-US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9317125B-328C-46C4-AEB2-7D06C7188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490" y="259325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9845737-B6BE-4203-9320-A961C42E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7162" y="6439296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926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581E26-7C19-444C-953E-03F50104F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4" y="713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7AAF8F2-DA49-4E92-BFD0-B4CFA7567865}"/>
              </a:ext>
            </a:extLst>
          </p:cNvPr>
          <p:cNvSpPr/>
          <p:nvPr/>
        </p:nvSpPr>
        <p:spPr>
          <a:xfrm>
            <a:off x="1221599" y="967376"/>
            <a:ext cx="7712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План сегодняшней лекции по </a:t>
            </a:r>
            <a:r>
              <a:rPr lang="en-US" sz="2800" b="1" dirty="0">
                <a:solidFill>
                  <a:srgbClr val="002060"/>
                </a:solidFill>
                <a:latin typeface="Bookman Old Style" pitchFamily="18" charset="0"/>
              </a:rPr>
              <a:t>OpenCV</a:t>
            </a:r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:</a:t>
            </a:r>
            <a:endParaRPr lang="ru-RU" sz="2800" dirty="0"/>
          </a:p>
        </p:txBody>
      </p:sp>
      <p:sp>
        <p:nvSpPr>
          <p:cNvPr id="10" name="Номер слайда 1">
            <a:extLst>
              <a:ext uri="{FF2B5EF4-FFF2-40B4-BE49-F238E27FC236}">
                <a16:creationId xmlns:a16="http://schemas.microsoft.com/office/drawing/2014/main" id="{EE420D22-DCBD-4FCF-B37A-143A7B86F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9475" y="6524626"/>
            <a:ext cx="2133600" cy="333375"/>
          </a:xfrm>
        </p:spPr>
        <p:txBody>
          <a:bodyPr/>
          <a:lstStyle/>
          <a:p>
            <a:pPr>
              <a:defRPr/>
            </a:pPr>
            <a:fld id="{9A7769FC-97A9-4166-A067-DDAA75945BE9}" type="slidenum">
              <a:rPr lang="en-US"/>
              <a:t>5</a:t>
            </a:fld>
            <a:endParaRPr lang="ru-RU" dirty="0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B18F0A9E-AB30-4E61-9A05-BF13772B8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71682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13E1C4E-7A4F-407C-AF58-930A0B1D0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7162" y="6439296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92EDFD1-C69A-48CB-B321-161C177A3059}"/>
              </a:ext>
            </a:extLst>
          </p:cNvPr>
          <p:cNvSpPr/>
          <p:nvPr/>
        </p:nvSpPr>
        <p:spPr>
          <a:xfrm>
            <a:off x="1438829" y="2280866"/>
            <a:ext cx="72778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Установка </a:t>
            </a: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OpenCV </a:t>
            </a: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на </a:t>
            </a: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Windows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Знакомство с основными функциями </a:t>
            </a:r>
            <a:r>
              <a:rPr lang="en-US" sz="2400" b="1" dirty="0">
                <a:solidFill>
                  <a:srgbClr val="002060"/>
                </a:solidFill>
                <a:latin typeface="Bookman Old Style" pitchFamily="18" charset="0"/>
              </a:rPr>
              <a:t>OpenCV</a:t>
            </a:r>
            <a:endParaRPr lang="ru-RU" sz="2400" b="1" dirty="0">
              <a:solidFill>
                <a:srgbClr val="002060"/>
              </a:solidFill>
              <a:latin typeface="Bookman Old Style" pitchFamily="18" charset="0"/>
            </a:endParaRPr>
          </a:p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Закрепление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33482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222E159-41BA-4C0C-81B1-E0EC4772F32C}"/>
              </a:ext>
            </a:extLst>
          </p:cNvPr>
          <p:cNvSpPr txBox="1">
            <a:spLocks/>
          </p:cNvSpPr>
          <p:nvPr/>
        </p:nvSpPr>
        <p:spPr>
          <a:xfrm>
            <a:off x="8499475" y="6524626"/>
            <a:ext cx="2133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7769FC-97A9-4166-A067-DDAA75945BE9}" type="slidenum">
              <a:rPr lang="en-US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13222A88-1CFF-4599-9019-80EAA1B53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71682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033C40-C6FE-4AB5-B154-26FBD869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7162" y="6439296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5CB2A7-20C0-4346-8A8A-9A91CDF07167}"/>
              </a:ext>
            </a:extLst>
          </p:cNvPr>
          <p:cNvSpPr/>
          <p:nvPr/>
        </p:nvSpPr>
        <p:spPr>
          <a:xfrm>
            <a:off x="405872" y="1124621"/>
            <a:ext cx="113802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Существует несколько способов получения цифровых изображений цифровых миров, цифровых камер, сканеров, компьютерной томографии и магнитно-резонансной томографии. В каждом случае мы (люди) видим образы. Однако это были числовые значения.</a:t>
            </a:r>
          </a:p>
          <a:p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Например, на изображении выше вы можете видеть, что зеркало автомобиля - не более чем матрица, содержащая все значения интенсивности точек пикселей. То, как мы получаем и храним значения пикселей, может варьироваться в зависимости от наших потребностей, но в итоге все изображения в компьютерном мире могут быть сведены к числовым матрицам и другой информации, описывающей саму матрицу.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OpenCV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- это библиотека компьютерного зрения, основной задачей которой является обработка и обработка этой информации. Поэтому первое, что вам нужно знать, это то, как </a:t>
            </a:r>
            <a:r>
              <a:rPr lang="ru-RU" b="1" dirty="0" err="1">
                <a:solidFill>
                  <a:srgbClr val="002060"/>
                </a:solidFill>
                <a:latin typeface="Bookman Old Style" pitchFamily="18" charset="0"/>
              </a:rPr>
              <a:t>OpenCV</a:t>
            </a:r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 хранит и обрабатывает изображения.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136932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9884FF-975B-445D-A981-84C27BECBBB5}"/>
              </a:ext>
            </a:extLst>
          </p:cNvPr>
          <p:cNvSpPr/>
          <p:nvPr/>
        </p:nvSpPr>
        <p:spPr>
          <a:xfrm>
            <a:off x="1221599" y="967376"/>
            <a:ext cx="7712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Bookman Old Style" pitchFamily="18" charset="0"/>
              </a:rPr>
              <a:t>Mat</a:t>
            </a:r>
          </a:p>
          <a:p>
            <a:endParaRPr lang="ru-RU" sz="2800" dirty="0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D7C03445-A5AF-4EF8-85B4-0A4998900EE1}"/>
              </a:ext>
            </a:extLst>
          </p:cNvPr>
          <p:cNvSpPr txBox="1">
            <a:spLocks/>
          </p:cNvSpPr>
          <p:nvPr/>
        </p:nvSpPr>
        <p:spPr bwMode="auto">
          <a:xfrm>
            <a:off x="8490362" y="6524626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A7769FC-97A9-4166-A067-DDAA75945BE9}" type="slidenum">
              <a:rPr lang="en-US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709C20C5-E0A4-47FF-BFC7-8EACC507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490" y="259325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0005D2-70D5-47F9-89CF-364F725F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7162" y="6439296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ED2BCC2-6BB3-49AF-9FF3-5D9A602609AB}"/>
              </a:ext>
            </a:extLst>
          </p:cNvPr>
          <p:cNvSpPr/>
          <p:nvPr/>
        </p:nvSpPr>
        <p:spPr>
          <a:xfrm>
            <a:off x="1883975" y="2006813"/>
            <a:ext cx="86439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C++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 A, C; </a:t>
            </a:r>
            <a:r>
              <a:rPr lang="en-US" sz="2000" b="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// creates just the header parts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= </a:t>
            </a:r>
            <a:r>
              <a:rPr lang="en-US" sz="2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/>
              </a:rPr>
              <a:t>imread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argv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[1], </a:t>
            </a:r>
            <a:r>
              <a:rPr lang="en-US" sz="2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4"/>
              </a:rPr>
              <a:t>IMREAD_COLOR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sz="2000" b="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// here we'll know the method used (allocate matrix)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 B(A); </a:t>
            </a:r>
            <a:r>
              <a:rPr lang="en-US" sz="2000" b="0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// Use the copy constructor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= A;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B388E3-0521-4852-A128-2F2E74C1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7162" y="6386322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538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82F6C7-02EB-46CD-8E5A-86BC147FCA09}"/>
              </a:ext>
            </a:extLst>
          </p:cNvPr>
          <p:cNvSpPr/>
          <p:nvPr/>
        </p:nvSpPr>
        <p:spPr>
          <a:xfrm>
            <a:off x="1221599" y="967376"/>
            <a:ext cx="7712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Bookman Old Style" pitchFamily="18" charset="0"/>
              </a:rPr>
              <a:t>Imread</a:t>
            </a:r>
            <a:r>
              <a:rPr lang="en-US" sz="2800" b="1" dirty="0">
                <a:solidFill>
                  <a:srgbClr val="002060"/>
                </a:solidFill>
                <a:latin typeface="Bookman Old Style" pitchFamily="18" charset="0"/>
              </a:rPr>
              <a:t>()</a:t>
            </a:r>
          </a:p>
          <a:p>
            <a:endParaRPr lang="ru-RU" sz="2800" dirty="0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0576E8D9-6ADD-4D6C-AA94-4A58115AE98D}"/>
              </a:ext>
            </a:extLst>
          </p:cNvPr>
          <p:cNvSpPr txBox="1">
            <a:spLocks/>
          </p:cNvSpPr>
          <p:nvPr/>
        </p:nvSpPr>
        <p:spPr bwMode="auto">
          <a:xfrm>
            <a:off x="8490362" y="6524626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A7769FC-97A9-4166-A067-DDAA75945BE9}" type="slidenum">
              <a:rPr lang="en-US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247DFBDF-C3E4-4B97-BADB-EF06AAB86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490" y="20635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6A2758-13F5-4F5A-A936-ED9155EB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7162" y="6386322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108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CC0D91-3161-4AAE-A7AE-895CBA397A57}"/>
              </a:ext>
            </a:extLst>
          </p:cNvPr>
          <p:cNvSpPr/>
          <p:nvPr/>
        </p:nvSpPr>
        <p:spPr>
          <a:xfrm>
            <a:off x="2000367" y="2183630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sng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2"/>
              </a:rPr>
              <a:t>namedWindow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"image"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/>
              </a:rPr>
              <a:t>WINDOW_AUTOSIZE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0AC25D-595A-42B8-AD3A-8BCBE1897553}"/>
              </a:ext>
            </a:extLst>
          </p:cNvPr>
          <p:cNvSpPr/>
          <p:nvPr/>
        </p:nvSpPr>
        <p:spPr>
          <a:xfrm>
            <a:off x="855839" y="912512"/>
            <a:ext cx="7712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Bookman Old Style" pitchFamily="18" charset="0"/>
              </a:rPr>
              <a:t>namedWindow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00121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455</Words>
  <Application>Microsoft Office PowerPoint</Application>
  <PresentationFormat>Широкоэкранный</PresentationFormat>
  <Paragraphs>86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Arial Unicode MS</vt:lpstr>
      <vt:lpstr>Bookman Old Style</vt:lpstr>
      <vt:lpstr>Calibri</vt:lpstr>
      <vt:lpstr>Calibri Light</vt:lpstr>
      <vt:lpstr>Courier New</vt:lpstr>
      <vt:lpstr>Helvetica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Коржуков</dc:creator>
  <cp:lastModifiedBy>Максим Коржуков</cp:lastModifiedBy>
  <cp:revision>17</cp:revision>
  <dcterms:created xsi:type="dcterms:W3CDTF">2019-03-08T18:16:43Z</dcterms:created>
  <dcterms:modified xsi:type="dcterms:W3CDTF">2019-03-08T20:21:32Z</dcterms:modified>
</cp:coreProperties>
</file>