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49" r:id="rId2"/>
  </p:sldMasterIdLst>
  <p:notesMasterIdLst>
    <p:notesMasterId r:id="rId26"/>
  </p:notesMasterIdLst>
  <p:handoutMasterIdLst>
    <p:handoutMasterId r:id="rId27"/>
  </p:handoutMasterIdLst>
  <p:sldIdLst>
    <p:sldId id="942" r:id="rId3"/>
    <p:sldId id="1454" r:id="rId4"/>
    <p:sldId id="1482" r:id="rId5"/>
    <p:sldId id="1487" r:id="rId6"/>
    <p:sldId id="1492" r:id="rId7"/>
    <p:sldId id="1490" r:id="rId8"/>
    <p:sldId id="1488" r:id="rId9"/>
    <p:sldId id="1489" r:id="rId10"/>
    <p:sldId id="1483" r:id="rId11"/>
    <p:sldId id="1484" r:id="rId12"/>
    <p:sldId id="1485" r:id="rId13"/>
    <p:sldId id="1486" r:id="rId14"/>
    <p:sldId id="1480" r:id="rId15"/>
    <p:sldId id="1493" r:id="rId16"/>
    <p:sldId id="1494" r:id="rId17"/>
    <p:sldId id="1495" r:id="rId18"/>
    <p:sldId id="1501" r:id="rId19"/>
    <p:sldId id="1496" r:id="rId20"/>
    <p:sldId id="1497" r:id="rId21"/>
    <p:sldId id="1498" r:id="rId22"/>
    <p:sldId id="1500" r:id="rId23"/>
    <p:sldId id="1481" r:id="rId24"/>
    <p:sldId id="1478" r:id="rId25"/>
  </p:sldIdLst>
  <p:sldSz cx="9144000" cy="6858000" type="screen4x3"/>
  <p:notesSz cx="6797675" cy="987425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оржуков Максим Валентинович" initials="КМВ" lastIdx="0" clrIdx="0">
    <p:extLst>
      <p:ext uri="{19B8F6BF-5375-455C-9EA6-DF929625EA0E}">
        <p15:presenceInfo xmlns:p15="http://schemas.microsoft.com/office/powerpoint/2012/main" userId="S-1-5-21-253188897-1970874540-313593124-1143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E64"/>
    <a:srgbClr val="21FF85"/>
    <a:srgbClr val="002060"/>
    <a:srgbClr val="00458E"/>
    <a:srgbClr val="007614"/>
    <a:srgbClr val="9BE5FF"/>
    <a:srgbClr val="8A0000"/>
    <a:srgbClr val="89C5FF"/>
    <a:srgbClr val="DA252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0130" autoAdjust="0"/>
  </p:normalViewPr>
  <p:slideViewPr>
    <p:cSldViewPr>
      <p:cViewPr varScale="1">
        <p:scale>
          <a:sx n="78" d="100"/>
          <a:sy n="78" d="100"/>
        </p:scale>
        <p:origin x="15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B0E-8B28-4BCC-956C-0705585FD446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77277-06DD-4209-84F9-80640C287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7149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5183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8" tIns="45543" rIns="91088" bIns="45543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910" y="2"/>
            <a:ext cx="2945183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8" tIns="45543" rIns="91088" bIns="4554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8188"/>
            <a:ext cx="4938713" cy="3703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296" y="4690900"/>
            <a:ext cx="5439088" cy="44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8" tIns="45543" rIns="91088" bIns="455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8646"/>
            <a:ext cx="2945183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8" tIns="45543" rIns="91088" bIns="45543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910" y="9378646"/>
            <a:ext cx="2945183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8" tIns="45543" rIns="91088" bIns="4554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AEEDEAB-03CC-4BD0-AF78-B4EAFA7C24D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11046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5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5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6107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6107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5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68313" y="765175"/>
            <a:ext cx="8229600" cy="5616575"/>
          </a:xfrm>
        </p:spPr>
        <p:txBody>
          <a:bodyPr/>
          <a:lstStyle/>
          <a:p>
            <a:pPr lvl="0"/>
            <a:endParaRPr lang="ru-RU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5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A6298-F04C-4E1A-AAE3-374E015070A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18E75-8958-4FC0-ACBB-8DFCC7B53E3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1A0A7-FFDD-4224-A5B7-F63AD7EC602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91EBD-D281-427E-BE0B-3560F97279A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9066D-7556-4C86-A621-6CB09D625F7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95487-8104-4A9A-AC52-03B3D5EA058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E5360-DA28-427D-8AA8-6509112B612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5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F9784-E48B-4E61-848A-4529F408FC2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D74C5-10FD-4DB2-961D-B05AE59D6D0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5B9E7-E0FC-4B61-9714-B659013D96B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D869C-F376-4E6A-A18E-B69ADA4B7EA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5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8313" y="765175"/>
            <a:ext cx="40386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9313" y="765175"/>
            <a:ext cx="40386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6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8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4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3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6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6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765175"/>
            <a:ext cx="822960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524625"/>
            <a:ext cx="2133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1035" name="Rectangle 11"/>
          <p:cNvSpPr txBox="1"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468313" y="6524625"/>
            <a:ext cx="56880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70000"/>
              </a:lnSpc>
              <a:spcBef>
                <a:spcPct val="50000"/>
              </a:spcBef>
              <a:defRPr sz="1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" name="Line 9"/>
          <p:cNvSpPr>
            <a:spLocks noChangeShapeType="1"/>
          </p:cNvSpPr>
          <p:nvPr userDrawn="1"/>
        </p:nvSpPr>
        <p:spPr bwMode="auto">
          <a:xfrm flipV="1">
            <a:off x="0" y="701675"/>
            <a:ext cx="9144000" cy="0"/>
          </a:xfrm>
          <a:prstGeom prst="line">
            <a:avLst/>
          </a:prstGeom>
          <a:noFill/>
          <a:ln w="28575">
            <a:solidFill>
              <a:srgbClr val="3C2277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1031" name="Rectangle 10"/>
          <p:cNvSpPr>
            <a:spLocks noChangeArrowheads="1"/>
          </p:cNvSpPr>
          <p:nvPr userDrawn="1"/>
        </p:nvSpPr>
        <p:spPr bwMode="auto">
          <a:xfrm>
            <a:off x="436563" y="3175"/>
            <a:ext cx="463550" cy="873125"/>
          </a:xfrm>
          <a:prstGeom prst="rect">
            <a:avLst/>
          </a:prstGeom>
          <a:solidFill>
            <a:srgbClr val="3C227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pic>
        <p:nvPicPr>
          <p:cNvPr id="3080" name="Picture 11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1175" y="360363"/>
            <a:ext cx="3127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Line 12"/>
          <p:cNvSpPr>
            <a:spLocks noChangeShapeType="1"/>
          </p:cNvSpPr>
          <p:nvPr userDrawn="1"/>
        </p:nvSpPr>
        <p:spPr bwMode="auto">
          <a:xfrm flipV="1">
            <a:off x="9525" y="6361113"/>
            <a:ext cx="9144000" cy="0"/>
          </a:xfrm>
          <a:prstGeom prst="line">
            <a:avLst/>
          </a:prstGeom>
          <a:noFill/>
          <a:ln w="28575">
            <a:solidFill>
              <a:srgbClr val="3C2277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charset="0"/>
              </a:defRPr>
            </a:lvl1pPr>
          </a:lstStyle>
          <a:p>
            <a:pPr>
              <a:defRPr/>
            </a:pPr>
            <a:fld id="{15E70039-605D-4A2F-ADEB-D1520D209B4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cv.org/3.0-beta/modules/imgproc/doc/drawing_functions.html#void%20line(InputOutputArray%20img,%20Point%20pt1,%20Point%20pt2,%20const%20Scalar&amp;%20color,%20int%20thickness,%20int%20lineType,%20int%20shift)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3.0-beta/modules/imgproc/doc/drawing_functions.html#void%20line(InputOutputArray%20img,%20Point%20pt1,%20Point%20pt2,%20const%20Scalar&amp;%20color,%20int%20thickness,%20int%20lineType,%20int%20shift)" TargetMode="External"/><Relationship Id="rId2" Type="http://schemas.openxmlformats.org/officeDocument/2006/relationships/hyperlink" Target="https://docs.opencv.org/3.0-beta/modules/core/doc/basic_structures.html#RotatedRect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cv.org/3.0-beta/modules/imgproc/doc/drawing_functions.html#void%20line(InputOutputArray%20img,%20Point%20pt1,%20Point%20pt2,%20const%20Scalar&amp;%20color,%20int%20thickness,%20int%20lineType,%20int%20shift)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cv.org/3.0-beta/modules/imgproc/doc/drawing_functions.html#void%20line(InputOutputArray%20img,%20Point%20pt1,%20Point%20pt2,%20const%20Scalar&amp;%20color,%20int%20thickness,%20int%20lineType,%20int%20shift)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cv.org/3.0-beta/modules/imgproc/doc/drawing_functions.html#void%20line(InputOutputArray%20img,%20Point%20pt1,%20Point%20pt2,%20const%20Scalar&amp;%20color,%20int%20thickness,%20int%20lineType,%20int%20shift)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cv.org/3.0-beta/modules/imgproc/doc/drawing_functions.html#void%20line(InputOutputArray%20img,%20Point%20pt1,%20Point%20pt2,%20const%20Scalar&amp;%20color,%20int%20thickness,%20int%20lineType,%20int%20shift)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cv.org/3.0-beta/modules/imgproc/doc/drawing_functions.html#void%20cvInitFont(CvFont*%20font,%20int%20font_face,%20double%20hscale,%20double%20vscale,%20double%20shear,%20int%20thickness,%20int%20line_type)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Line 6"/>
          <p:cNvSpPr>
            <a:spLocks noChangeShapeType="1"/>
          </p:cNvSpPr>
          <p:nvPr/>
        </p:nvSpPr>
        <p:spPr bwMode="auto">
          <a:xfrm>
            <a:off x="3074988" y="476250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5124" name="Line 7"/>
          <p:cNvSpPr>
            <a:spLocks noChangeShapeType="1"/>
          </p:cNvSpPr>
          <p:nvPr/>
        </p:nvSpPr>
        <p:spPr bwMode="auto">
          <a:xfrm>
            <a:off x="4941888" y="476250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5125" name="Text Box 17"/>
          <p:cNvSpPr txBox="1">
            <a:spLocks noChangeArrowheads="1"/>
          </p:cNvSpPr>
          <p:nvPr/>
        </p:nvSpPr>
        <p:spPr bwMode="auto">
          <a:xfrm>
            <a:off x="-2232" y="6497051"/>
            <a:ext cx="8066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1400" b="1" dirty="0">
                <a:solidFill>
                  <a:srgbClr val="002060"/>
                </a:solidFill>
              </a:rPr>
              <a:t>2019 г.</a:t>
            </a:r>
          </a:p>
        </p:txBody>
      </p:sp>
      <p:pic>
        <p:nvPicPr>
          <p:cNvPr id="5126" name="Picture 4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5700" y="2058988"/>
            <a:ext cx="1400175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689069" y="2253924"/>
            <a:ext cx="6336258" cy="17235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Bookman Old Style" pitchFamily="18" charset="0"/>
              </a:rPr>
              <a:t>Введение в компьютерное зрение в автономном вождении</a:t>
            </a:r>
          </a:p>
          <a:p>
            <a:endParaRPr lang="ru-RU" sz="2800" b="1" dirty="0">
              <a:solidFill>
                <a:srgbClr val="002060"/>
              </a:solidFill>
              <a:latin typeface="Bookman Old Style" pitchFamily="18" charset="0"/>
            </a:endParaRPr>
          </a:p>
          <a:p>
            <a:r>
              <a:rPr lang="ru-RU" sz="2800" b="1" dirty="0">
                <a:solidFill>
                  <a:srgbClr val="002060"/>
                </a:solidFill>
                <a:latin typeface="Bookman Old Style" pitchFamily="18" charset="0"/>
              </a:rPr>
              <a:t>Урок 3</a:t>
            </a:r>
            <a:r>
              <a:rPr lang="en-US" sz="2800" b="1" dirty="0">
                <a:solidFill>
                  <a:srgbClr val="002060"/>
                </a:solidFill>
                <a:latin typeface="Bookman Old Style" pitchFamily="18" charset="0"/>
              </a:rPr>
              <a:t> </a:t>
            </a:r>
            <a:r>
              <a:rPr lang="ru-RU" sz="2800" b="1" dirty="0">
                <a:solidFill>
                  <a:srgbClr val="002060"/>
                </a:solidFill>
                <a:latin typeface="Bookman Old Style" pitchFamily="18" charset="0"/>
              </a:rPr>
              <a:t>Рисование с </a:t>
            </a:r>
            <a:r>
              <a:rPr lang="en-US" sz="2800" b="1">
                <a:solidFill>
                  <a:srgbClr val="002060"/>
                </a:solidFill>
                <a:latin typeface="Bookman Old Style" pitchFamily="18" charset="0"/>
              </a:rPr>
              <a:t>OpenCV</a:t>
            </a:r>
            <a:endParaRPr lang="ru-RU" sz="28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1042988" y="260648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3162" y="6439295"/>
            <a:ext cx="505216" cy="36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74475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93404" y="137947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/>
              <a:t>Type of the line: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LINE_8</a:t>
            </a:r>
            <a:r>
              <a:rPr lang="en-US" dirty="0"/>
              <a:t> (or omitted) - 8-connected line.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LINE_4</a:t>
            </a:r>
            <a:r>
              <a:rPr lang="en-US" dirty="0"/>
              <a:t> - 4-connected line.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LINE_AA</a:t>
            </a:r>
            <a:r>
              <a:rPr lang="en-US" dirty="0"/>
              <a:t> - </a:t>
            </a:r>
            <a:r>
              <a:rPr lang="en-US" dirty="0" err="1"/>
              <a:t>antialiased</a:t>
            </a:r>
            <a:r>
              <a:rPr lang="en-US" dirty="0"/>
              <a:t> line.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51520" y="980728"/>
            <a:ext cx="1800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400" b="1" dirty="0" err="1">
                <a:solidFill>
                  <a:srgbClr val="002060"/>
                </a:solidFill>
                <a:latin typeface="Bookman Old Style" pitchFamily="18" charset="0"/>
              </a:rPr>
              <a:t>LineType</a:t>
            </a:r>
            <a:endParaRPr lang="ru-RU" sz="2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pic>
        <p:nvPicPr>
          <p:cNvPr id="4100" name="Picture 4" descr="https://upload.wikimedia.org/wikipedia/commons/thumb/5/5d/Sasiedztwa_4_8.svg/220px-Sasiedztwa_4_8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73016"/>
            <a:ext cx="209550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1835696" y="458112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LINE_4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67544" y="458112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LINE_8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049688" y="320943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4-соединенные пиксели являются соседями для каждого пикселя, который касается одного из их краев. Эти пиксели связаны горизонтально и вертикально. С точки зрения координат пикселей, каждый пиксель, имеющий координаты</a:t>
            </a:r>
            <a:endParaRPr lang="en-US" dirty="0"/>
          </a:p>
          <a:p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 rotWithShape="1">
          <a:blip r:embed="rId3"/>
          <a:srcRect l="5113" t="51400" r="88784" b="43700"/>
          <a:stretch/>
        </p:blipFill>
        <p:spPr>
          <a:xfrm>
            <a:off x="4427984" y="5279901"/>
            <a:ext cx="4297229" cy="970342"/>
          </a:xfrm>
          <a:prstGeom prst="rect">
            <a:avLst/>
          </a:prstGeom>
        </p:spPr>
      </p:pic>
      <p:sp>
        <p:nvSpPr>
          <p:cNvPr id="29" name="Прямоугольник 28"/>
          <p:cNvSpPr/>
          <p:nvPr/>
        </p:nvSpPr>
        <p:spPr>
          <a:xfrm>
            <a:off x="4300027" y="2914637"/>
            <a:ext cx="4591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latin typeface="Roboto"/>
              </a:rPr>
              <a:t>Bresenham’s</a:t>
            </a:r>
            <a:r>
              <a:rPr lang="en-US" b="1" dirty="0">
                <a:latin typeface="Roboto"/>
              </a:rPr>
              <a:t> Line Generation Algorithm</a:t>
            </a:r>
            <a:endParaRPr lang="en-US" b="1" i="0" dirty="0">
              <a:effectLst/>
              <a:latin typeface="Roboto"/>
            </a:endParaRP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1042988" y="271681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</p:spTree>
    <p:extLst>
      <p:ext uri="{BB962C8B-B14F-4D97-AF65-F5344CB8AC3E}">
        <p14:creationId xmlns:p14="http://schemas.microsoft.com/office/powerpoint/2010/main" val="370477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Рисунок 28"/>
          <p:cNvPicPr>
            <a:picLocks noChangeAspect="1"/>
          </p:cNvPicPr>
          <p:nvPr/>
        </p:nvPicPr>
        <p:blipFill rotWithShape="1">
          <a:blip r:embed="rId2"/>
          <a:srcRect l="8657" t="28300" r="81499" b="63300"/>
          <a:stretch/>
        </p:blipFill>
        <p:spPr>
          <a:xfrm>
            <a:off x="725827" y="2428126"/>
            <a:ext cx="3600400" cy="864096"/>
          </a:xfrm>
          <a:prstGeom prst="rect">
            <a:avLst/>
          </a:prstGeom>
        </p:spPr>
      </p:pic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251520" y="980728"/>
            <a:ext cx="1800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400" b="1" dirty="0" err="1">
                <a:solidFill>
                  <a:srgbClr val="002060"/>
                </a:solidFill>
                <a:latin typeface="Bookman Old Style" pitchFamily="18" charset="0"/>
              </a:rPr>
              <a:t>LineType</a:t>
            </a:r>
            <a:endParaRPr lang="ru-RU" sz="2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38543" y="998355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LINE_AA</a:t>
            </a:r>
            <a:r>
              <a:rPr lang="en-US" dirty="0"/>
              <a:t> - </a:t>
            </a:r>
            <a:r>
              <a:rPr lang="en-US" dirty="0" err="1"/>
              <a:t>antialiased</a:t>
            </a:r>
            <a:r>
              <a:rPr lang="en-US" dirty="0"/>
              <a:t> line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1496168"/>
            <a:ext cx="1878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Фильтр Гаусса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899592" y="193031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 вещественная функция, описываемая следующей формулой:</a:t>
            </a: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 rotWithShape="1">
          <a:blip r:embed="rId2"/>
          <a:srcRect l="9248" t="49300" r="78940" b="39500"/>
          <a:stretch/>
        </p:blipFill>
        <p:spPr>
          <a:xfrm>
            <a:off x="1025352" y="5151226"/>
            <a:ext cx="4320480" cy="1152128"/>
          </a:xfrm>
          <a:prstGeom prst="rect">
            <a:avLst/>
          </a:prstGeom>
        </p:spPr>
      </p:pic>
      <p:pic>
        <p:nvPicPr>
          <p:cNvPr id="5127" name="Рисунок 5126"/>
          <p:cNvPicPr>
            <a:picLocks noChangeAspect="1"/>
          </p:cNvPicPr>
          <p:nvPr/>
        </p:nvPicPr>
        <p:blipFill rotWithShape="1">
          <a:blip r:embed="rId3"/>
          <a:srcRect l="13185" t="43700" r="51378" b="24100"/>
          <a:stretch/>
        </p:blipFill>
        <p:spPr>
          <a:xfrm>
            <a:off x="653818" y="3292619"/>
            <a:ext cx="7272808" cy="1858607"/>
          </a:xfrm>
          <a:prstGeom prst="rect">
            <a:avLst/>
          </a:prstGeom>
        </p:spPr>
      </p:pic>
      <p:pic>
        <p:nvPicPr>
          <p:cNvPr id="5128" name="Рисунок 51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798404"/>
            <a:ext cx="2095500" cy="1504950"/>
          </a:xfrm>
          <a:prstGeom prst="rect">
            <a:avLst/>
          </a:prstGeom>
        </p:spPr>
      </p:pic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1042988" y="271681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</p:spTree>
    <p:extLst>
      <p:ext uri="{BB962C8B-B14F-4D97-AF65-F5344CB8AC3E}">
        <p14:creationId xmlns:p14="http://schemas.microsoft.com/office/powerpoint/2010/main" val="4153353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251520" y="980728"/>
            <a:ext cx="1800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400" b="1" dirty="0" err="1">
                <a:solidFill>
                  <a:srgbClr val="002060"/>
                </a:solidFill>
                <a:latin typeface="Bookman Old Style" pitchFamily="18" charset="0"/>
              </a:rPr>
              <a:t>LineType</a:t>
            </a:r>
            <a:endParaRPr lang="ru-RU" sz="2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5" t="9400" r="29526" b="55133"/>
          <a:stretch/>
        </p:blipFill>
        <p:spPr>
          <a:xfrm>
            <a:off x="229791" y="1772816"/>
            <a:ext cx="8640960" cy="273630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851920" y="465313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LINE_4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03648" y="465313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LINE_8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773664" y="4634830"/>
            <a:ext cx="1172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LINE_AA</a:t>
            </a:r>
            <a:endParaRPr lang="ru-RU" dirty="0"/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042988" y="271681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</p:spTree>
    <p:extLst>
      <p:ext uri="{BB962C8B-B14F-4D97-AF65-F5344CB8AC3E}">
        <p14:creationId xmlns:p14="http://schemas.microsoft.com/office/powerpoint/2010/main" val="696443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042988" y="271681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0" y="899519"/>
            <a:ext cx="1800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400" b="1" dirty="0">
                <a:solidFill>
                  <a:srgbClr val="002060"/>
                </a:solidFill>
                <a:latin typeface="Bookman Old Style" pitchFamily="18" charset="0"/>
              </a:rPr>
              <a:t>circle</a:t>
            </a:r>
            <a:endParaRPr lang="ru-RU" sz="2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904799"/>
              </p:ext>
            </p:extLst>
          </p:nvPr>
        </p:nvGraphicFramePr>
        <p:xfrm>
          <a:off x="308778" y="2190410"/>
          <a:ext cx="8229600" cy="385953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82122034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597818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Parameters: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>
                          <a:effectLst/>
                        </a:rPr>
                        <a:t>img</a:t>
                      </a:r>
                      <a:r>
                        <a:rPr lang="en-US" dirty="0">
                          <a:effectLst/>
                        </a:rPr>
                        <a:t> – Image where the circle is drawn.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center</a:t>
                      </a:r>
                      <a:r>
                        <a:rPr lang="en-US" dirty="0">
                          <a:effectLst/>
                        </a:rPr>
                        <a:t> – Center of the circle.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radius</a:t>
                      </a:r>
                      <a:r>
                        <a:rPr lang="en-US" dirty="0">
                          <a:effectLst/>
                        </a:rPr>
                        <a:t> – Radius of the circle.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color</a:t>
                      </a:r>
                      <a:r>
                        <a:rPr lang="en-US" dirty="0">
                          <a:effectLst/>
                        </a:rPr>
                        <a:t> – Circle color.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thickness</a:t>
                      </a:r>
                      <a:r>
                        <a:rPr lang="en-US" dirty="0">
                          <a:effectLst/>
                        </a:rPr>
                        <a:t> – Thickness of the circle outline, if positive. Negative thickness means that a filled circle is to be drawn.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>
                          <a:effectLst/>
                        </a:rPr>
                        <a:t>lineType</a:t>
                      </a:r>
                      <a:r>
                        <a:rPr lang="en-US" dirty="0">
                          <a:effectLst/>
                        </a:rPr>
                        <a:t> – Type of the circle boundary. See the </a:t>
                      </a:r>
                      <a:r>
                        <a:rPr lang="en-US" u="none" strike="noStrike" dirty="0">
                          <a:solidFill>
                            <a:srgbClr val="2878A2"/>
                          </a:solidFill>
                          <a:effectLst/>
                          <a:hlinkClick r:id="rId2" tooltip="void line(InputOutputArray img, Point pt1, Point pt2, const Scalar&amp; color, int thickness, int lineType, int shift)"/>
                        </a:rPr>
                        <a:t>line()</a:t>
                      </a:r>
                      <a:r>
                        <a:rPr lang="en-US" dirty="0">
                          <a:effectLst/>
                        </a:rPr>
                        <a:t> description.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shift</a:t>
                      </a:r>
                      <a:r>
                        <a:rPr lang="en-US" dirty="0">
                          <a:effectLst/>
                        </a:rPr>
                        <a:t> – Number of fractional bits in the coordinates of the center and in the radius value.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268888"/>
                  </a:ext>
                </a:extLst>
              </a:tr>
            </a:tbl>
          </a:graphicData>
        </a:graphic>
      </p:graphicFrame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131794" y="1301610"/>
            <a:ext cx="8583568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C++: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304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void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304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InputOutputArray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img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Point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center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radius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const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Scalar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&amp;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color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Open Sans"/>
              </a:rPr>
              <a:t>				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thickness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=1,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lineType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=LINE_8,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shift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=0 )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3380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13F903F-26E2-42B4-A66A-87E000563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#</a:t>
            </a:r>
            <a:endParaRPr lang="ru-RU" dirty="0"/>
          </a:p>
        </p:txBody>
      </p:sp>
      <p:sp>
        <p:nvSpPr>
          <p:cNvPr id="3" name="Text Box 15">
            <a:extLst>
              <a:ext uri="{FF2B5EF4-FFF2-40B4-BE49-F238E27FC236}">
                <a16:creationId xmlns:a16="http://schemas.microsoft.com/office/drawing/2014/main" id="{DCC808A1-67E3-45AE-A170-FEC5C77D9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99519"/>
            <a:ext cx="1800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400" b="1" dirty="0">
                <a:solidFill>
                  <a:srgbClr val="002060"/>
                </a:solidFill>
                <a:latin typeface="Bookman Old Style" pitchFamily="18" charset="0"/>
              </a:rPr>
              <a:t>ellipse</a:t>
            </a:r>
            <a:endParaRPr lang="ru-RU" sz="2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56FD99F-2BAB-4F27-A3C8-EC363C2DD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397387"/>
            <a:ext cx="854221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C++: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304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void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3048"/>
                </a:solidFill>
                <a:effectLst/>
                <a:latin typeface="Consolas" panose="020B0609020204030204" pitchFamily="49" charset="0"/>
              </a:rPr>
              <a:t>ellipse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InputOutputArray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img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Point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center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Size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axes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double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angle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Open Sans"/>
              </a:rPr>
              <a:t>		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double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startAngle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double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endAngle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Open Sans"/>
              </a:rPr>
              <a:t>		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const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Scalar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&amp;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color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thickness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=1,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lineType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=LINE_8,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shift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=0 )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8" name="Picture 6" descr="../../../_images/ellipse.png">
            <a:extLst>
              <a:ext uri="{FF2B5EF4-FFF2-40B4-BE49-F238E27FC236}">
                <a16:creationId xmlns:a16="http://schemas.microsoft.com/office/drawing/2014/main" id="{F57AEDB6-E5CC-4DE7-815A-88734C14C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6275380" cy="373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48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1696ED7-94C7-4F01-9936-3DE54056A5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#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B7DE094-5B83-4496-BA9C-20933A9A9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63667"/>
              </p:ext>
            </p:extLst>
          </p:nvPr>
        </p:nvGraphicFramePr>
        <p:xfrm>
          <a:off x="1331640" y="800732"/>
          <a:ext cx="6832100" cy="5256535"/>
        </p:xfrm>
        <a:graphic>
          <a:graphicData uri="http://schemas.openxmlformats.org/drawingml/2006/table">
            <a:tbl>
              <a:tblPr/>
              <a:tblGrid>
                <a:gridCol w="3416050">
                  <a:extLst>
                    <a:ext uri="{9D8B030D-6E8A-4147-A177-3AD203B41FA5}">
                      <a16:colId xmlns:a16="http://schemas.microsoft.com/office/drawing/2014/main" val="774613785"/>
                    </a:ext>
                  </a:extLst>
                </a:gridCol>
                <a:gridCol w="3416050">
                  <a:extLst>
                    <a:ext uri="{9D8B030D-6E8A-4147-A177-3AD203B41FA5}">
                      <a16:colId xmlns:a16="http://schemas.microsoft.com/office/drawing/2014/main" val="274550807"/>
                    </a:ext>
                  </a:extLst>
                </a:gridCol>
              </a:tblGrid>
              <a:tr h="525653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Parameters:</a:t>
                      </a:r>
                    </a:p>
                  </a:txBody>
                  <a:tcPr marL="37404" marR="59846" marT="7481" marB="74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effectLst/>
                        </a:rPr>
                        <a:t>img</a:t>
                      </a:r>
                      <a:r>
                        <a:rPr lang="en-US" sz="1400" dirty="0">
                          <a:effectLst/>
                        </a:rPr>
                        <a:t> – Image.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center</a:t>
                      </a:r>
                      <a:r>
                        <a:rPr lang="en-US" sz="1400" dirty="0">
                          <a:effectLst/>
                        </a:rPr>
                        <a:t> – Center of the ellipse.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axes</a:t>
                      </a:r>
                      <a:r>
                        <a:rPr lang="en-US" sz="1400" dirty="0">
                          <a:effectLst/>
                        </a:rPr>
                        <a:t> – Half of the size of the ellipse main axes.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angle</a:t>
                      </a:r>
                      <a:r>
                        <a:rPr lang="en-US" sz="1400" dirty="0">
                          <a:effectLst/>
                        </a:rPr>
                        <a:t> – Ellipse rotation angle in degrees.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effectLst/>
                        </a:rPr>
                        <a:t>startAngle</a:t>
                      </a:r>
                      <a:r>
                        <a:rPr lang="en-US" sz="1400" dirty="0">
                          <a:effectLst/>
                        </a:rPr>
                        <a:t> – Starting angle of the elliptic arc in degrees.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effectLst/>
                        </a:rPr>
                        <a:t>endAngle</a:t>
                      </a:r>
                      <a:r>
                        <a:rPr lang="en-US" sz="1400" dirty="0">
                          <a:effectLst/>
                        </a:rPr>
                        <a:t> – Ending angle of the elliptic arc in degrees.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box</a:t>
                      </a:r>
                      <a:r>
                        <a:rPr lang="en-US" sz="1400" dirty="0">
                          <a:effectLst/>
                        </a:rPr>
                        <a:t> – Alternative ellipse representation via </a:t>
                      </a:r>
                      <a:r>
                        <a:rPr lang="en-US" sz="1400" u="none" strike="noStrike" dirty="0" err="1">
                          <a:solidFill>
                            <a:srgbClr val="2878A2"/>
                          </a:solidFill>
                          <a:effectLst/>
                          <a:hlinkClick r:id="rId2" tooltip="class RotatedRect"/>
                        </a:rPr>
                        <a:t>RotatedRect</a:t>
                      </a:r>
                      <a:r>
                        <a:rPr lang="en-US" sz="1400" dirty="0">
                          <a:effectLst/>
                        </a:rPr>
                        <a:t> or CvBox2D. This means that the function draws an ellipse inscribed in the rotated rectangle.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color</a:t>
                      </a:r>
                      <a:r>
                        <a:rPr lang="en-US" sz="1400" dirty="0">
                          <a:effectLst/>
                        </a:rPr>
                        <a:t> – Ellipse color.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thickness</a:t>
                      </a:r>
                      <a:r>
                        <a:rPr lang="en-US" sz="1400" dirty="0">
                          <a:effectLst/>
                        </a:rPr>
                        <a:t> – Thickness of the ellipse arc outline, if positive. Otherwise, this indicates that a filled ellipse sector is to be drawn.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effectLst/>
                        </a:rPr>
                        <a:t>lineType</a:t>
                      </a:r>
                      <a:r>
                        <a:rPr lang="en-US" sz="1400" dirty="0">
                          <a:effectLst/>
                        </a:rPr>
                        <a:t> – Type of the ellipse boundary. See the </a:t>
                      </a:r>
                      <a:r>
                        <a:rPr lang="en-US" sz="1400" u="none" strike="noStrike" dirty="0">
                          <a:solidFill>
                            <a:srgbClr val="2878A2"/>
                          </a:solidFill>
                          <a:effectLst/>
                          <a:hlinkClick r:id="rId3" tooltip="void line(InputOutputArray img, Point pt1, Point pt2, const Scalar&amp; color, int thickness, int lineType, int shift)"/>
                        </a:rPr>
                        <a:t>line()</a:t>
                      </a:r>
                      <a:r>
                        <a:rPr lang="en-US" sz="1400" dirty="0">
                          <a:effectLst/>
                        </a:rPr>
                        <a:t> description.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shift</a:t>
                      </a:r>
                      <a:r>
                        <a:rPr lang="en-US" sz="1400" dirty="0">
                          <a:effectLst/>
                        </a:rPr>
                        <a:t> – Number of fractional bits in the coordinates of the center and values of axes.</a:t>
                      </a:r>
                    </a:p>
                  </a:txBody>
                  <a:tcPr marL="37404" marR="59846" marT="7481" marB="74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570030"/>
                  </a:ext>
                </a:extLst>
              </a:tr>
            </a:tbl>
          </a:graphicData>
        </a:graphic>
      </p:graphicFrame>
      <p:sp>
        <p:nvSpPr>
          <p:cNvPr id="4" name="Text Box 15">
            <a:extLst>
              <a:ext uri="{FF2B5EF4-FFF2-40B4-BE49-F238E27FC236}">
                <a16:creationId xmlns:a16="http://schemas.microsoft.com/office/drawing/2014/main" id="{987762AC-57CB-4C20-B0FB-54C83405E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99519"/>
            <a:ext cx="1800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400" b="1" dirty="0">
                <a:solidFill>
                  <a:srgbClr val="002060"/>
                </a:solidFill>
                <a:latin typeface="Bookman Old Style" pitchFamily="18" charset="0"/>
              </a:rPr>
              <a:t>ellipse</a:t>
            </a:r>
            <a:endParaRPr lang="ru-RU" sz="2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6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304D1DA-21FC-4FFB-B462-70A0E3C7BA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#</a:t>
            </a:r>
            <a:endParaRPr lang="ru-RU" dirty="0"/>
          </a:p>
        </p:txBody>
      </p:sp>
      <p:sp>
        <p:nvSpPr>
          <p:cNvPr id="3" name="Text Box 15">
            <a:extLst>
              <a:ext uri="{FF2B5EF4-FFF2-40B4-BE49-F238E27FC236}">
                <a16:creationId xmlns:a16="http://schemas.microsoft.com/office/drawing/2014/main" id="{E310EEE2-60F9-4270-B140-DA44C5EB1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980728"/>
            <a:ext cx="23762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400" b="1" dirty="0" err="1">
                <a:solidFill>
                  <a:srgbClr val="002060"/>
                </a:solidFill>
                <a:latin typeface="Bookman Old Style" pitchFamily="18" charset="0"/>
              </a:rPr>
              <a:t>fillConvexPoly</a:t>
            </a:r>
            <a:endParaRPr lang="ru-RU" sz="2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F5493B-2FA5-4E27-991F-2BBD05FF9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484784"/>
            <a:ext cx="782246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C++: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304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void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3048"/>
                </a:solidFill>
                <a:effectLst/>
                <a:latin typeface="Consolas" panose="020B0609020204030204" pitchFamily="49" charset="0"/>
              </a:rPr>
              <a:t>fillConvexPoly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Mat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&amp;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img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const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Point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*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pts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		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npts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const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Scalar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&amp;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color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lineType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=LINE_8,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shift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=0 )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0217803-E17E-4115-874E-47DDAA9BA405}"/>
              </a:ext>
            </a:extLst>
          </p:cNvPr>
          <p:cNvSpPr/>
          <p:nvPr/>
        </p:nvSpPr>
        <p:spPr>
          <a:xfrm>
            <a:off x="-24714" y="249289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Заполнение выпуклой фигуры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54023B2E-F1FD-4FA3-83C9-7AA09E3BD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065739"/>
              </p:ext>
            </p:extLst>
          </p:nvPr>
        </p:nvGraphicFramePr>
        <p:xfrm>
          <a:off x="755576" y="3132541"/>
          <a:ext cx="8229600" cy="221361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60599385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2391032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Parameters: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>
                          <a:effectLst/>
                        </a:rPr>
                        <a:t>img</a:t>
                      </a:r>
                      <a:r>
                        <a:rPr lang="en-US" dirty="0">
                          <a:effectLst/>
                        </a:rPr>
                        <a:t> – Image.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pts</a:t>
                      </a:r>
                      <a:r>
                        <a:rPr lang="en-US" dirty="0">
                          <a:effectLst/>
                        </a:rPr>
                        <a:t> – Polygon vertices.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>
                          <a:effectLst/>
                        </a:rPr>
                        <a:t>npts</a:t>
                      </a:r>
                      <a:r>
                        <a:rPr lang="en-US" dirty="0">
                          <a:effectLst/>
                        </a:rPr>
                        <a:t> – Number of polygon vertices.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color</a:t>
                      </a:r>
                      <a:r>
                        <a:rPr lang="en-US" dirty="0">
                          <a:effectLst/>
                        </a:rPr>
                        <a:t> – Polygon color.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>
                          <a:effectLst/>
                        </a:rPr>
                        <a:t>lineType</a:t>
                      </a:r>
                      <a:r>
                        <a:rPr lang="en-US" dirty="0">
                          <a:effectLst/>
                        </a:rPr>
                        <a:t> – Type of the polygon boundaries. See the </a:t>
                      </a:r>
                      <a:r>
                        <a:rPr lang="en-US" u="none" strike="noStrike" dirty="0">
                          <a:solidFill>
                            <a:srgbClr val="2878A2"/>
                          </a:solidFill>
                          <a:effectLst/>
                          <a:hlinkClick r:id="rId2" tooltip="void line(InputOutputArray img, Point pt1, Point pt2, const Scalar&amp; color, int thickness, int lineType, int shift)"/>
                        </a:rPr>
                        <a:t>line()</a:t>
                      </a:r>
                      <a:r>
                        <a:rPr lang="en-US" dirty="0">
                          <a:effectLst/>
                        </a:rPr>
                        <a:t> description.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shift</a:t>
                      </a:r>
                      <a:r>
                        <a:rPr lang="en-US" dirty="0">
                          <a:effectLst/>
                        </a:rPr>
                        <a:t> – Number of fractional bits in the vertex coordinates.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552086"/>
                  </a:ext>
                </a:extLst>
              </a:tr>
            </a:tbl>
          </a:graphicData>
        </a:graphic>
      </p:graphicFrame>
      <p:sp>
        <p:nvSpPr>
          <p:cNvPr id="9" name="Прямоугольник: один усеченный угол 8">
            <a:extLst>
              <a:ext uri="{FF2B5EF4-FFF2-40B4-BE49-F238E27FC236}">
                <a16:creationId xmlns:a16="http://schemas.microsoft.com/office/drawing/2014/main" id="{9664DAC7-D67A-416A-99A7-C20A89495577}"/>
              </a:ext>
            </a:extLst>
          </p:cNvPr>
          <p:cNvSpPr/>
          <p:nvPr/>
        </p:nvSpPr>
        <p:spPr>
          <a:xfrm>
            <a:off x="1210423" y="5004396"/>
            <a:ext cx="2880320" cy="1224136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390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E4FC0C3-CB85-43E1-BAAA-5A76FA9A81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#</a:t>
            </a:r>
            <a:endParaRPr lang="ru-RU" dirty="0"/>
          </a:p>
        </p:txBody>
      </p:sp>
      <p:sp>
        <p:nvSpPr>
          <p:cNvPr id="3" name="Text Box 15">
            <a:extLst>
              <a:ext uri="{FF2B5EF4-FFF2-40B4-BE49-F238E27FC236}">
                <a16:creationId xmlns:a16="http://schemas.microsoft.com/office/drawing/2014/main" id="{D0417E4B-40C8-4F60-B886-6B82820A3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40568" y="983903"/>
            <a:ext cx="23762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400" b="1" dirty="0" err="1">
                <a:solidFill>
                  <a:srgbClr val="002060"/>
                </a:solidFill>
                <a:latin typeface="Bookman Old Style" pitchFamily="18" charset="0"/>
              </a:rPr>
              <a:t>fillPoly</a:t>
            </a:r>
            <a:endParaRPr lang="ru-RU" sz="2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BF28AC2-FB87-4B2E-B759-4A1A2FBDE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46877"/>
              </p:ext>
            </p:extLst>
          </p:nvPr>
        </p:nvGraphicFramePr>
        <p:xfrm>
          <a:off x="20887" y="2132856"/>
          <a:ext cx="8784976" cy="3859530"/>
        </p:xfrm>
        <a:graphic>
          <a:graphicData uri="http://schemas.openxmlformats.org/drawingml/2006/table">
            <a:tbl>
              <a:tblPr/>
              <a:tblGrid>
                <a:gridCol w="4392488">
                  <a:extLst>
                    <a:ext uri="{9D8B030D-6E8A-4147-A177-3AD203B41FA5}">
                      <a16:colId xmlns:a16="http://schemas.microsoft.com/office/drawing/2014/main" val="774335386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770609472"/>
                    </a:ext>
                  </a:extLst>
                </a:gridCol>
              </a:tblGrid>
              <a:tr h="353013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Parameters: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>
                          <a:effectLst/>
                        </a:rPr>
                        <a:t>img</a:t>
                      </a:r>
                      <a:r>
                        <a:rPr lang="en-US" dirty="0">
                          <a:effectLst/>
                        </a:rPr>
                        <a:t> – Image.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pts</a:t>
                      </a:r>
                      <a:r>
                        <a:rPr lang="en-US" dirty="0">
                          <a:effectLst/>
                        </a:rPr>
                        <a:t> – Array of polygons where each polygon is represented as an array of points.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>
                          <a:effectLst/>
                        </a:rPr>
                        <a:t>npts</a:t>
                      </a:r>
                      <a:r>
                        <a:rPr lang="en-US" dirty="0">
                          <a:effectLst/>
                        </a:rPr>
                        <a:t> – Array of polygon vertex counters.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>
                          <a:effectLst/>
                        </a:rPr>
                        <a:t>ncontours</a:t>
                      </a:r>
                      <a:r>
                        <a:rPr lang="en-US" dirty="0">
                          <a:effectLst/>
                        </a:rPr>
                        <a:t> – Number of contours that bind the filled region.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color</a:t>
                      </a:r>
                      <a:r>
                        <a:rPr lang="en-US" dirty="0">
                          <a:effectLst/>
                        </a:rPr>
                        <a:t> – Polygon color.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>
                          <a:effectLst/>
                        </a:rPr>
                        <a:t>lineType</a:t>
                      </a:r>
                      <a:r>
                        <a:rPr lang="en-US" dirty="0">
                          <a:effectLst/>
                        </a:rPr>
                        <a:t> – Type of the polygon boundaries. See the </a:t>
                      </a:r>
                      <a:r>
                        <a:rPr lang="en-US" u="none" strike="noStrike" dirty="0">
                          <a:solidFill>
                            <a:srgbClr val="2878A2"/>
                          </a:solidFill>
                          <a:effectLst/>
                          <a:hlinkClick r:id="rId2" tooltip="void line(InputOutputArray img, Point pt1, Point pt2, const Scalar&amp; color, int thickness, int lineType, int shift)"/>
                        </a:rPr>
                        <a:t>line()</a:t>
                      </a:r>
                      <a:r>
                        <a:rPr lang="en-US" dirty="0">
                          <a:effectLst/>
                        </a:rPr>
                        <a:t> description.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shift</a:t>
                      </a:r>
                      <a:r>
                        <a:rPr lang="en-US" dirty="0">
                          <a:effectLst/>
                        </a:rPr>
                        <a:t> – Number of fractional bits in the vertex coordinates.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offset</a:t>
                      </a:r>
                      <a:r>
                        <a:rPr lang="en-US" dirty="0">
                          <a:effectLst/>
                        </a:rPr>
                        <a:t> – Optional offset of all points of the contours.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01103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04E560FD-D396-41CD-9C43-A836771BC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59" y="1385668"/>
            <a:ext cx="799488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C++: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304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void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3048"/>
                </a:solidFill>
                <a:effectLst/>
                <a:latin typeface="Consolas" panose="020B0609020204030204" pitchFamily="49" charset="0"/>
              </a:rPr>
              <a:t>fillPoly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Mat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&amp;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img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const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Point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**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pts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const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*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npts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ncontours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Open Sans"/>
              </a:rPr>
              <a:t>	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const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Scalar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&amp;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color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lineType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=LINE_8,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shift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=0,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Point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offset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=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Point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() 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370E59-F6D7-4E63-B3A1-15D4BBC25D1F}"/>
              </a:ext>
            </a:extLst>
          </p:cNvPr>
          <p:cNvSpPr/>
          <p:nvPr/>
        </p:nvSpPr>
        <p:spPr>
          <a:xfrm>
            <a:off x="-158625" y="22048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Заполняет область, ограниченную одним или несколькими полигонами</a:t>
            </a:r>
          </a:p>
        </p:txBody>
      </p:sp>
    </p:spTree>
    <p:extLst>
      <p:ext uri="{BB962C8B-B14F-4D97-AF65-F5344CB8AC3E}">
        <p14:creationId xmlns:p14="http://schemas.microsoft.com/office/powerpoint/2010/main" val="3938820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2C7631F-71C9-4433-9636-34D62CCD53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#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863445-1108-49A7-98FE-29DE8891D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00" y="1441184"/>
            <a:ext cx="670837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C++: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304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void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3048"/>
                </a:solidFill>
                <a:effectLst/>
                <a:latin typeface="Consolas" panose="020B0609020204030204" pitchFamily="49" charset="0"/>
              </a:rPr>
              <a:t>arrowedLine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InputOutputArray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img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Point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pt1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Point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pt2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Open Sans"/>
              </a:rPr>
              <a:t>		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const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Scalar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&amp;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color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thickness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=1,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		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lineType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=8,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shift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=0,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double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tipLength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=0.1)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37A8F262-78E3-479D-9A53-A280473D2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0728"/>
            <a:ext cx="23762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400" b="1" dirty="0" err="1">
                <a:solidFill>
                  <a:srgbClr val="002060"/>
                </a:solidFill>
                <a:latin typeface="Bookman Old Style" pitchFamily="18" charset="0"/>
              </a:rPr>
              <a:t>arrowedLine</a:t>
            </a:r>
            <a:endParaRPr lang="ru-RU" sz="2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9BBAD93-6193-4843-9166-D84A289C2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121460"/>
              </p:ext>
            </p:extLst>
          </p:nvPr>
        </p:nvGraphicFramePr>
        <p:xfrm>
          <a:off x="468313" y="9273857"/>
          <a:ext cx="8229600" cy="385953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95625034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5985452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Parameters: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>
                          <a:effectLst/>
                        </a:rPr>
                        <a:t>img</a:t>
                      </a:r>
                      <a:r>
                        <a:rPr lang="en-US" dirty="0">
                          <a:effectLst/>
                        </a:rPr>
                        <a:t> – Image.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pt1</a:t>
                      </a:r>
                      <a:r>
                        <a:rPr lang="en-US" dirty="0">
                          <a:effectLst/>
                        </a:rPr>
                        <a:t> – The point the arrow starts from.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pt2</a:t>
                      </a:r>
                      <a:r>
                        <a:rPr lang="en-US" dirty="0">
                          <a:effectLst/>
                        </a:rPr>
                        <a:t> – The point the arrow points to.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color</a:t>
                      </a:r>
                      <a:r>
                        <a:rPr lang="en-US" dirty="0">
                          <a:effectLst/>
                        </a:rPr>
                        <a:t> – Line color.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thickness</a:t>
                      </a:r>
                      <a:r>
                        <a:rPr lang="en-US" dirty="0">
                          <a:effectLst/>
                        </a:rPr>
                        <a:t> – Line thickness.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>
                          <a:effectLst/>
                        </a:rPr>
                        <a:t>lineType</a:t>
                      </a:r>
                      <a:r>
                        <a:rPr lang="en-US" dirty="0">
                          <a:effectLst/>
                        </a:rPr>
                        <a:t> –Type of the line:</a:t>
                      </a:r>
                    </a:p>
                    <a:p>
                      <a:pPr marL="742950" lvl="1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8</a:t>
                      </a:r>
                      <a:r>
                        <a:rPr lang="en-US" dirty="0">
                          <a:effectLst/>
                        </a:rPr>
                        <a:t> (or omitted) - 8-connected line.</a:t>
                      </a:r>
                    </a:p>
                    <a:p>
                      <a:pPr marL="742950" lvl="1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4</a:t>
                      </a:r>
                      <a:r>
                        <a:rPr lang="en-US" dirty="0">
                          <a:effectLst/>
                        </a:rPr>
                        <a:t> - 4-connected line.</a:t>
                      </a:r>
                    </a:p>
                    <a:p>
                      <a:pPr marL="742950" lvl="1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CV_AA</a:t>
                      </a:r>
                      <a:r>
                        <a:rPr lang="en-US" dirty="0">
                          <a:effectLst/>
                        </a:rPr>
                        <a:t> - </a:t>
                      </a:r>
                      <a:r>
                        <a:rPr lang="en-US" dirty="0" err="1">
                          <a:effectLst/>
                        </a:rPr>
                        <a:t>antialiased</a:t>
                      </a:r>
                      <a:r>
                        <a:rPr lang="en-US" dirty="0">
                          <a:effectLst/>
                        </a:rPr>
                        <a:t> line.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shift</a:t>
                      </a:r>
                      <a:r>
                        <a:rPr lang="en-US" dirty="0">
                          <a:effectLst/>
                        </a:rPr>
                        <a:t> – Number of fractional bits in the point coordinates.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>
                          <a:effectLst/>
                        </a:rPr>
                        <a:t>tipLength</a:t>
                      </a:r>
                      <a:r>
                        <a:rPr lang="en-US" dirty="0">
                          <a:effectLst/>
                        </a:rPr>
                        <a:t> – The length of the arrow tip in relation to the arrow length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88285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FA90520-8596-468A-92BB-16C0E0B7A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25898"/>
              </p:ext>
            </p:extLst>
          </p:nvPr>
        </p:nvGraphicFramePr>
        <p:xfrm>
          <a:off x="457200" y="2432792"/>
          <a:ext cx="8419700" cy="3585210"/>
        </p:xfrm>
        <a:graphic>
          <a:graphicData uri="http://schemas.openxmlformats.org/drawingml/2006/table">
            <a:tbl>
              <a:tblPr/>
              <a:tblGrid>
                <a:gridCol w="4209850">
                  <a:extLst>
                    <a:ext uri="{9D8B030D-6E8A-4147-A177-3AD203B41FA5}">
                      <a16:colId xmlns:a16="http://schemas.microsoft.com/office/drawing/2014/main" val="4270620232"/>
                    </a:ext>
                  </a:extLst>
                </a:gridCol>
                <a:gridCol w="4209850">
                  <a:extLst>
                    <a:ext uri="{9D8B030D-6E8A-4147-A177-3AD203B41FA5}">
                      <a16:colId xmlns:a16="http://schemas.microsoft.com/office/drawing/2014/main" val="2632065630"/>
                    </a:ext>
                  </a:extLst>
                </a:gridCol>
              </a:tblGrid>
              <a:tr h="338109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Parameters: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>
                          <a:effectLst/>
                        </a:rPr>
                        <a:t>img</a:t>
                      </a:r>
                      <a:r>
                        <a:rPr lang="en-US" dirty="0">
                          <a:effectLst/>
                        </a:rPr>
                        <a:t> – Image.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pt1</a:t>
                      </a:r>
                      <a:r>
                        <a:rPr lang="en-US" dirty="0">
                          <a:effectLst/>
                        </a:rPr>
                        <a:t> – The point the arrow starts from.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pt2</a:t>
                      </a:r>
                      <a:r>
                        <a:rPr lang="en-US" dirty="0">
                          <a:effectLst/>
                        </a:rPr>
                        <a:t> – The point the arrow points to.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color</a:t>
                      </a:r>
                      <a:r>
                        <a:rPr lang="en-US" dirty="0">
                          <a:effectLst/>
                        </a:rPr>
                        <a:t> – Line color.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thickness</a:t>
                      </a:r>
                      <a:r>
                        <a:rPr lang="en-US" dirty="0">
                          <a:effectLst/>
                        </a:rPr>
                        <a:t> – Line thickness.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>
                          <a:effectLst/>
                        </a:rPr>
                        <a:t>lineType</a:t>
                      </a:r>
                      <a:r>
                        <a:rPr lang="en-US" dirty="0">
                          <a:effectLst/>
                        </a:rPr>
                        <a:t> –Type of the line:</a:t>
                      </a:r>
                    </a:p>
                    <a:p>
                      <a:pPr marL="742950" lvl="1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8</a:t>
                      </a:r>
                      <a:r>
                        <a:rPr lang="en-US" dirty="0">
                          <a:effectLst/>
                        </a:rPr>
                        <a:t> (or omitted) - 8-connected line.</a:t>
                      </a:r>
                    </a:p>
                    <a:p>
                      <a:pPr marL="742950" lvl="1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4</a:t>
                      </a:r>
                      <a:r>
                        <a:rPr lang="en-US" dirty="0">
                          <a:effectLst/>
                        </a:rPr>
                        <a:t> - 4-connected line.</a:t>
                      </a:r>
                    </a:p>
                    <a:p>
                      <a:pPr marL="742950" lvl="1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CV_AA</a:t>
                      </a:r>
                      <a:r>
                        <a:rPr lang="en-US" dirty="0">
                          <a:effectLst/>
                        </a:rPr>
                        <a:t> - </a:t>
                      </a:r>
                      <a:r>
                        <a:rPr lang="en-US" dirty="0" err="1">
                          <a:effectLst/>
                        </a:rPr>
                        <a:t>antialiased</a:t>
                      </a:r>
                      <a:r>
                        <a:rPr lang="en-US" dirty="0">
                          <a:effectLst/>
                        </a:rPr>
                        <a:t> line.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shift</a:t>
                      </a:r>
                      <a:r>
                        <a:rPr lang="en-US" dirty="0">
                          <a:effectLst/>
                        </a:rPr>
                        <a:t> – Number of fractional bits in the point coordinates.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>
                          <a:effectLst/>
                        </a:rPr>
                        <a:t>tipLength</a:t>
                      </a:r>
                      <a:r>
                        <a:rPr lang="en-US" dirty="0">
                          <a:effectLst/>
                        </a:rPr>
                        <a:t> – The length of the arrow tip in relation to the arrow length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353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478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E75205D-8297-4E98-BCBC-4CE5F726D2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#</a:t>
            </a:r>
            <a:endParaRPr lang="ru-RU" dirty="0"/>
          </a:p>
        </p:txBody>
      </p:sp>
      <p:sp>
        <p:nvSpPr>
          <p:cNvPr id="4" name="Text Box 15">
            <a:extLst>
              <a:ext uri="{FF2B5EF4-FFF2-40B4-BE49-F238E27FC236}">
                <a16:creationId xmlns:a16="http://schemas.microsoft.com/office/drawing/2014/main" id="{E790A0F1-CE53-480B-A015-695642AA0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0728"/>
            <a:ext cx="23762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400" b="1" dirty="0">
                <a:solidFill>
                  <a:srgbClr val="002060"/>
                </a:solidFill>
                <a:latin typeface="Bookman Old Style" pitchFamily="18" charset="0"/>
              </a:rPr>
              <a:t>rectangle</a:t>
            </a:r>
            <a:endParaRPr lang="ru-RU" sz="2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0426E2B-728A-4B5D-B599-C6A87A114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484784"/>
            <a:ext cx="8189614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C++: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304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void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3048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InputOutputArray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img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Point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pt1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Point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pt2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const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Scalar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&amp;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color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thickness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=1,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lineType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=LINE_8,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shift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=0 )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3403E8E-28E3-491A-8182-434AB014D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488669"/>
              </p:ext>
            </p:extLst>
          </p:nvPr>
        </p:nvGraphicFramePr>
        <p:xfrm>
          <a:off x="948224" y="2247334"/>
          <a:ext cx="7247552" cy="3859530"/>
        </p:xfrm>
        <a:graphic>
          <a:graphicData uri="http://schemas.openxmlformats.org/drawingml/2006/table">
            <a:tbl>
              <a:tblPr/>
              <a:tblGrid>
                <a:gridCol w="1877774">
                  <a:extLst>
                    <a:ext uri="{9D8B030D-6E8A-4147-A177-3AD203B41FA5}">
                      <a16:colId xmlns:a16="http://schemas.microsoft.com/office/drawing/2014/main" val="2195527296"/>
                    </a:ext>
                  </a:extLst>
                </a:gridCol>
                <a:gridCol w="5369778">
                  <a:extLst>
                    <a:ext uri="{9D8B030D-6E8A-4147-A177-3AD203B41FA5}">
                      <a16:colId xmlns:a16="http://schemas.microsoft.com/office/drawing/2014/main" val="2304936171"/>
                    </a:ext>
                  </a:extLst>
                </a:gridCol>
              </a:tblGrid>
              <a:tr h="3755097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Parameters: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>
                          <a:effectLst/>
                        </a:rPr>
                        <a:t>img</a:t>
                      </a:r>
                      <a:r>
                        <a:rPr lang="en-US" dirty="0">
                          <a:effectLst/>
                        </a:rPr>
                        <a:t> – Image.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pt1</a:t>
                      </a:r>
                      <a:r>
                        <a:rPr lang="en-US" dirty="0">
                          <a:effectLst/>
                        </a:rPr>
                        <a:t> – Vertex of the rectangle.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pt2</a:t>
                      </a:r>
                      <a:r>
                        <a:rPr lang="en-US" dirty="0">
                          <a:effectLst/>
                        </a:rPr>
                        <a:t> – Vertex of the rectangle opposite to pt1 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rec</a:t>
                      </a:r>
                      <a:r>
                        <a:rPr lang="en-US" dirty="0">
                          <a:effectLst/>
                        </a:rPr>
                        <a:t> – Alternative specification of the drawn rectangle.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color</a:t>
                      </a:r>
                      <a:r>
                        <a:rPr lang="en-US" dirty="0">
                          <a:effectLst/>
                        </a:rPr>
                        <a:t> – Rectangle color or brightness (grayscale image).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thickness</a:t>
                      </a:r>
                      <a:r>
                        <a:rPr lang="en-US" dirty="0">
                          <a:effectLst/>
                        </a:rPr>
                        <a:t> – Thickness of lines that make up the rectangle. Negative values, like CV_FILLED , mean that the function has to draw a filled rectangle.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>
                          <a:effectLst/>
                        </a:rPr>
                        <a:t>lineType</a:t>
                      </a:r>
                      <a:r>
                        <a:rPr lang="en-US" dirty="0">
                          <a:effectLst/>
                        </a:rPr>
                        <a:t> – Type of the line. See the </a:t>
                      </a:r>
                      <a:r>
                        <a:rPr lang="en-US" u="none" strike="noStrike" dirty="0">
                          <a:solidFill>
                            <a:srgbClr val="2878A2"/>
                          </a:solidFill>
                          <a:effectLst/>
                          <a:hlinkClick r:id="rId2" tooltip="void line(InputOutputArray img, Point pt1, Point pt2, const Scalar&amp; color, int thickness, int lineType, int shift)"/>
                        </a:rPr>
                        <a:t>line()</a:t>
                      </a:r>
                      <a:r>
                        <a:rPr lang="en-US" dirty="0">
                          <a:effectLst/>
                        </a:rPr>
                        <a:t> description.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shift</a:t>
                      </a:r>
                      <a:r>
                        <a:rPr lang="en-US" dirty="0">
                          <a:effectLst/>
                        </a:rPr>
                        <a:t> – Number of fractional bits in the point coordinates.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885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29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207552" y="6313466"/>
            <a:ext cx="2462981" cy="278811"/>
          </a:xfrm>
          <a:prstGeom prst="rect">
            <a:avLst/>
          </a:prstGeom>
          <a:noFill/>
          <a:ln>
            <a:noFill/>
          </a:ln>
        </p:spPr>
        <p:txBody>
          <a:bodyPr wrap="square" lIns="80154" tIns="40077" rIns="80154" bIns="40077" rtlCol="0">
            <a:spAutoFit/>
          </a:bodyPr>
          <a:lstStyle/>
          <a:p>
            <a:pPr algn="r"/>
            <a:r>
              <a:rPr lang="ru-RU" sz="1286" b="1" dirty="0">
                <a:noFill/>
                <a:cs typeface="Arial" charset="0"/>
              </a:rPr>
              <a:t>квартал / год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32963" y="3034222"/>
            <a:ext cx="633625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Bookman Old Style" pitchFamily="18" charset="0"/>
              </a:rPr>
              <a:t>Рисование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-2232" y="6497051"/>
            <a:ext cx="8066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1400" b="1" dirty="0">
                <a:solidFill>
                  <a:srgbClr val="002060"/>
                </a:solidFill>
              </a:rPr>
              <a:t>2019 г.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042988" y="271681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" t="6874" b="12912"/>
          <a:stretch/>
        </p:blipFill>
        <p:spPr>
          <a:xfrm>
            <a:off x="1115616" y="2756831"/>
            <a:ext cx="1617347" cy="148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01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7B51E4B-3EBD-4746-A70D-B215884DCB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#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193FD6-9F99-4C92-852C-0AB288A30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470467"/>
            <a:ext cx="830663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C++: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304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void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3048"/>
                </a:solidFill>
                <a:effectLst/>
                <a:latin typeface="Consolas" panose="020B0609020204030204" pitchFamily="49" charset="0"/>
              </a:rPr>
              <a:t>polylines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Mat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&amp;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img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const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Point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*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const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*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pts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const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*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npts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ncontours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bool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isClosed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const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Scalar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&amp;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color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thickness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=1,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lineType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=LINE_8,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shift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=0 )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9B905A3F-1BB8-489D-B1AA-974F0EACD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0728"/>
            <a:ext cx="23762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400" b="1" dirty="0">
                <a:solidFill>
                  <a:srgbClr val="002060"/>
                </a:solidFill>
                <a:latin typeface="Bookman Old Style" pitchFamily="18" charset="0"/>
              </a:rPr>
              <a:t>polylines</a:t>
            </a:r>
            <a:endParaRPr lang="ru-RU" sz="2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E2037C8-9396-4561-98A3-4512848EE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21892"/>
              </p:ext>
            </p:extLst>
          </p:nvPr>
        </p:nvGraphicFramePr>
        <p:xfrm>
          <a:off x="611560" y="2636331"/>
          <a:ext cx="8229600" cy="3310890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3735043331"/>
                    </a:ext>
                  </a:extLst>
                </a:gridCol>
                <a:gridCol w="6501408">
                  <a:extLst>
                    <a:ext uri="{9D8B030D-6E8A-4147-A177-3AD203B41FA5}">
                      <a16:colId xmlns:a16="http://schemas.microsoft.com/office/drawing/2014/main" val="15384476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Parameters: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>
                          <a:effectLst/>
                        </a:rPr>
                        <a:t>img</a:t>
                      </a:r>
                      <a:r>
                        <a:rPr lang="en-US" dirty="0">
                          <a:effectLst/>
                        </a:rPr>
                        <a:t> – Image.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pts</a:t>
                      </a:r>
                      <a:r>
                        <a:rPr lang="en-US" dirty="0">
                          <a:effectLst/>
                        </a:rPr>
                        <a:t> – Array of polygonal curves.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>
                          <a:effectLst/>
                        </a:rPr>
                        <a:t>npts</a:t>
                      </a:r>
                      <a:r>
                        <a:rPr lang="en-US" dirty="0">
                          <a:effectLst/>
                        </a:rPr>
                        <a:t> – Array of polygon vertex counters.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>
                          <a:effectLst/>
                        </a:rPr>
                        <a:t>ncontours</a:t>
                      </a:r>
                      <a:r>
                        <a:rPr lang="en-US" dirty="0">
                          <a:effectLst/>
                        </a:rPr>
                        <a:t> – Number of curves.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>
                          <a:effectLst/>
                        </a:rPr>
                        <a:t>isClosed</a:t>
                      </a:r>
                      <a:r>
                        <a:rPr lang="en-US" dirty="0">
                          <a:effectLst/>
                        </a:rPr>
                        <a:t> – Flag indicating whether the drawn polylines are closed or not. If they are closed, the function draws a line from the last vertex of each curve to its first vertex.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color</a:t>
                      </a:r>
                      <a:r>
                        <a:rPr lang="en-US" dirty="0">
                          <a:effectLst/>
                        </a:rPr>
                        <a:t> – Polyline color.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thickness</a:t>
                      </a:r>
                      <a:r>
                        <a:rPr lang="en-US" dirty="0">
                          <a:effectLst/>
                        </a:rPr>
                        <a:t> – Thickness of the polyline edges.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>
                          <a:effectLst/>
                        </a:rPr>
                        <a:t>lineType</a:t>
                      </a:r>
                      <a:r>
                        <a:rPr lang="en-US" dirty="0">
                          <a:effectLst/>
                        </a:rPr>
                        <a:t> – Type of the line segments. See the </a:t>
                      </a:r>
                      <a:r>
                        <a:rPr lang="en-US" u="none" strike="noStrike" dirty="0">
                          <a:solidFill>
                            <a:srgbClr val="2878A2"/>
                          </a:solidFill>
                          <a:effectLst/>
                          <a:hlinkClick r:id="rId2" tooltip="void line(InputOutputArray img, Point pt1, Point pt2, const Scalar&amp; color, int thickness, int lineType, int shift)"/>
                        </a:rPr>
                        <a:t>line()</a:t>
                      </a:r>
                      <a:r>
                        <a:rPr lang="en-US" dirty="0">
                          <a:effectLst/>
                        </a:rPr>
                        <a:t> description.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shift</a:t>
                      </a:r>
                      <a:r>
                        <a:rPr lang="en-US" dirty="0">
                          <a:effectLst/>
                        </a:rPr>
                        <a:t> – Number of fractional bits in the vertex coordinates.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086079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6C4F28-F8DB-4FA7-ACFB-5CE41438689A}"/>
              </a:ext>
            </a:extLst>
          </p:cNvPr>
          <p:cNvSpPr/>
          <p:nvPr/>
        </p:nvSpPr>
        <p:spPr>
          <a:xfrm>
            <a:off x="4689475" y="209001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Функция </a:t>
            </a:r>
            <a:r>
              <a:rPr lang="ru-RU" dirty="0" err="1"/>
              <a:t>полилиний</a:t>
            </a:r>
            <a:r>
              <a:rPr lang="ru-RU" dirty="0"/>
              <a:t> рисует одну или несколько многоугольных кривых</a:t>
            </a:r>
          </a:p>
        </p:txBody>
      </p:sp>
    </p:spTree>
    <p:extLst>
      <p:ext uri="{BB962C8B-B14F-4D97-AF65-F5344CB8AC3E}">
        <p14:creationId xmlns:p14="http://schemas.microsoft.com/office/powerpoint/2010/main" val="749543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91D8B90-0860-4505-BDC4-A84809DF76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#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64E361-2A47-4B3A-AAA5-FB1097000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01" y="1484784"/>
            <a:ext cx="813799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C++: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304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void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3048"/>
                </a:solidFill>
                <a:effectLst/>
                <a:latin typeface="Consolas" panose="020B0609020204030204" pitchFamily="49" charset="0"/>
              </a:rPr>
              <a:t>putText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InputOutputArray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img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const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&amp;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text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Point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org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fontFace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	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double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fontScale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Scalar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color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thickness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=1,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lineType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=LINE_8,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	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bool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bottomLeftOrigin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=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false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2EBA417C-83D8-47FC-8C9C-EC88E08CB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0728"/>
            <a:ext cx="23762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400" b="1" dirty="0" err="1">
                <a:solidFill>
                  <a:srgbClr val="002060"/>
                </a:solidFill>
                <a:latin typeface="Bookman Old Style" pitchFamily="18" charset="0"/>
              </a:rPr>
              <a:t>PutText</a:t>
            </a:r>
            <a:endParaRPr lang="ru-RU" sz="2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ECD8141-253C-434B-B7EB-3926D6B65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87255"/>
              </p:ext>
            </p:extLst>
          </p:nvPr>
        </p:nvGraphicFramePr>
        <p:xfrm>
          <a:off x="1025332" y="2315781"/>
          <a:ext cx="7093334" cy="3921531"/>
        </p:xfrm>
        <a:graphic>
          <a:graphicData uri="http://schemas.openxmlformats.org/drawingml/2006/table">
            <a:tbl>
              <a:tblPr/>
              <a:tblGrid>
                <a:gridCol w="1682545">
                  <a:extLst>
                    <a:ext uri="{9D8B030D-6E8A-4147-A177-3AD203B41FA5}">
                      <a16:colId xmlns:a16="http://schemas.microsoft.com/office/drawing/2014/main" val="169126304"/>
                    </a:ext>
                  </a:extLst>
                </a:gridCol>
                <a:gridCol w="5410789">
                  <a:extLst>
                    <a:ext uri="{9D8B030D-6E8A-4147-A177-3AD203B41FA5}">
                      <a16:colId xmlns:a16="http://schemas.microsoft.com/office/drawing/2014/main" val="3852206999"/>
                    </a:ext>
                  </a:extLst>
                </a:gridCol>
              </a:tblGrid>
              <a:tr h="3921531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Parameters:</a:t>
                      </a:r>
                    </a:p>
                  </a:txBody>
                  <a:tcPr marL="33544" marR="53670" marT="6709" marB="67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300" b="1" dirty="0" err="1">
                          <a:effectLst/>
                        </a:rPr>
                        <a:t>img</a:t>
                      </a:r>
                      <a:r>
                        <a:rPr lang="en-US" sz="1300" dirty="0">
                          <a:effectLst/>
                        </a:rPr>
                        <a:t> – Image.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300" b="1" dirty="0">
                          <a:effectLst/>
                        </a:rPr>
                        <a:t>text</a:t>
                      </a:r>
                      <a:r>
                        <a:rPr lang="en-US" sz="1300" dirty="0">
                          <a:effectLst/>
                        </a:rPr>
                        <a:t> – Text string to be drawn.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300" b="1" dirty="0">
                          <a:effectLst/>
                        </a:rPr>
                        <a:t>org</a:t>
                      </a:r>
                      <a:r>
                        <a:rPr lang="en-US" sz="1300" dirty="0">
                          <a:effectLst/>
                        </a:rPr>
                        <a:t> – Bottom-left corner of the text string in the image.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300" b="1" dirty="0">
                          <a:effectLst/>
                        </a:rPr>
                        <a:t>font</a:t>
                      </a:r>
                      <a:r>
                        <a:rPr lang="en-US" sz="1300" dirty="0">
                          <a:effectLst/>
                        </a:rPr>
                        <a:t> – </a:t>
                      </a:r>
                      <a:r>
                        <a:rPr lang="en-US" sz="1300" dirty="0" err="1">
                          <a:effectLst/>
                        </a:rPr>
                        <a:t>CvFont</a:t>
                      </a:r>
                      <a:r>
                        <a:rPr lang="en-US" sz="1300" dirty="0">
                          <a:effectLst/>
                        </a:rPr>
                        <a:t> structure initialized using </a:t>
                      </a:r>
                      <a:r>
                        <a:rPr lang="en-US" sz="1300" u="none" strike="noStrike" dirty="0" err="1">
                          <a:solidFill>
                            <a:srgbClr val="2878A2"/>
                          </a:solidFill>
                          <a:effectLst/>
                          <a:hlinkClick r:id="rId2" tooltip="void cvInitFont(CvFont* font, int font_face, double hscale, double vscale, double shear, int thickness, int line_type)"/>
                        </a:rPr>
                        <a:t>InitFont</a:t>
                      </a:r>
                      <a:r>
                        <a:rPr lang="en-US" sz="1300" u="none" strike="noStrike" dirty="0">
                          <a:solidFill>
                            <a:srgbClr val="2878A2"/>
                          </a:solidFill>
                          <a:effectLst/>
                          <a:hlinkClick r:id="rId2" tooltip="void cvInitFont(CvFont* font, int font_face, double hscale, double vscale, double shear, int thickness, int line_type)"/>
                        </a:rPr>
                        <a:t>()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300" b="1" dirty="0" err="1">
                          <a:effectLst/>
                        </a:rPr>
                        <a:t>fontFace</a:t>
                      </a:r>
                      <a:r>
                        <a:rPr lang="en-US" sz="1300" dirty="0">
                          <a:effectLst/>
                        </a:rPr>
                        <a:t> – Font type. One of FONT_HERSHEY_SIMPLEX, FONT_HERSHEY_PLAIN, FONT_HERSHEY_DUPLEX, FONT_HERSHEY_COMPLEX, FONT_HERSHEY_TRIPLEX, FONT_HERSHEY_COMPLEX_SMALL, FONT_HERSHEY_SCRIPT_SIMPLEX, </a:t>
                      </a:r>
                      <a:r>
                        <a:rPr lang="en-US" sz="1300" dirty="0" err="1">
                          <a:effectLst/>
                        </a:rPr>
                        <a:t>orFONT_HERSHEY_SCRIPT_COMPLEX</a:t>
                      </a:r>
                      <a:r>
                        <a:rPr lang="en-US" sz="1300" dirty="0">
                          <a:effectLst/>
                        </a:rPr>
                        <a:t>, where each of the font ID’s can be combined with </a:t>
                      </a:r>
                      <a:r>
                        <a:rPr lang="en-US" sz="1300" dirty="0" err="1">
                          <a:effectLst/>
                        </a:rPr>
                        <a:t>FONT_ITALICto</a:t>
                      </a:r>
                      <a:r>
                        <a:rPr lang="en-US" sz="1300" dirty="0">
                          <a:effectLst/>
                        </a:rPr>
                        <a:t> get the slanted letters.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300" b="1" dirty="0" err="1">
                          <a:effectLst/>
                        </a:rPr>
                        <a:t>fontScale</a:t>
                      </a:r>
                      <a:r>
                        <a:rPr lang="en-US" sz="1300" dirty="0">
                          <a:effectLst/>
                        </a:rPr>
                        <a:t> – Font scale factor that is multiplied by the font-specific base size.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300" b="1" dirty="0">
                          <a:effectLst/>
                        </a:rPr>
                        <a:t>color</a:t>
                      </a:r>
                      <a:r>
                        <a:rPr lang="en-US" sz="1300" dirty="0">
                          <a:effectLst/>
                        </a:rPr>
                        <a:t> – Text color.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300" b="1" dirty="0">
                          <a:effectLst/>
                        </a:rPr>
                        <a:t>thickness</a:t>
                      </a:r>
                      <a:r>
                        <a:rPr lang="en-US" sz="1300" dirty="0">
                          <a:effectLst/>
                        </a:rPr>
                        <a:t> – Thickness of the lines used to draw a text.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300" b="1" dirty="0" err="1">
                          <a:effectLst/>
                        </a:rPr>
                        <a:t>lineType</a:t>
                      </a:r>
                      <a:r>
                        <a:rPr lang="en-US" sz="1300" dirty="0">
                          <a:effectLst/>
                        </a:rPr>
                        <a:t> – Line type. See the line for details.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300" b="1" dirty="0" err="1">
                          <a:effectLst/>
                        </a:rPr>
                        <a:t>bottomLeftOrigin</a:t>
                      </a:r>
                      <a:r>
                        <a:rPr lang="en-US" sz="1300" dirty="0">
                          <a:effectLst/>
                        </a:rPr>
                        <a:t> – When true, the image data origin is at the bottom-left corner. Otherwise, it is at the top-left corner.</a:t>
                      </a:r>
                    </a:p>
                  </a:txBody>
                  <a:tcPr marL="33544" marR="53670" marT="6709" marB="67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591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877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1042988" y="271681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E8D9131-3064-432E-9656-2DA552538831}"/>
              </a:ext>
            </a:extLst>
          </p:cNvPr>
          <p:cNvSpPr/>
          <p:nvPr/>
        </p:nvSpPr>
        <p:spPr>
          <a:xfrm>
            <a:off x="539552" y="1988840"/>
            <a:ext cx="78494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&lt;opencv2/core/core.hpp&gt;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&lt;opencv2/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highgui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/highgui.hpp&gt;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&lt;opencv2/imgproc.hpp&gt; </a:t>
            </a:r>
            <a:endParaRPr lang="ru-RU" sz="24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фигуры для рисования</a:t>
            </a:r>
            <a:endParaRPr lang="ru-RU" sz="2400" dirty="0"/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CB6FE0EA-77AD-4365-90A3-8AC12612C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57843"/>
            <a:ext cx="1800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sz="2400" b="1" dirty="0">
                <a:solidFill>
                  <a:srgbClr val="002060"/>
                </a:solidFill>
                <a:latin typeface="Bookman Old Style" pitchFamily="18" charset="0"/>
              </a:rPr>
              <a:t>Заголовки</a:t>
            </a:r>
          </a:p>
        </p:txBody>
      </p:sp>
    </p:spTree>
    <p:extLst>
      <p:ext uri="{BB962C8B-B14F-4D97-AF65-F5344CB8AC3E}">
        <p14:creationId xmlns:p14="http://schemas.microsoft.com/office/powerpoint/2010/main" val="3088108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1042988" y="271681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050084" y="2785226"/>
            <a:ext cx="633625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Bookman Old Style" pitchFamily="18" charset="0"/>
              </a:rPr>
              <a:t>Спасибо за внимание!</a:t>
            </a:r>
          </a:p>
        </p:txBody>
      </p:sp>
      <p:pic>
        <p:nvPicPr>
          <p:cNvPr id="1026" name="Picture 2" descr="Следы шин и протектора в вектор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5" t="59882" r="50091" b="24253"/>
          <a:stretch/>
        </p:blipFill>
        <p:spPr bwMode="auto">
          <a:xfrm>
            <a:off x="1108257" y="2388021"/>
            <a:ext cx="1944216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98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0" y="980728"/>
            <a:ext cx="399593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sz="2400" b="1" dirty="0">
                <a:solidFill>
                  <a:srgbClr val="002060"/>
                </a:solidFill>
                <a:latin typeface="Bookman Old Style" pitchFamily="18" charset="0"/>
              </a:rPr>
              <a:t>Функции рисования:</a:t>
            </a:r>
          </a:p>
        </p:txBody>
      </p:sp>
      <p:pic>
        <p:nvPicPr>
          <p:cNvPr id="2053" name="Picture 5" descr="\texttt{Scalar} (blue \_ component, green \_ component, red \_ component[, alpha \_ component]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40" y="5224355"/>
            <a:ext cx="8892480" cy="25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1042988" y="271681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F110ED1-8633-4C44-BFBF-42787162B075}"/>
              </a:ext>
            </a:extLst>
          </p:cNvPr>
          <p:cNvSpPr/>
          <p:nvPr/>
        </p:nvSpPr>
        <p:spPr>
          <a:xfrm>
            <a:off x="719572" y="1668742"/>
            <a:ext cx="77048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Функции рисования работают с матрицами / изображениями произвольной глубины. Границы фигур можно рендерить с помощью сглаживания (пока что реализовано только для 8-битных изображений). Все функции включают параметр </a:t>
            </a:r>
            <a:r>
              <a:rPr lang="ru-RU" dirty="0" err="1"/>
              <a:t>color</a:t>
            </a:r>
            <a:r>
              <a:rPr lang="ru-RU" dirty="0"/>
              <a:t>, который использует значение RGB (которое может быть создано с помощью конструктора </a:t>
            </a:r>
            <a:r>
              <a:rPr lang="ru-RU" dirty="0" err="1"/>
              <a:t>Scalar</a:t>
            </a:r>
            <a:r>
              <a:rPr lang="ru-RU" dirty="0"/>
              <a:t>) для цветных изображений и яркость для изображений в градациях серого. Для цветных изображений порядок каналов обычно синий, зеленый, красный. Это то, с чем работают функции </a:t>
            </a:r>
            <a:r>
              <a:rPr lang="ru-RU" dirty="0" err="1"/>
              <a:t>imshow</a:t>
            </a:r>
            <a:r>
              <a:rPr lang="ru-RU" dirty="0"/>
              <a:t> (), </a:t>
            </a:r>
            <a:r>
              <a:rPr lang="ru-RU" dirty="0" err="1"/>
              <a:t>imread</a:t>
            </a:r>
            <a:r>
              <a:rPr lang="ru-RU" dirty="0"/>
              <a:t> () и </a:t>
            </a:r>
            <a:r>
              <a:rPr lang="ru-RU" dirty="0" err="1"/>
              <a:t>imwrite</a:t>
            </a:r>
            <a:r>
              <a:rPr lang="ru-RU" dirty="0"/>
              <a:t> (). Итак, если вы формируете цвет с помощью конструктора </a:t>
            </a:r>
            <a:r>
              <a:rPr lang="ru-RU" dirty="0" err="1"/>
              <a:t>Scalar</a:t>
            </a:r>
            <a:r>
              <a:rPr lang="ru-RU" dirty="0"/>
              <a:t>, он должен выглядеть следующим образом:</a:t>
            </a:r>
          </a:p>
        </p:txBody>
      </p:sp>
    </p:spTree>
    <p:extLst>
      <p:ext uri="{BB962C8B-B14F-4D97-AF65-F5344CB8AC3E}">
        <p14:creationId xmlns:p14="http://schemas.microsoft.com/office/powerpoint/2010/main" val="371887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0EE28D5-C3D8-41B8-9F5C-FA0DF35B8E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#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88F151B-42A0-462F-B623-F0664C5A1C0A}"/>
              </a:ext>
            </a:extLst>
          </p:cNvPr>
          <p:cNvSpPr/>
          <p:nvPr/>
        </p:nvSpPr>
        <p:spPr>
          <a:xfrm>
            <a:off x="1258317" y="1397675"/>
            <a:ext cx="69127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вы используете свои собственные функции рендеринга изображений и ввода / вывода, вы можете использовать любой порядок каналов. Функции рисования обрабатывают каждый канал независимо и не зависят от порядка каналов или даже от используемого цветового пространства. Все изображение может быть преобразовано из BGR в RGB или в другое цветовое пространство с помощью </a:t>
            </a:r>
            <a:r>
              <a:rPr lang="ru-RU" dirty="0" err="1"/>
              <a:t>cvtColor</a:t>
            </a:r>
            <a:r>
              <a:rPr lang="ru-RU" dirty="0"/>
              <a:t> ()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05AA18D-CB9F-41AA-8149-AE033DEF382E}"/>
              </a:ext>
            </a:extLst>
          </p:cNvPr>
          <p:cNvSpPr/>
          <p:nvPr/>
        </p:nvSpPr>
        <p:spPr>
          <a:xfrm>
            <a:off x="1114301" y="3568522"/>
            <a:ext cx="72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нарисованная фигура частично или полностью находится вне изображения, функции рисования обрезают ее. Кроме того, многие функции рисования могут обрабатывать пиксельные координаты, указанные с точностью до </a:t>
            </a:r>
            <a:r>
              <a:rPr lang="ru-RU" dirty="0" err="1"/>
              <a:t>субпикселя</a:t>
            </a:r>
            <a:r>
              <a:rPr lang="ru-RU" dirty="0"/>
              <a:t>. Это означает, что координаты могут быть переданы как числа с фиксированной точкой, закодированные как целые числа. </a:t>
            </a:r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673C3E39-6216-4225-8EFB-788A15E12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0728"/>
            <a:ext cx="399593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sz="2400" b="1" dirty="0">
                <a:solidFill>
                  <a:srgbClr val="002060"/>
                </a:solidFill>
                <a:latin typeface="Bookman Old Style" pitchFamily="18" charset="0"/>
              </a:rPr>
              <a:t>Функции рисования:</a:t>
            </a:r>
          </a:p>
        </p:txBody>
      </p:sp>
      <p:pic>
        <p:nvPicPr>
          <p:cNvPr id="2054" name="Picture 6" descr="https://upload.wikimedia.org/wikipedia/commons/thumb/7/74/27_subpixels.svg/440px-27_subpixels.svg.png">
            <a:extLst>
              <a:ext uri="{FF2B5EF4-FFF2-40B4-BE49-F238E27FC236}">
                <a16:creationId xmlns:a16="http://schemas.microsoft.com/office/drawing/2014/main" id="{B5A5158C-5202-4A4F-88CA-6DDC37C377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7" t="12636" r="68899" b="67181"/>
          <a:stretch/>
        </p:blipFill>
        <p:spPr bwMode="auto">
          <a:xfrm>
            <a:off x="3131840" y="5537146"/>
            <a:ext cx="2340260" cy="34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15">
            <a:extLst>
              <a:ext uri="{FF2B5EF4-FFF2-40B4-BE49-F238E27FC236}">
                <a16:creationId xmlns:a16="http://schemas.microsoft.com/office/drawing/2014/main" id="{4917590B-1398-46A5-B631-F11C16BD9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60648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</p:spTree>
    <p:extLst>
      <p:ext uri="{BB962C8B-B14F-4D97-AF65-F5344CB8AC3E}">
        <p14:creationId xmlns:p14="http://schemas.microsoft.com/office/powerpoint/2010/main" val="183262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62AA295-AD2C-48A6-8B3B-CB3F1370B0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#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BAC1CC9-67B8-4D60-BA4C-87AEFFC86104}"/>
              </a:ext>
            </a:extLst>
          </p:cNvPr>
          <p:cNvSpPr/>
          <p:nvPr/>
        </p:nvSpPr>
        <p:spPr>
          <a:xfrm>
            <a:off x="1475656" y="1340768"/>
            <a:ext cx="66784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dirty="0" err="1">
                <a:solidFill>
                  <a:srgbClr val="000000"/>
                </a:solidFill>
                <a:latin typeface="ff2"/>
              </a:rPr>
              <a:t>OpenCV</a:t>
            </a:r>
            <a:r>
              <a:rPr lang="ru-RU" dirty="0">
                <a:solidFill>
                  <a:srgbClr val="000000"/>
                </a:solidFill>
                <a:latin typeface="ff2"/>
              </a:rPr>
              <a:t> работает с 1, 2, 3, 4-канальными изображениями.</a:t>
            </a:r>
          </a:p>
          <a:p>
            <a:pPr algn="l"/>
            <a:r>
              <a:rPr lang="ru-RU" dirty="0">
                <a:solidFill>
                  <a:srgbClr val="0084D1"/>
                </a:solidFill>
                <a:latin typeface="ff3"/>
              </a:rPr>
              <a:t>1-канальные </a:t>
            </a:r>
            <a:r>
              <a:rPr lang="ru-RU" dirty="0">
                <a:solidFill>
                  <a:srgbClr val="000000"/>
                </a:solidFill>
                <a:latin typeface="ff2"/>
              </a:rPr>
              <a:t>— полутоновые.</a:t>
            </a:r>
            <a:endParaRPr lang="ru-RU" dirty="0">
              <a:solidFill>
                <a:srgbClr val="0084D1"/>
              </a:solidFill>
              <a:latin typeface="ff3"/>
            </a:endParaRPr>
          </a:p>
          <a:p>
            <a:pPr algn="l"/>
            <a:r>
              <a:rPr lang="ru-RU" dirty="0">
                <a:solidFill>
                  <a:srgbClr val="0084D1"/>
                </a:solidFill>
                <a:latin typeface="ff3"/>
              </a:rPr>
              <a:t>2-канальные</a:t>
            </a:r>
            <a:r>
              <a:rPr lang="ru-RU" dirty="0">
                <a:solidFill>
                  <a:srgbClr val="000000"/>
                </a:solidFill>
                <a:latin typeface="ff2"/>
              </a:rPr>
              <a:t> — используются для представления векторных полей (типа </a:t>
            </a:r>
            <a:endParaRPr lang="ru-RU" dirty="0">
              <a:solidFill>
                <a:srgbClr val="0084D1"/>
              </a:solidFill>
              <a:latin typeface="ff3"/>
            </a:endParaRPr>
          </a:p>
          <a:p>
            <a:pPr algn="l"/>
            <a:r>
              <a:rPr lang="ru-RU" dirty="0">
                <a:solidFill>
                  <a:srgbClr val="000000"/>
                </a:solidFill>
                <a:latin typeface="ff2"/>
              </a:rPr>
              <a:t>оптического потока). </a:t>
            </a:r>
          </a:p>
          <a:p>
            <a:pPr algn="l"/>
            <a:r>
              <a:rPr lang="ru-RU" dirty="0">
                <a:solidFill>
                  <a:srgbClr val="000000"/>
                </a:solidFill>
                <a:latin typeface="ff2"/>
              </a:rPr>
              <a:t>Внимание: они не будут выводиться на экран обычными средствами отображения </a:t>
            </a:r>
          </a:p>
          <a:p>
            <a:pPr algn="l"/>
            <a:r>
              <a:rPr lang="ru-RU" dirty="0">
                <a:solidFill>
                  <a:srgbClr val="000000"/>
                </a:solidFill>
                <a:latin typeface="ff2"/>
              </a:rPr>
              <a:t>типа </a:t>
            </a:r>
            <a:r>
              <a:rPr lang="ru-RU" dirty="0" err="1">
                <a:solidFill>
                  <a:srgbClr val="000000"/>
                </a:solidFill>
                <a:latin typeface="ff2"/>
              </a:rPr>
              <a:t>imshow</a:t>
            </a:r>
            <a:r>
              <a:rPr lang="ru-RU" dirty="0">
                <a:solidFill>
                  <a:srgbClr val="000000"/>
                </a:solidFill>
                <a:latin typeface="ff2"/>
              </a:rPr>
              <a:t>.</a:t>
            </a:r>
          </a:p>
          <a:p>
            <a:pPr algn="l"/>
            <a:r>
              <a:rPr lang="ru-RU" dirty="0">
                <a:solidFill>
                  <a:srgbClr val="0084D1"/>
                </a:solidFill>
                <a:latin typeface="ff3"/>
              </a:rPr>
              <a:t>3-канальные</a:t>
            </a:r>
            <a:r>
              <a:rPr lang="ru-RU" dirty="0">
                <a:solidFill>
                  <a:srgbClr val="0084D1"/>
                </a:solidFill>
                <a:latin typeface="ff2"/>
              </a:rPr>
              <a:t> </a:t>
            </a:r>
            <a:r>
              <a:rPr lang="ru-RU" dirty="0">
                <a:solidFill>
                  <a:srgbClr val="000000"/>
                </a:solidFill>
                <a:latin typeface="ff2"/>
              </a:rPr>
              <a:t>— цветные.</a:t>
            </a:r>
            <a:endParaRPr lang="ru-RU" dirty="0">
              <a:solidFill>
                <a:srgbClr val="0084D1"/>
              </a:solidFill>
              <a:latin typeface="ff3"/>
            </a:endParaRPr>
          </a:p>
          <a:p>
            <a:pPr algn="l"/>
            <a:r>
              <a:rPr lang="ru-RU" dirty="0">
                <a:solidFill>
                  <a:srgbClr val="0084D1"/>
                </a:solidFill>
                <a:latin typeface="ff3"/>
              </a:rPr>
              <a:t>4-канальные</a:t>
            </a:r>
            <a:r>
              <a:rPr lang="ru-RU" dirty="0">
                <a:solidFill>
                  <a:srgbClr val="000000"/>
                </a:solidFill>
                <a:latin typeface="ff2"/>
              </a:rPr>
              <a:t> — содержат дополнительный канал </a:t>
            </a:r>
            <a:r>
              <a:rPr lang="ru-RU" dirty="0" err="1">
                <a:solidFill>
                  <a:srgbClr val="000000"/>
                </a:solidFill>
                <a:latin typeface="ff2"/>
              </a:rPr>
              <a:t>Alpha</a:t>
            </a:r>
            <a:r>
              <a:rPr lang="ru-RU" dirty="0">
                <a:solidFill>
                  <a:srgbClr val="000000"/>
                </a:solidFill>
                <a:latin typeface="ff2"/>
              </a:rPr>
              <a:t>, который используется </a:t>
            </a:r>
            <a:endParaRPr lang="ru-RU" dirty="0">
              <a:solidFill>
                <a:srgbClr val="0084D1"/>
              </a:solidFill>
              <a:latin typeface="ff3"/>
            </a:endParaRPr>
          </a:p>
          <a:p>
            <a:pPr algn="l"/>
            <a:r>
              <a:rPr lang="ru-RU" dirty="0">
                <a:solidFill>
                  <a:srgbClr val="000000"/>
                </a:solidFill>
                <a:latin typeface="ff2"/>
              </a:rPr>
              <a:t>обычно для задания прозрачности. </a:t>
            </a:r>
          </a:p>
          <a:p>
            <a:pPr algn="l"/>
            <a:r>
              <a:rPr lang="ru-RU" dirty="0">
                <a:solidFill>
                  <a:srgbClr val="000000"/>
                </a:solidFill>
                <a:latin typeface="ff2"/>
              </a:rPr>
              <a:t>Внимание: текущая реализация </a:t>
            </a:r>
            <a:r>
              <a:rPr lang="ru-RU" dirty="0" err="1">
                <a:solidFill>
                  <a:srgbClr val="000000"/>
                </a:solidFill>
                <a:latin typeface="ff2"/>
              </a:rPr>
              <a:t>OpenCV</a:t>
            </a:r>
            <a:r>
              <a:rPr lang="ru-RU" dirty="0">
                <a:solidFill>
                  <a:srgbClr val="000000"/>
                </a:solidFill>
                <a:latin typeface="ff2"/>
              </a:rPr>
              <a:t> не учитывает в работе канал </a:t>
            </a:r>
            <a:r>
              <a:rPr lang="ru-RU" dirty="0" err="1">
                <a:solidFill>
                  <a:srgbClr val="000000"/>
                </a:solidFill>
                <a:latin typeface="ff2"/>
              </a:rPr>
              <a:t>Alpha</a:t>
            </a:r>
            <a:r>
              <a:rPr lang="ru-RU" dirty="0">
                <a:solidFill>
                  <a:srgbClr val="000000"/>
                </a:solidFill>
                <a:latin typeface="ff2"/>
              </a:rPr>
              <a:t>. В </a:t>
            </a:r>
          </a:p>
          <a:p>
            <a:pPr algn="l"/>
            <a:r>
              <a:rPr lang="ru-RU" dirty="0">
                <a:solidFill>
                  <a:srgbClr val="000000"/>
                </a:solidFill>
                <a:latin typeface="ff2"/>
              </a:rPr>
              <a:t>частности, при рисовании изображений средствами </a:t>
            </a:r>
            <a:r>
              <a:rPr lang="ru-RU" dirty="0" err="1">
                <a:solidFill>
                  <a:srgbClr val="000000"/>
                </a:solidFill>
                <a:latin typeface="ff2"/>
              </a:rPr>
              <a:t>OpenCV</a:t>
            </a:r>
            <a:r>
              <a:rPr lang="ru-RU" dirty="0">
                <a:solidFill>
                  <a:srgbClr val="000000"/>
                </a:solidFill>
                <a:latin typeface="ff2"/>
              </a:rPr>
              <a:t> 4-канальные </a:t>
            </a:r>
          </a:p>
          <a:p>
            <a:pPr algn="l"/>
            <a:r>
              <a:rPr lang="ru-RU" dirty="0">
                <a:solidFill>
                  <a:srgbClr val="000000"/>
                </a:solidFill>
                <a:latin typeface="ff2"/>
              </a:rPr>
              <a:t>изображения не будут прозрачными</a:t>
            </a:r>
            <a:endParaRPr lang="ru-RU" b="0" i="0" dirty="0">
              <a:solidFill>
                <a:srgbClr val="000000"/>
              </a:solidFill>
              <a:effectLst/>
              <a:latin typeface="ff2"/>
            </a:endParaRPr>
          </a:p>
        </p:txBody>
      </p:sp>
      <p:sp>
        <p:nvSpPr>
          <p:cNvPr id="4" name="Text Box 15">
            <a:extLst>
              <a:ext uri="{FF2B5EF4-FFF2-40B4-BE49-F238E27FC236}">
                <a16:creationId xmlns:a16="http://schemas.microsoft.com/office/drawing/2014/main" id="{00E3EF4C-3A88-453F-9820-7839242D6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836712" y="971436"/>
            <a:ext cx="399593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sz="2400" b="1" dirty="0">
                <a:solidFill>
                  <a:srgbClr val="002060"/>
                </a:solidFill>
                <a:latin typeface="Bookman Old Style" pitchFamily="18" charset="0"/>
              </a:rPr>
              <a:t>Каналы</a:t>
            </a:r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5CFBF121-2521-496E-BFA2-079461B62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71681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</p:spTree>
    <p:extLst>
      <p:ext uri="{BB962C8B-B14F-4D97-AF65-F5344CB8AC3E}">
        <p14:creationId xmlns:p14="http://schemas.microsoft.com/office/powerpoint/2010/main" val="401577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13DD087-7C1D-47A1-BFFF-48888EF638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#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9880B21-6DA1-45E0-8AA6-F39DF9EBC017}"/>
              </a:ext>
            </a:extLst>
          </p:cNvPr>
          <p:cNvSpPr/>
          <p:nvPr/>
        </p:nvSpPr>
        <p:spPr>
          <a:xfrm>
            <a:off x="1187624" y="1268760"/>
            <a:ext cx="70501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dirty="0" err="1">
                <a:solidFill>
                  <a:srgbClr val="0099FF"/>
                </a:solidFill>
                <a:latin typeface="ff2"/>
              </a:rPr>
              <a:t>Mat</a:t>
            </a:r>
            <a:r>
              <a:rPr lang="ru-RU" dirty="0">
                <a:solidFill>
                  <a:srgbClr val="0099FF"/>
                </a:solidFill>
                <a:latin typeface="inherit"/>
              </a:rPr>
              <a:t> </a:t>
            </a:r>
            <a:r>
              <a:rPr lang="ru-RU" dirty="0">
                <a:solidFill>
                  <a:srgbClr val="000000"/>
                </a:solidFill>
                <a:latin typeface="inherit"/>
              </a:rPr>
              <a:t>- класс для хранения изображений</a:t>
            </a:r>
            <a:endParaRPr lang="ru-RU" dirty="0">
              <a:solidFill>
                <a:srgbClr val="0099FF"/>
              </a:solidFill>
              <a:latin typeface="ff2"/>
            </a:endParaRPr>
          </a:p>
          <a:p>
            <a:pPr algn="l"/>
            <a:r>
              <a:rPr lang="ru-RU" dirty="0">
                <a:solidFill>
                  <a:srgbClr val="000000"/>
                </a:solidFill>
                <a:latin typeface="ff2"/>
              </a:rPr>
              <a:t>Создание изображений:</a:t>
            </a:r>
            <a:endParaRPr lang="en-US" dirty="0">
              <a:solidFill>
                <a:srgbClr val="000000"/>
              </a:solidFill>
              <a:latin typeface="ff2"/>
            </a:endParaRPr>
          </a:p>
          <a:p>
            <a:pPr algn="l"/>
            <a:endParaRPr lang="ru-RU" dirty="0">
              <a:solidFill>
                <a:srgbClr val="000000"/>
              </a:solidFill>
              <a:latin typeface="ff2"/>
            </a:endParaRPr>
          </a:p>
          <a:p>
            <a:pPr marL="342900" indent="-342900" algn="l">
              <a:buAutoNum type="arabicParenR"/>
            </a:pPr>
            <a:r>
              <a:rPr lang="ru-RU" dirty="0">
                <a:solidFill>
                  <a:srgbClr val="000000"/>
                </a:solidFill>
                <a:latin typeface="ff2"/>
              </a:rPr>
              <a:t>Пустое изображение без определенного типа</a:t>
            </a:r>
            <a:endParaRPr lang="en-US" dirty="0">
              <a:solidFill>
                <a:srgbClr val="000000"/>
              </a:solidFill>
              <a:latin typeface="ff2"/>
            </a:endParaRPr>
          </a:p>
          <a:p>
            <a:pPr algn="l"/>
            <a:r>
              <a:rPr lang="ru-RU" dirty="0" err="1">
                <a:solidFill>
                  <a:srgbClr val="0084D1"/>
                </a:solidFill>
                <a:latin typeface="ff3"/>
              </a:rPr>
              <a:t>Mat</a:t>
            </a:r>
            <a:r>
              <a:rPr lang="ru-RU" dirty="0">
                <a:solidFill>
                  <a:srgbClr val="0084D1"/>
                </a:solidFill>
                <a:latin typeface="ff3"/>
              </a:rPr>
              <a:t> </a:t>
            </a:r>
            <a:r>
              <a:rPr lang="ru-RU" dirty="0" err="1">
                <a:solidFill>
                  <a:srgbClr val="0084D1"/>
                </a:solidFill>
                <a:latin typeface="ff3"/>
              </a:rPr>
              <a:t>imageEmpty</a:t>
            </a:r>
            <a:r>
              <a:rPr lang="ru-RU" dirty="0">
                <a:solidFill>
                  <a:srgbClr val="0084D1"/>
                </a:solidFill>
                <a:latin typeface="ff3"/>
              </a:rPr>
              <a:t>;</a:t>
            </a:r>
          </a:p>
          <a:p>
            <a:pPr algn="l"/>
            <a:endParaRPr lang="en-US" dirty="0">
              <a:solidFill>
                <a:srgbClr val="000000"/>
              </a:solidFill>
              <a:latin typeface="ff2"/>
            </a:endParaRPr>
          </a:p>
          <a:p>
            <a:pPr algn="l"/>
            <a:r>
              <a:rPr lang="ru-RU" dirty="0">
                <a:solidFill>
                  <a:srgbClr val="000000"/>
                </a:solidFill>
                <a:latin typeface="ff2"/>
              </a:rPr>
              <a:t>2) Изображение w x h пикселов, значения 0..255 (8U = </a:t>
            </a:r>
            <a:r>
              <a:rPr lang="ru-RU" dirty="0" err="1">
                <a:solidFill>
                  <a:srgbClr val="000000"/>
                </a:solidFill>
                <a:latin typeface="ff2"/>
              </a:rPr>
              <a:t>unsigned</a:t>
            </a:r>
            <a:r>
              <a:rPr lang="ru-RU" dirty="0">
                <a:solidFill>
                  <a:srgbClr val="000000"/>
                </a:solidFill>
                <a:latin typeface="ff2"/>
              </a:rPr>
              <a:t> 8 </a:t>
            </a:r>
            <a:r>
              <a:rPr lang="ru-RU" dirty="0" err="1">
                <a:solidFill>
                  <a:srgbClr val="000000"/>
                </a:solidFill>
                <a:latin typeface="ff2"/>
              </a:rPr>
              <a:t>bit</a:t>
            </a:r>
            <a:r>
              <a:rPr lang="ru-RU" dirty="0">
                <a:solidFill>
                  <a:srgbClr val="000000"/>
                </a:solidFill>
                <a:latin typeface="ff2"/>
              </a:rPr>
              <a:t>), </a:t>
            </a:r>
          </a:p>
          <a:p>
            <a:pPr algn="l"/>
            <a:r>
              <a:rPr lang="ru-RU" dirty="0">
                <a:solidFill>
                  <a:srgbClr val="000000"/>
                </a:solidFill>
                <a:latin typeface="ff2"/>
              </a:rPr>
              <a:t>полутоновое (C1, т.е. один канал) </a:t>
            </a:r>
          </a:p>
          <a:p>
            <a:pPr algn="l"/>
            <a:r>
              <a:rPr lang="ru-RU" dirty="0" err="1">
                <a:solidFill>
                  <a:srgbClr val="0084D1"/>
                </a:solidFill>
                <a:latin typeface="ff3"/>
              </a:rPr>
              <a:t>int</a:t>
            </a:r>
            <a:r>
              <a:rPr lang="ru-RU" dirty="0">
                <a:solidFill>
                  <a:srgbClr val="0084D1"/>
                </a:solidFill>
                <a:latin typeface="ff3"/>
              </a:rPr>
              <a:t> w=150; </a:t>
            </a:r>
            <a:r>
              <a:rPr lang="ru-RU" dirty="0" err="1">
                <a:solidFill>
                  <a:srgbClr val="0084D1"/>
                </a:solidFill>
                <a:latin typeface="ff3"/>
              </a:rPr>
              <a:t>int</a:t>
            </a:r>
            <a:r>
              <a:rPr lang="ru-RU" dirty="0">
                <a:solidFill>
                  <a:srgbClr val="0084D1"/>
                </a:solidFill>
                <a:latin typeface="ff3"/>
              </a:rPr>
              <a:t> h=100;</a:t>
            </a:r>
          </a:p>
          <a:p>
            <a:pPr algn="l"/>
            <a:r>
              <a:rPr lang="ru-RU" dirty="0" err="1">
                <a:solidFill>
                  <a:srgbClr val="0084D1"/>
                </a:solidFill>
                <a:latin typeface="ff3"/>
              </a:rPr>
              <a:t>Mat</a:t>
            </a:r>
            <a:r>
              <a:rPr lang="ru-RU" dirty="0">
                <a:solidFill>
                  <a:srgbClr val="0084D1"/>
                </a:solidFill>
                <a:latin typeface="ff3"/>
              </a:rPr>
              <a:t> </a:t>
            </a:r>
            <a:r>
              <a:rPr lang="ru-RU" dirty="0" err="1">
                <a:solidFill>
                  <a:srgbClr val="0084D1"/>
                </a:solidFill>
                <a:latin typeface="ff3"/>
              </a:rPr>
              <a:t>imageGray</a:t>
            </a:r>
            <a:r>
              <a:rPr lang="ru-RU" dirty="0">
                <a:solidFill>
                  <a:srgbClr val="0084D1"/>
                </a:solidFill>
                <a:latin typeface="ff3"/>
              </a:rPr>
              <a:t>( h, w, CV_8UC1 );</a:t>
            </a:r>
          </a:p>
          <a:p>
            <a:pPr algn="l"/>
            <a:r>
              <a:rPr lang="ru-RU" dirty="0">
                <a:solidFill>
                  <a:srgbClr val="000000"/>
                </a:solidFill>
                <a:latin typeface="ff2"/>
              </a:rPr>
              <a:t>//Обратите внимание, что w и h переставлены местами</a:t>
            </a:r>
          </a:p>
          <a:p>
            <a:pPr algn="l"/>
            <a:endParaRPr lang="en-US" dirty="0">
              <a:solidFill>
                <a:srgbClr val="000000"/>
              </a:solidFill>
              <a:latin typeface="ff2"/>
            </a:endParaRPr>
          </a:p>
          <a:p>
            <a:pPr algn="l"/>
            <a:r>
              <a:rPr lang="ru-RU" dirty="0">
                <a:solidFill>
                  <a:srgbClr val="000000"/>
                </a:solidFill>
                <a:latin typeface="ff2"/>
              </a:rPr>
              <a:t>3) 1-канальное со значениями с плавающей точкой (32F = </a:t>
            </a:r>
            <a:r>
              <a:rPr lang="ru-RU" dirty="0" err="1">
                <a:solidFill>
                  <a:srgbClr val="000000"/>
                </a:solidFill>
                <a:latin typeface="ff2"/>
              </a:rPr>
              <a:t>float</a:t>
            </a:r>
            <a:r>
              <a:rPr lang="ru-RU" dirty="0">
                <a:solidFill>
                  <a:srgbClr val="000000"/>
                </a:solidFill>
                <a:latin typeface="ff2"/>
              </a:rPr>
              <a:t> 32 </a:t>
            </a:r>
            <a:r>
              <a:rPr lang="ru-RU" dirty="0" err="1">
                <a:solidFill>
                  <a:srgbClr val="000000"/>
                </a:solidFill>
                <a:latin typeface="ff2"/>
              </a:rPr>
              <a:t>bit</a:t>
            </a:r>
            <a:r>
              <a:rPr lang="ru-RU" dirty="0">
                <a:solidFill>
                  <a:srgbClr val="000000"/>
                </a:solidFill>
                <a:latin typeface="ff2"/>
              </a:rPr>
              <a:t>)</a:t>
            </a:r>
          </a:p>
          <a:p>
            <a:pPr algn="l"/>
            <a:r>
              <a:rPr lang="ru-RU" dirty="0" err="1">
                <a:solidFill>
                  <a:srgbClr val="0084D1"/>
                </a:solidFill>
                <a:latin typeface="ff3"/>
              </a:rPr>
              <a:t>Mat</a:t>
            </a:r>
            <a:r>
              <a:rPr lang="ru-RU" dirty="0">
                <a:solidFill>
                  <a:srgbClr val="0084D1"/>
                </a:solidFill>
                <a:latin typeface="ff3"/>
              </a:rPr>
              <a:t> </a:t>
            </a:r>
            <a:r>
              <a:rPr lang="ru-RU" dirty="0" err="1">
                <a:solidFill>
                  <a:srgbClr val="0084D1"/>
                </a:solidFill>
                <a:latin typeface="ff3"/>
              </a:rPr>
              <a:t>imageFloat</a:t>
            </a:r>
            <a:r>
              <a:rPr lang="ru-RU" dirty="0">
                <a:solidFill>
                  <a:srgbClr val="0084D1"/>
                </a:solidFill>
                <a:latin typeface="ff3"/>
              </a:rPr>
              <a:t>( h, w, CV_32FC1 );</a:t>
            </a:r>
          </a:p>
          <a:p>
            <a:pPr algn="l"/>
            <a:endParaRPr lang="en-US" dirty="0">
              <a:solidFill>
                <a:srgbClr val="000000"/>
              </a:solidFill>
              <a:latin typeface="ff2"/>
            </a:endParaRPr>
          </a:p>
          <a:p>
            <a:pPr algn="l"/>
            <a:r>
              <a:rPr lang="ru-RU" dirty="0">
                <a:solidFill>
                  <a:srgbClr val="000000"/>
                </a:solidFill>
                <a:latin typeface="ff2"/>
              </a:rPr>
              <a:t>4) 3-канальное изображения со значениями 0..255 в каждом канале</a:t>
            </a:r>
          </a:p>
          <a:p>
            <a:pPr algn="l"/>
            <a:r>
              <a:rPr lang="ru-RU" dirty="0" err="1">
                <a:solidFill>
                  <a:srgbClr val="0084D1"/>
                </a:solidFill>
                <a:latin typeface="ff3"/>
              </a:rPr>
              <a:t>Mat</a:t>
            </a:r>
            <a:r>
              <a:rPr lang="ru-RU" dirty="0">
                <a:solidFill>
                  <a:srgbClr val="0084D1"/>
                </a:solidFill>
                <a:latin typeface="ff3"/>
              </a:rPr>
              <a:t> </a:t>
            </a:r>
            <a:r>
              <a:rPr lang="ru-RU" dirty="0" err="1">
                <a:solidFill>
                  <a:srgbClr val="0084D1"/>
                </a:solidFill>
                <a:latin typeface="ff3"/>
              </a:rPr>
              <a:t>imageRGB</a:t>
            </a:r>
            <a:r>
              <a:rPr lang="ru-RU" dirty="0">
                <a:solidFill>
                  <a:srgbClr val="0084D1"/>
                </a:solidFill>
                <a:latin typeface="ff3"/>
              </a:rPr>
              <a:t>( h, w, CV_8UC3 );</a:t>
            </a:r>
            <a:endParaRPr lang="ru-RU" b="0" i="0" dirty="0">
              <a:solidFill>
                <a:srgbClr val="0084D1"/>
              </a:solidFill>
              <a:effectLst/>
              <a:latin typeface="ff3"/>
            </a:endParaRPr>
          </a:p>
        </p:txBody>
      </p:sp>
      <p:sp>
        <p:nvSpPr>
          <p:cNvPr id="4" name="Text Box 15">
            <a:extLst>
              <a:ext uri="{FF2B5EF4-FFF2-40B4-BE49-F238E27FC236}">
                <a16:creationId xmlns:a16="http://schemas.microsoft.com/office/drawing/2014/main" id="{EC2221EA-C08F-401D-9F62-067081431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12776" y="908878"/>
            <a:ext cx="399593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400" b="1" dirty="0">
                <a:solidFill>
                  <a:srgbClr val="002060"/>
                </a:solidFill>
                <a:latin typeface="Bookman Old Style" pitchFamily="18" charset="0"/>
              </a:rPr>
              <a:t>Mat</a:t>
            </a:r>
            <a:endParaRPr lang="ru-RU" sz="2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717A6E0F-357C-49B3-B163-937247AD4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71681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</p:spTree>
    <p:extLst>
      <p:ext uri="{BB962C8B-B14F-4D97-AF65-F5344CB8AC3E}">
        <p14:creationId xmlns:p14="http://schemas.microsoft.com/office/powerpoint/2010/main" val="84149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6265819-43A5-4F09-AE80-D2866DFDCF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#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B2AA407-44D4-42F2-9768-DB6ED6E57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19434"/>
              </p:ext>
            </p:extLst>
          </p:nvPr>
        </p:nvGraphicFramePr>
        <p:xfrm>
          <a:off x="3779912" y="1052736"/>
          <a:ext cx="4505541" cy="5031000"/>
        </p:xfrm>
        <a:graphic>
          <a:graphicData uri="http://schemas.openxmlformats.org/drawingml/2006/table">
            <a:tbl>
              <a:tblPr/>
              <a:tblGrid>
                <a:gridCol w="1297792">
                  <a:extLst>
                    <a:ext uri="{9D8B030D-6E8A-4147-A177-3AD203B41FA5}">
                      <a16:colId xmlns:a16="http://schemas.microsoft.com/office/drawing/2014/main" val="4087692751"/>
                    </a:ext>
                  </a:extLst>
                </a:gridCol>
                <a:gridCol w="636653">
                  <a:extLst>
                    <a:ext uri="{9D8B030D-6E8A-4147-A177-3AD203B41FA5}">
                      <a16:colId xmlns:a16="http://schemas.microsoft.com/office/drawing/2014/main" val="579538744"/>
                    </a:ext>
                  </a:extLst>
                </a:gridCol>
                <a:gridCol w="2571096">
                  <a:extLst>
                    <a:ext uri="{9D8B030D-6E8A-4147-A177-3AD203B41FA5}">
                      <a16:colId xmlns:a16="http://schemas.microsoft.com/office/drawing/2014/main" val="4118038949"/>
                    </a:ext>
                  </a:extLst>
                </a:gridCol>
              </a:tblGrid>
              <a:tr h="46363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>
                          <a:effectLst/>
                        </a:rPr>
                        <a:t>CV_8U</a:t>
                      </a:r>
                    </a:p>
                  </a:txBody>
                  <a:tcPr marL="184756" marR="184756" marT="46189" marB="461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500">
                          <a:effectLst/>
                        </a:rPr>
                        <a:t>0</a:t>
                      </a:r>
                    </a:p>
                  </a:txBody>
                  <a:tcPr marL="184756" marR="184756" marT="46189" marB="461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dirty="0">
                          <a:effectLst/>
                        </a:rPr>
                        <a:t>8-bit unsigned integer (</a:t>
                      </a:r>
                      <a:r>
                        <a:rPr lang="en-US" sz="1500" dirty="0" err="1">
                          <a:effectLst/>
                        </a:rPr>
                        <a:t>uchar</a:t>
                      </a:r>
                      <a:r>
                        <a:rPr lang="en-US" sz="1500" dirty="0">
                          <a:effectLst/>
                        </a:rPr>
                        <a:t>)</a:t>
                      </a:r>
                    </a:p>
                  </a:txBody>
                  <a:tcPr marL="184756" marR="184756" marT="46189" marB="461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283739"/>
                  </a:ext>
                </a:extLst>
              </a:tr>
              <a:tr h="46363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dirty="0">
                          <a:effectLst/>
                        </a:rPr>
                        <a:t>CV_8S</a:t>
                      </a:r>
                    </a:p>
                  </a:txBody>
                  <a:tcPr marL="184756" marR="184756" marT="46189" marB="461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500">
                          <a:effectLst/>
                        </a:rPr>
                        <a:t>1</a:t>
                      </a:r>
                    </a:p>
                  </a:txBody>
                  <a:tcPr marL="184756" marR="184756" marT="46189" marB="461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dirty="0">
                          <a:effectLst/>
                        </a:rPr>
                        <a:t>8-bit signed integer (</a:t>
                      </a:r>
                      <a:r>
                        <a:rPr lang="en-US" sz="1500" dirty="0" err="1">
                          <a:effectLst/>
                        </a:rPr>
                        <a:t>schar</a:t>
                      </a:r>
                      <a:r>
                        <a:rPr lang="en-US" sz="1500" dirty="0">
                          <a:effectLst/>
                        </a:rPr>
                        <a:t>)</a:t>
                      </a:r>
                    </a:p>
                  </a:txBody>
                  <a:tcPr marL="184756" marR="184756" marT="46189" marB="461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56251"/>
                  </a:ext>
                </a:extLst>
              </a:tr>
              <a:tr h="82608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>
                          <a:effectLst/>
                        </a:rPr>
                        <a:t>CV_16U</a:t>
                      </a:r>
                    </a:p>
                  </a:txBody>
                  <a:tcPr marL="184756" marR="184756" marT="46189" marB="461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500">
                          <a:effectLst/>
                        </a:rPr>
                        <a:t>2</a:t>
                      </a:r>
                    </a:p>
                  </a:txBody>
                  <a:tcPr marL="184756" marR="184756" marT="46189" marB="461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16-bit unsigned integer (ushort)</a:t>
                      </a:r>
                    </a:p>
                  </a:txBody>
                  <a:tcPr marL="184756" marR="184756" marT="46189" marB="461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47312"/>
                  </a:ext>
                </a:extLst>
              </a:tr>
              <a:tr h="46363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>
                          <a:effectLst/>
                        </a:rPr>
                        <a:t>CV_16S</a:t>
                      </a:r>
                    </a:p>
                  </a:txBody>
                  <a:tcPr marL="184756" marR="184756" marT="46189" marB="461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500">
                          <a:effectLst/>
                        </a:rPr>
                        <a:t>3</a:t>
                      </a:r>
                    </a:p>
                  </a:txBody>
                  <a:tcPr marL="184756" marR="184756" marT="46189" marB="461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16-bit signed integer (short)</a:t>
                      </a:r>
                    </a:p>
                  </a:txBody>
                  <a:tcPr marL="184756" marR="184756" marT="46189" marB="461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338133"/>
                  </a:ext>
                </a:extLst>
              </a:tr>
              <a:tr h="4520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dirty="0">
                          <a:effectLst/>
                        </a:rPr>
                        <a:t>CV_32S</a:t>
                      </a:r>
                    </a:p>
                  </a:txBody>
                  <a:tcPr marL="184756" marR="184756" marT="46189" marB="461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500">
                          <a:effectLst/>
                        </a:rPr>
                        <a:t>4</a:t>
                      </a:r>
                    </a:p>
                  </a:txBody>
                  <a:tcPr marL="184756" marR="184756" marT="46189" marB="461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32-bit signed integer (int)</a:t>
                      </a:r>
                    </a:p>
                  </a:txBody>
                  <a:tcPr marL="184756" marR="184756" marT="46189" marB="461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473406"/>
                  </a:ext>
                </a:extLst>
              </a:tr>
              <a:tr h="63904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>
                          <a:effectLst/>
                        </a:rPr>
                        <a:t>CV_32F</a:t>
                      </a:r>
                    </a:p>
                  </a:txBody>
                  <a:tcPr marL="184756" marR="184756" marT="46189" marB="461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500">
                          <a:effectLst/>
                        </a:rPr>
                        <a:t>5</a:t>
                      </a:r>
                    </a:p>
                  </a:txBody>
                  <a:tcPr marL="184756" marR="184756" marT="46189" marB="461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32-bit floating point number (float)</a:t>
                      </a:r>
                    </a:p>
                  </a:txBody>
                  <a:tcPr marL="184756" marR="184756" marT="46189" marB="461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257397"/>
                  </a:ext>
                </a:extLst>
              </a:tr>
              <a:tr h="63904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>
                          <a:effectLst/>
                        </a:rPr>
                        <a:t>CV_64F</a:t>
                      </a:r>
                    </a:p>
                  </a:txBody>
                  <a:tcPr marL="184756" marR="184756" marT="46189" marB="461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500">
                          <a:effectLst/>
                        </a:rPr>
                        <a:t>6</a:t>
                      </a:r>
                    </a:p>
                  </a:txBody>
                  <a:tcPr marL="184756" marR="184756" marT="46189" marB="461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64-bit floating point number (double)</a:t>
                      </a:r>
                    </a:p>
                  </a:txBody>
                  <a:tcPr marL="184756" marR="184756" marT="46189" marB="461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70296"/>
                  </a:ext>
                </a:extLst>
              </a:tr>
              <a:tr h="82608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>
                          <a:effectLst/>
                        </a:rPr>
                        <a:t>CV_USRTYPE1</a:t>
                      </a:r>
                    </a:p>
                  </a:txBody>
                  <a:tcPr marL="184756" marR="184756" marT="46189" marB="461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500">
                          <a:effectLst/>
                        </a:rPr>
                        <a:t>7</a:t>
                      </a:r>
                    </a:p>
                  </a:txBody>
                  <a:tcPr marL="184756" marR="184756" marT="46189" marB="461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dirty="0">
                          <a:effectLst/>
                        </a:rPr>
                        <a:t>User-defined type</a:t>
                      </a:r>
                    </a:p>
                  </a:txBody>
                  <a:tcPr marL="184756" marR="184756" marT="46189" marB="4618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187838"/>
                  </a:ext>
                </a:extLst>
              </a:tr>
            </a:tbl>
          </a:graphicData>
        </a:graphic>
      </p:graphicFrame>
      <p:sp>
        <p:nvSpPr>
          <p:cNvPr id="4" name="Text Box 15">
            <a:extLst>
              <a:ext uri="{FF2B5EF4-FFF2-40B4-BE49-F238E27FC236}">
                <a16:creationId xmlns:a16="http://schemas.microsoft.com/office/drawing/2014/main" id="{D3252974-39B2-4A59-B084-F26CA0530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60648" y="868070"/>
            <a:ext cx="399593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sz="2400" b="1" dirty="0">
                <a:solidFill>
                  <a:srgbClr val="002060"/>
                </a:solidFill>
                <a:latin typeface="Bookman Old Style" pitchFamily="18" charset="0"/>
              </a:rPr>
              <a:t>Типы </a:t>
            </a:r>
            <a:r>
              <a:rPr lang="en-US" sz="2400" b="1" dirty="0">
                <a:solidFill>
                  <a:srgbClr val="002060"/>
                </a:solidFill>
                <a:latin typeface="Bookman Old Style" pitchFamily="18" charset="0"/>
              </a:rPr>
              <a:t>Mat</a:t>
            </a:r>
            <a:endParaRPr lang="ru-RU" sz="2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524C26B7-02CA-48CD-A69F-4168C2B97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71681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</p:spTree>
    <p:extLst>
      <p:ext uri="{BB962C8B-B14F-4D97-AF65-F5344CB8AC3E}">
        <p14:creationId xmlns:p14="http://schemas.microsoft.com/office/powerpoint/2010/main" val="16349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6595CBD-0713-4F46-8B50-B0CA06172C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#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8D8D0C-3810-485C-A087-44AFE0F59D6E}"/>
              </a:ext>
            </a:extLst>
          </p:cNvPr>
          <p:cNvSpPr/>
          <p:nvPr/>
        </p:nvSpPr>
        <p:spPr>
          <a:xfrm>
            <a:off x="899592" y="1700808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Mat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image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Mat::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zeros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( 400, 400, CV_8UC3 );</a:t>
            </a:r>
            <a:endParaRPr lang="ru-RU" dirty="0"/>
          </a:p>
        </p:txBody>
      </p:sp>
      <p:sp>
        <p:nvSpPr>
          <p:cNvPr id="4" name="Text Box 15">
            <a:extLst>
              <a:ext uri="{FF2B5EF4-FFF2-40B4-BE49-F238E27FC236}">
                <a16:creationId xmlns:a16="http://schemas.microsoft.com/office/drawing/2014/main" id="{E23FABC9-DF55-42CE-8A3F-89171730B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0728"/>
            <a:ext cx="48782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sz="2400" b="1" dirty="0">
                <a:solidFill>
                  <a:srgbClr val="002060"/>
                </a:solidFill>
                <a:latin typeface="Bookman Old Style" pitchFamily="18" charset="0"/>
              </a:rPr>
              <a:t>Создание пустого массива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7E460A1-3496-43C2-930F-C95C331961EF}"/>
              </a:ext>
            </a:extLst>
          </p:cNvPr>
          <p:cNvSpPr/>
          <p:nvPr/>
        </p:nvSpPr>
        <p:spPr>
          <a:xfrm>
            <a:off x="2915816" y="2780928"/>
            <a:ext cx="2160240" cy="21602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D99DFA83-0321-47E9-BEDF-597B02362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71681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</p:spTree>
    <p:extLst>
      <p:ext uri="{BB962C8B-B14F-4D97-AF65-F5344CB8AC3E}">
        <p14:creationId xmlns:p14="http://schemas.microsoft.com/office/powerpoint/2010/main" val="31224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-468560" y="908720"/>
            <a:ext cx="1800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400" b="1" dirty="0">
                <a:solidFill>
                  <a:srgbClr val="002060"/>
                </a:solidFill>
                <a:latin typeface="Bookman Old Style" pitchFamily="18" charset="0"/>
              </a:rPr>
              <a:t>line</a:t>
            </a:r>
            <a:endParaRPr lang="ru-RU" sz="2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5536" y="1506360"/>
            <a:ext cx="762856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C++: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304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void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304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InputOutputArray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img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Point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pt1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Point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pt2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const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Scalar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&amp;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color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Open Sans"/>
              </a:rPr>
              <a:t>			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thickness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=1,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lineType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=LINE_8,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shift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=0 )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089356"/>
              </p:ext>
            </p:extLst>
          </p:nvPr>
        </p:nvGraphicFramePr>
        <p:xfrm>
          <a:off x="251520" y="2382972"/>
          <a:ext cx="8229600" cy="248793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422887431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8891257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Parameters: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>
                          <a:effectLst/>
                        </a:rPr>
                        <a:t>img</a:t>
                      </a:r>
                      <a:r>
                        <a:rPr lang="en-US" dirty="0">
                          <a:effectLst/>
                        </a:rPr>
                        <a:t> – Image.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pt1</a:t>
                      </a:r>
                      <a:r>
                        <a:rPr lang="en-US" dirty="0">
                          <a:effectLst/>
                        </a:rPr>
                        <a:t> – First point of the line segment.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pt2</a:t>
                      </a:r>
                      <a:r>
                        <a:rPr lang="en-US" dirty="0">
                          <a:effectLst/>
                        </a:rPr>
                        <a:t> – Second point of the line segment.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color</a:t>
                      </a:r>
                      <a:r>
                        <a:rPr lang="en-US" dirty="0">
                          <a:effectLst/>
                        </a:rPr>
                        <a:t> – Line color.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thickness</a:t>
                      </a:r>
                      <a:r>
                        <a:rPr lang="en-US" dirty="0">
                          <a:effectLst/>
                        </a:rPr>
                        <a:t> – Line thickness.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>
                          <a:effectLst/>
                        </a:rPr>
                        <a:t>lineType</a:t>
                      </a:r>
                      <a:r>
                        <a:rPr lang="en-US" dirty="0">
                          <a:effectLst/>
                        </a:rPr>
                        <a:t> –Type of the line: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shift</a:t>
                      </a:r>
                      <a:r>
                        <a:rPr lang="en-US" dirty="0">
                          <a:effectLst/>
                        </a:rPr>
                        <a:t> – Number of fractional bits in the point coordinates.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51048"/>
                  </a:ext>
                </a:extLst>
              </a:tr>
            </a:tbl>
          </a:graphicData>
        </a:graphic>
      </p:graphicFrame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1042988" y="271681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</p:spTree>
    <p:extLst>
      <p:ext uri="{BB962C8B-B14F-4D97-AF65-F5344CB8AC3E}">
        <p14:creationId xmlns:p14="http://schemas.microsoft.com/office/powerpoint/2010/main" val="225187815"/>
      </p:ext>
    </p:extLst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формление по умолчанию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55239</TotalTime>
  <Words>837</Words>
  <Application>Microsoft Office PowerPoint</Application>
  <PresentationFormat>Экран (4:3)</PresentationFormat>
  <Paragraphs>253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34" baseType="lpstr">
      <vt:lpstr>Arial</vt:lpstr>
      <vt:lpstr>Bookman Old Style</vt:lpstr>
      <vt:lpstr>Consolas</vt:lpstr>
      <vt:lpstr>ff2</vt:lpstr>
      <vt:lpstr>ff3</vt:lpstr>
      <vt:lpstr>inherit</vt:lpstr>
      <vt:lpstr>Open Sans</vt:lpstr>
      <vt:lpstr>Roboto</vt:lpstr>
      <vt:lpstr>Verdana</vt:lpstr>
      <vt:lpstr>Оформление по умолчанию</vt:lpstr>
      <vt:lpstr>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Фархутдинов И.И.</dc:creator>
  <cp:lastModifiedBy>Максим Коржуков</cp:lastModifiedBy>
  <cp:revision>3481</cp:revision>
  <cp:lastPrinted>2013-11-28T04:52:31Z</cp:lastPrinted>
  <dcterms:created xsi:type="dcterms:W3CDTF">2009-07-06T03:57:57Z</dcterms:created>
  <dcterms:modified xsi:type="dcterms:W3CDTF">2019-03-22T20:04:36Z</dcterms:modified>
</cp:coreProperties>
</file>