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18"/>
  </p:notesMasterIdLst>
  <p:handoutMasterIdLst>
    <p:handoutMasterId r:id="rId19"/>
  </p:handoutMasterIdLst>
  <p:sldIdLst>
    <p:sldId id="942" r:id="rId3"/>
    <p:sldId id="1502" r:id="rId4"/>
    <p:sldId id="1505" r:id="rId5"/>
    <p:sldId id="1506" r:id="rId6"/>
    <p:sldId id="1504" r:id="rId7"/>
    <p:sldId id="1508" r:id="rId8"/>
    <p:sldId id="1510" r:id="rId9"/>
    <p:sldId id="1511" r:id="rId10"/>
    <p:sldId id="1503" r:id="rId11"/>
    <p:sldId id="1507" r:id="rId12"/>
    <p:sldId id="1512" r:id="rId13"/>
    <p:sldId id="1514" r:id="rId14"/>
    <p:sldId id="1515" r:id="rId15"/>
    <p:sldId id="1481" r:id="rId16"/>
    <p:sldId id="1478" r:id="rId17"/>
  </p:sldIdLst>
  <p:sldSz cx="9144000" cy="6858000" type="screen4x3"/>
  <p:notesSz cx="6797675" cy="9874250"/>
  <p:defaultTextStyle>
    <a:defPPr>
      <a:defRPr lang="ru-RU"/>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оржуков Максим Валентинович" initials="КМВ" lastIdx="0" clrIdx="0">
    <p:extLst>
      <p:ext uri="{19B8F6BF-5375-455C-9EA6-DF929625EA0E}">
        <p15:presenceInfo xmlns:p15="http://schemas.microsoft.com/office/powerpoint/2012/main" userId="S-1-5-21-253188897-1970874540-313593124-1143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E64"/>
    <a:srgbClr val="21FF85"/>
    <a:srgbClr val="002060"/>
    <a:srgbClr val="00458E"/>
    <a:srgbClr val="007614"/>
    <a:srgbClr val="9BE5FF"/>
    <a:srgbClr val="8A0000"/>
    <a:srgbClr val="89C5FF"/>
    <a:srgbClr val="DA252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41" autoAdjust="0"/>
    <p:restoredTop sz="90130" autoAdjust="0"/>
  </p:normalViewPr>
  <p:slideViewPr>
    <p:cSldViewPr>
      <p:cViewPr varScale="1">
        <p:scale>
          <a:sx n="78" d="100"/>
          <a:sy n="78" d="100"/>
        </p:scale>
        <p:origin x="1602" y="84"/>
      </p:cViewPr>
      <p:guideLst>
        <p:guide orient="horz" pos="2160"/>
        <p:guide pos="2880"/>
      </p:guideLst>
    </p:cSldViewPr>
  </p:slideViewPr>
  <p:outlineViewPr>
    <p:cViewPr>
      <p:scale>
        <a:sx n="33" d="100"/>
        <a:sy n="33" d="100"/>
      </p:scale>
      <p:origin x="0" y="18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C76A1B0E-8B28-4BCC-956C-0705585FD446}" type="datetimeFigureOut">
              <a:rPr lang="ru-RU" smtClean="0"/>
              <a:t>22.03.2019</a:t>
            </a:fld>
            <a:endParaRPr lang="ru-RU"/>
          </a:p>
        </p:txBody>
      </p:sp>
      <p:sp>
        <p:nvSpPr>
          <p:cNvPr id="4" name="Нижний колонтитул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AD477277-06DD-4209-84F9-80640C287ECE}" type="slidenum">
              <a:rPr lang="ru-RU" smtClean="0"/>
              <a:t>‹#›</a:t>
            </a:fld>
            <a:endParaRPr lang="ru-RU"/>
          </a:p>
        </p:txBody>
      </p:sp>
    </p:spTree>
    <p:extLst>
      <p:ext uri="{BB962C8B-B14F-4D97-AF65-F5344CB8AC3E}">
        <p14:creationId xmlns:p14="http://schemas.microsoft.com/office/powerpoint/2010/main" val="23077149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1" y="2"/>
            <a:ext cx="2945183" cy="494028"/>
          </a:xfrm>
          <a:prstGeom prst="rect">
            <a:avLst/>
          </a:prstGeom>
          <a:noFill/>
          <a:ln w="9525">
            <a:noFill/>
            <a:miter lim="800000"/>
            <a:headEnd/>
            <a:tailEnd/>
          </a:ln>
        </p:spPr>
        <p:txBody>
          <a:bodyPr vert="horz" wrap="square" lIns="91088" tIns="45543" rIns="91088" bIns="45543" numCol="1" anchor="t" anchorCtr="0" compatLnSpc="1">
            <a:prstTxWarp prst="textNoShape">
              <a:avLst/>
            </a:prstTxWarp>
          </a:bodyPr>
          <a:lstStyle>
            <a:lvl1pPr algn="l">
              <a:defRPr sz="1200">
                <a:latin typeface="Arial" charset="0"/>
              </a:defRPr>
            </a:lvl1pPr>
          </a:lstStyle>
          <a:p>
            <a:pPr>
              <a:defRPr/>
            </a:pPr>
            <a:endParaRPr lang="ru-RU" dirty="0"/>
          </a:p>
        </p:txBody>
      </p:sp>
      <p:sp>
        <p:nvSpPr>
          <p:cNvPr id="74755" name="Rectangle 3"/>
          <p:cNvSpPr>
            <a:spLocks noGrp="1" noChangeArrowheads="1"/>
          </p:cNvSpPr>
          <p:nvPr>
            <p:ph type="dt" idx="1"/>
          </p:nvPr>
        </p:nvSpPr>
        <p:spPr bwMode="auto">
          <a:xfrm>
            <a:off x="3850910" y="2"/>
            <a:ext cx="2945183" cy="494028"/>
          </a:xfrm>
          <a:prstGeom prst="rect">
            <a:avLst/>
          </a:prstGeom>
          <a:noFill/>
          <a:ln w="9525">
            <a:noFill/>
            <a:miter lim="800000"/>
            <a:headEnd/>
            <a:tailEnd/>
          </a:ln>
        </p:spPr>
        <p:txBody>
          <a:bodyPr vert="horz" wrap="square" lIns="91088" tIns="45543" rIns="91088" bIns="45543" numCol="1" anchor="t" anchorCtr="0" compatLnSpc="1">
            <a:prstTxWarp prst="textNoShape">
              <a:avLst/>
            </a:prstTxWarp>
          </a:bodyPr>
          <a:lstStyle>
            <a:lvl1pPr algn="r">
              <a:defRPr sz="1200">
                <a:latin typeface="Arial" charset="0"/>
              </a:defRPr>
            </a:lvl1pPr>
          </a:lstStyle>
          <a:p>
            <a:pPr>
              <a:defRPr/>
            </a:pPr>
            <a:endParaRPr lang="ru-RU" dirty="0"/>
          </a:p>
        </p:txBody>
      </p:sp>
      <p:sp>
        <p:nvSpPr>
          <p:cNvPr id="27652" name="Rectangle 4"/>
          <p:cNvSpPr>
            <a:spLocks noGrp="1" noRot="1" noChangeAspect="1" noChangeArrowheads="1" noTextEdit="1"/>
          </p:cNvSpPr>
          <p:nvPr>
            <p:ph type="sldImg" idx="2"/>
          </p:nvPr>
        </p:nvSpPr>
        <p:spPr bwMode="auto">
          <a:xfrm>
            <a:off x="930275" y="738188"/>
            <a:ext cx="4938713" cy="3703637"/>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679296" y="4690900"/>
            <a:ext cx="5439088" cy="4443097"/>
          </a:xfrm>
          <a:prstGeom prst="rect">
            <a:avLst/>
          </a:prstGeom>
          <a:noFill/>
          <a:ln w="9525">
            <a:noFill/>
            <a:miter lim="800000"/>
            <a:headEnd/>
            <a:tailEnd/>
          </a:ln>
        </p:spPr>
        <p:txBody>
          <a:bodyPr vert="horz" wrap="square" lIns="91088" tIns="45543" rIns="91088" bIns="45543"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74758" name="Rectangle 6"/>
          <p:cNvSpPr>
            <a:spLocks noGrp="1" noChangeArrowheads="1"/>
          </p:cNvSpPr>
          <p:nvPr>
            <p:ph type="ftr" sz="quarter" idx="4"/>
          </p:nvPr>
        </p:nvSpPr>
        <p:spPr bwMode="auto">
          <a:xfrm>
            <a:off x="1" y="9378646"/>
            <a:ext cx="2945183" cy="494028"/>
          </a:xfrm>
          <a:prstGeom prst="rect">
            <a:avLst/>
          </a:prstGeom>
          <a:noFill/>
          <a:ln w="9525">
            <a:noFill/>
            <a:miter lim="800000"/>
            <a:headEnd/>
            <a:tailEnd/>
          </a:ln>
        </p:spPr>
        <p:txBody>
          <a:bodyPr vert="horz" wrap="square" lIns="91088" tIns="45543" rIns="91088" bIns="45543" numCol="1" anchor="b" anchorCtr="0" compatLnSpc="1">
            <a:prstTxWarp prst="textNoShape">
              <a:avLst/>
            </a:prstTxWarp>
          </a:bodyPr>
          <a:lstStyle>
            <a:lvl1pPr algn="l">
              <a:defRPr sz="1200">
                <a:latin typeface="Arial" charset="0"/>
              </a:defRPr>
            </a:lvl1pPr>
          </a:lstStyle>
          <a:p>
            <a:pPr>
              <a:defRPr/>
            </a:pPr>
            <a:endParaRPr lang="ru-RU" dirty="0"/>
          </a:p>
        </p:txBody>
      </p:sp>
      <p:sp>
        <p:nvSpPr>
          <p:cNvPr id="74759" name="Rectangle 7"/>
          <p:cNvSpPr>
            <a:spLocks noGrp="1" noChangeArrowheads="1"/>
          </p:cNvSpPr>
          <p:nvPr>
            <p:ph type="sldNum" sz="quarter" idx="5"/>
          </p:nvPr>
        </p:nvSpPr>
        <p:spPr bwMode="auto">
          <a:xfrm>
            <a:off x="3850910" y="9378646"/>
            <a:ext cx="2945183" cy="494028"/>
          </a:xfrm>
          <a:prstGeom prst="rect">
            <a:avLst/>
          </a:prstGeom>
          <a:noFill/>
          <a:ln w="9525">
            <a:noFill/>
            <a:miter lim="800000"/>
            <a:headEnd/>
            <a:tailEnd/>
          </a:ln>
        </p:spPr>
        <p:txBody>
          <a:bodyPr vert="horz" wrap="square" lIns="91088" tIns="45543" rIns="91088" bIns="45543" numCol="1" anchor="b" anchorCtr="0" compatLnSpc="1">
            <a:prstTxWarp prst="textNoShape">
              <a:avLst/>
            </a:prstTxWarp>
          </a:bodyPr>
          <a:lstStyle>
            <a:lvl1pPr algn="r">
              <a:defRPr sz="1200">
                <a:latin typeface="Arial" charset="0"/>
              </a:defRPr>
            </a:lvl1pPr>
          </a:lstStyle>
          <a:p>
            <a:pPr>
              <a:defRPr/>
            </a:pPr>
            <a:fld id="{3AEEDEAB-03CC-4BD0-AF78-B4EAFA7C24DA}" type="slidenum">
              <a:rPr lang="ru-RU"/>
              <a:pPr>
                <a:defRPr/>
              </a:pPr>
              <a:t>‹#›</a:t>
            </a:fld>
            <a:endParaRPr lang="ru-RU" dirty="0"/>
          </a:p>
        </p:txBody>
      </p:sp>
    </p:spTree>
    <p:extLst>
      <p:ext uri="{BB962C8B-B14F-4D97-AF65-F5344CB8AC3E}">
        <p14:creationId xmlns:p14="http://schemas.microsoft.com/office/powerpoint/2010/main" val="161110466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ru-RU"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38925" y="274638"/>
            <a:ext cx="2058988" cy="6107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29325" cy="6107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75"/>
          </a:xfrm>
        </p:spPr>
        <p:txBody>
          <a:bodyPr/>
          <a:lstStyle/>
          <a:p>
            <a:r>
              <a:rPr lang="ru-RU"/>
              <a:t>Образец заголовка</a:t>
            </a:r>
          </a:p>
        </p:txBody>
      </p:sp>
      <p:sp>
        <p:nvSpPr>
          <p:cNvPr id="3" name="Таблица 2"/>
          <p:cNvSpPr>
            <a:spLocks noGrp="1"/>
          </p:cNvSpPr>
          <p:nvPr>
            <p:ph type="tbl" idx="1"/>
          </p:nvPr>
        </p:nvSpPr>
        <p:spPr>
          <a:xfrm>
            <a:off x="468313" y="765175"/>
            <a:ext cx="8229600" cy="5616575"/>
          </a:xfrm>
        </p:spPr>
        <p:txBody>
          <a:bodyPr/>
          <a:lstStyle/>
          <a:p>
            <a:pPr lvl="0"/>
            <a:endParaRPr lang="ru-RU" noProof="0" dirty="0"/>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E81A6298-F04C-4E1A-AAE3-374E015070AC}" type="slidenum">
              <a:rPr lang="ru-RU"/>
              <a:pPr>
                <a:defRPr/>
              </a:pPr>
              <a:t>‹#›</a:t>
            </a:fld>
            <a:endParaRPr lang="ru-RU"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C0718E75-8958-4FC0-ACBB-8DFCC7B53E30}" type="slidenum">
              <a:rPr lang="ru-RU"/>
              <a:pPr>
                <a:defRPr/>
              </a:pPr>
              <a:t>‹#›</a:t>
            </a:fld>
            <a:endParaRPr lang="ru-RU"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5DB1A0A7-FFDD-4224-A5B7-F63AD7EC6020}" type="slidenum">
              <a:rPr lang="ru-RU"/>
              <a:pPr>
                <a:defRPr/>
              </a:pPr>
              <a:t>‹#›</a:t>
            </a:fld>
            <a:endParaRPr lang="ru-R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dirty="0"/>
          </a:p>
        </p:txBody>
      </p:sp>
      <p:sp>
        <p:nvSpPr>
          <p:cNvPr id="6"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7" name="Rectangle 6"/>
          <p:cNvSpPr>
            <a:spLocks noGrp="1" noChangeArrowheads="1"/>
          </p:cNvSpPr>
          <p:nvPr>
            <p:ph type="sldNum" sz="quarter" idx="12"/>
          </p:nvPr>
        </p:nvSpPr>
        <p:spPr>
          <a:ln/>
        </p:spPr>
        <p:txBody>
          <a:bodyPr/>
          <a:lstStyle>
            <a:lvl1pPr>
              <a:defRPr/>
            </a:lvl1pPr>
          </a:lstStyle>
          <a:p>
            <a:pPr>
              <a:defRPr/>
            </a:pPr>
            <a:fld id="{1B891EBD-D281-427E-BE0B-3560F97279A7}" type="slidenum">
              <a:rPr lang="ru-RU"/>
              <a:pPr>
                <a:defRPr/>
              </a:pPr>
              <a:t>‹#›</a:t>
            </a:fld>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dirty="0"/>
          </a:p>
        </p:txBody>
      </p:sp>
      <p:sp>
        <p:nvSpPr>
          <p:cNvPr id="8"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9" name="Rectangle 6"/>
          <p:cNvSpPr>
            <a:spLocks noGrp="1" noChangeArrowheads="1"/>
          </p:cNvSpPr>
          <p:nvPr>
            <p:ph type="sldNum" sz="quarter" idx="12"/>
          </p:nvPr>
        </p:nvSpPr>
        <p:spPr>
          <a:ln/>
        </p:spPr>
        <p:txBody>
          <a:bodyPr/>
          <a:lstStyle>
            <a:lvl1pPr>
              <a:defRPr/>
            </a:lvl1pPr>
          </a:lstStyle>
          <a:p>
            <a:pPr>
              <a:defRPr/>
            </a:pPr>
            <a:fld id="{D229066D-7556-4C86-A621-6CB09D625F78}" type="slidenum">
              <a:rPr lang="ru-RU"/>
              <a:pPr>
                <a:defRPr/>
              </a:pPr>
              <a:t>‹#›</a:t>
            </a:fld>
            <a:endParaRPr lang="ru-R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dirty="0"/>
          </a:p>
        </p:txBody>
      </p:sp>
      <p:sp>
        <p:nvSpPr>
          <p:cNvPr id="4"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5" name="Rectangle 6"/>
          <p:cNvSpPr>
            <a:spLocks noGrp="1" noChangeArrowheads="1"/>
          </p:cNvSpPr>
          <p:nvPr>
            <p:ph type="sldNum" sz="quarter" idx="12"/>
          </p:nvPr>
        </p:nvSpPr>
        <p:spPr>
          <a:ln/>
        </p:spPr>
        <p:txBody>
          <a:bodyPr/>
          <a:lstStyle>
            <a:lvl1pPr>
              <a:defRPr/>
            </a:lvl1pPr>
          </a:lstStyle>
          <a:p>
            <a:pPr>
              <a:defRPr/>
            </a:pPr>
            <a:fld id="{15395487-8104-4A9A-AC52-03B3D5EA0584}" type="slidenum">
              <a:rPr lang="ru-RU"/>
              <a:pPr>
                <a:defRPr/>
              </a:pPr>
              <a:t>‹#›</a:t>
            </a:fld>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dirty="0"/>
          </a:p>
        </p:txBody>
      </p:sp>
      <p:sp>
        <p:nvSpPr>
          <p:cNvPr id="3"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4" name="Rectangle 6"/>
          <p:cNvSpPr>
            <a:spLocks noGrp="1" noChangeArrowheads="1"/>
          </p:cNvSpPr>
          <p:nvPr>
            <p:ph type="sldNum" sz="quarter" idx="12"/>
          </p:nvPr>
        </p:nvSpPr>
        <p:spPr>
          <a:ln/>
        </p:spPr>
        <p:txBody>
          <a:bodyPr/>
          <a:lstStyle>
            <a:lvl1pPr>
              <a:defRPr/>
            </a:lvl1pPr>
          </a:lstStyle>
          <a:p>
            <a:pPr>
              <a:defRPr/>
            </a:pPr>
            <a:fld id="{856E5360-DA28-427D-8AA8-6509112B6123}" type="slidenum">
              <a:rPr lang="ru-RU"/>
              <a:pPr>
                <a:defRPr/>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dirty="0"/>
          </a:p>
        </p:txBody>
      </p:sp>
      <p:sp>
        <p:nvSpPr>
          <p:cNvPr id="6"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7" name="Rectangle 6"/>
          <p:cNvSpPr>
            <a:spLocks noGrp="1" noChangeArrowheads="1"/>
          </p:cNvSpPr>
          <p:nvPr>
            <p:ph type="sldNum" sz="quarter" idx="12"/>
          </p:nvPr>
        </p:nvSpPr>
        <p:spPr>
          <a:ln/>
        </p:spPr>
        <p:txBody>
          <a:bodyPr/>
          <a:lstStyle>
            <a:lvl1pPr>
              <a:defRPr/>
            </a:lvl1pPr>
          </a:lstStyle>
          <a:p>
            <a:pPr>
              <a:defRPr/>
            </a:pPr>
            <a:fld id="{FA6F9784-E48B-4E61-848A-4529F408FC2D}" type="slidenum">
              <a:rPr lang="ru-RU"/>
              <a:pPr>
                <a:defRPr/>
              </a:pPr>
              <a:t>‹#›</a:t>
            </a:fld>
            <a:endParaRPr lang="ru-R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dirty="0"/>
          </a:p>
        </p:txBody>
      </p:sp>
      <p:sp>
        <p:nvSpPr>
          <p:cNvPr id="6"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7" name="Rectangle 6"/>
          <p:cNvSpPr>
            <a:spLocks noGrp="1" noChangeArrowheads="1"/>
          </p:cNvSpPr>
          <p:nvPr>
            <p:ph type="sldNum" sz="quarter" idx="12"/>
          </p:nvPr>
        </p:nvSpPr>
        <p:spPr>
          <a:ln/>
        </p:spPr>
        <p:txBody>
          <a:bodyPr/>
          <a:lstStyle>
            <a:lvl1pPr>
              <a:defRPr/>
            </a:lvl1pPr>
          </a:lstStyle>
          <a:p>
            <a:pPr>
              <a:defRPr/>
            </a:pPr>
            <a:fld id="{AFDD74C5-10FD-4DB2-961D-B05AE59D6D03}" type="slidenum">
              <a:rPr lang="ru-RU"/>
              <a:pPr>
                <a:defRPr/>
              </a:pPr>
              <a:t>‹#›</a:t>
            </a:fld>
            <a:endParaRPr lang="ru-R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AE75B9E7-E0FC-4B61-9714-B659013D96B8}" type="slidenum">
              <a:rPr lang="ru-RU"/>
              <a:pPr>
                <a:defRPr/>
              </a:pPr>
              <a:t>‹#›</a:t>
            </a:fld>
            <a:endParaRPr lang="ru-R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80ED869C-F376-4E6A-A18E-B69ADA4B7EAB}" type="slidenum">
              <a:rPr lang="ru-RU"/>
              <a:pPr>
                <a:defRPr/>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68313" y="765175"/>
            <a:ext cx="40386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59313" y="765175"/>
            <a:ext cx="40386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6"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8"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4"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3"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6"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6"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346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3075" name="Rectangle 3"/>
          <p:cNvSpPr>
            <a:spLocks noGrp="1" noChangeArrowheads="1"/>
          </p:cNvSpPr>
          <p:nvPr>
            <p:ph type="body" idx="1"/>
          </p:nvPr>
        </p:nvSpPr>
        <p:spPr bwMode="auto">
          <a:xfrm>
            <a:off x="468313" y="765175"/>
            <a:ext cx="8229600" cy="561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30" name="Rectangle 6"/>
          <p:cNvSpPr>
            <a:spLocks noGrp="1" noChangeArrowheads="1"/>
          </p:cNvSpPr>
          <p:nvPr>
            <p:ph type="sldNum" sz="quarter" idx="4"/>
          </p:nvPr>
        </p:nvSpPr>
        <p:spPr bwMode="auto">
          <a:xfrm>
            <a:off x="6975475"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pitchFamily="34" charset="0"/>
              </a:defRPr>
            </a:lvl1pPr>
          </a:lstStyle>
          <a:p>
            <a:pPr>
              <a:defRPr/>
            </a:pPr>
            <a:r>
              <a:rPr lang="en-US" dirty="0"/>
              <a:t>#</a:t>
            </a:r>
            <a:endParaRPr lang="ru-RU" dirty="0"/>
          </a:p>
        </p:txBody>
      </p:sp>
      <p:sp>
        <p:nvSpPr>
          <p:cNvPr id="1035" name="Rectangle 11"/>
          <p:cNvSpPr txBox="1">
            <a:spLocks noGrp="1" noChangeArrowheads="1"/>
          </p:cNvSpPr>
          <p:nvPr userDrawn="1">
            <p:ph type="ftr" sz="quarter" idx="3"/>
          </p:nvPr>
        </p:nvSpPr>
        <p:spPr bwMode="auto">
          <a:xfrm>
            <a:off x="468313" y="6524625"/>
            <a:ext cx="56880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70000"/>
              </a:lnSpc>
              <a:spcBef>
                <a:spcPct val="50000"/>
              </a:spcBef>
              <a:defRPr sz="1200">
                <a:solidFill>
                  <a:schemeClr val="accent2"/>
                </a:solidFill>
                <a:effectLst>
                  <a:outerShdw blurRad="38100" dist="38100" dir="2700000" algn="tl">
                    <a:srgbClr val="C0C0C0"/>
                  </a:outerShdw>
                </a:effectLst>
                <a:latin typeface="+mj-lt"/>
              </a:defRPr>
            </a:lvl1pPr>
          </a:lstStyle>
          <a:p>
            <a:pPr>
              <a:defRPr/>
            </a:pPr>
            <a:endParaRPr lang="ru-RU" dirty="0"/>
          </a:p>
        </p:txBody>
      </p:sp>
      <p:sp>
        <p:nvSpPr>
          <p:cNvPr id="2" name="Line 9"/>
          <p:cNvSpPr>
            <a:spLocks noChangeShapeType="1"/>
          </p:cNvSpPr>
          <p:nvPr userDrawn="1"/>
        </p:nvSpPr>
        <p:spPr bwMode="auto">
          <a:xfrm flipV="1">
            <a:off x="0" y="701675"/>
            <a:ext cx="9144000" cy="0"/>
          </a:xfrm>
          <a:prstGeom prst="line">
            <a:avLst/>
          </a:prstGeom>
          <a:noFill/>
          <a:ln w="28575">
            <a:solidFill>
              <a:srgbClr val="3C2277"/>
            </a:solidFill>
            <a:round/>
            <a:headEnd/>
            <a:tailEnd/>
          </a:ln>
        </p:spPr>
        <p:txBody>
          <a:bodyPr/>
          <a:lstStyle/>
          <a:p>
            <a:pPr>
              <a:defRPr/>
            </a:pPr>
            <a:endParaRPr lang="ru-RU" dirty="0"/>
          </a:p>
        </p:txBody>
      </p:sp>
      <p:sp>
        <p:nvSpPr>
          <p:cNvPr id="1031" name="Rectangle 10"/>
          <p:cNvSpPr>
            <a:spLocks noChangeArrowheads="1"/>
          </p:cNvSpPr>
          <p:nvPr userDrawn="1"/>
        </p:nvSpPr>
        <p:spPr bwMode="auto">
          <a:xfrm>
            <a:off x="436563" y="3175"/>
            <a:ext cx="463550" cy="873125"/>
          </a:xfrm>
          <a:prstGeom prst="rect">
            <a:avLst/>
          </a:prstGeom>
          <a:solidFill>
            <a:srgbClr val="3C2277"/>
          </a:solidFill>
          <a:ln w="9525">
            <a:noFill/>
            <a:miter lim="800000"/>
            <a:headEnd/>
            <a:tailEnd/>
          </a:ln>
        </p:spPr>
        <p:txBody>
          <a:bodyPr wrap="none" anchor="ctr"/>
          <a:lstStyle/>
          <a:p>
            <a:pPr>
              <a:defRPr/>
            </a:pPr>
            <a:endParaRPr lang="ru-RU" dirty="0"/>
          </a:p>
        </p:txBody>
      </p:sp>
      <p:pic>
        <p:nvPicPr>
          <p:cNvPr id="3080" name="Picture 11"/>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511175" y="360363"/>
            <a:ext cx="312738" cy="463550"/>
          </a:xfrm>
          <a:prstGeom prst="rect">
            <a:avLst/>
          </a:prstGeom>
          <a:noFill/>
          <a:ln w="9525">
            <a:noFill/>
            <a:miter lim="800000"/>
            <a:headEnd/>
            <a:tailEnd/>
          </a:ln>
        </p:spPr>
      </p:pic>
      <p:sp>
        <p:nvSpPr>
          <p:cNvPr id="1033" name="Line 12"/>
          <p:cNvSpPr>
            <a:spLocks noChangeShapeType="1"/>
          </p:cNvSpPr>
          <p:nvPr userDrawn="1"/>
        </p:nvSpPr>
        <p:spPr bwMode="auto">
          <a:xfrm flipV="1">
            <a:off x="9525" y="6361113"/>
            <a:ext cx="9144000" cy="0"/>
          </a:xfrm>
          <a:prstGeom prst="line">
            <a:avLst/>
          </a:prstGeom>
          <a:noFill/>
          <a:ln w="28575">
            <a:solidFill>
              <a:srgbClr val="3C2277"/>
            </a:solidFill>
            <a:round/>
            <a:headEnd/>
            <a:tailEnd/>
          </a:ln>
        </p:spPr>
        <p:txBody>
          <a:bodyPr/>
          <a:lstStyle/>
          <a:p>
            <a:pPr>
              <a:defRPr/>
            </a:pPr>
            <a:endParaRPr lang="ru-RU"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eaLnBrk="0" fontAlgn="base" hangingPunct="0">
        <a:spcBef>
          <a:spcPct val="0"/>
        </a:spcBef>
        <a:spcAft>
          <a:spcPct val="0"/>
        </a:spcAft>
        <a:defRPr sz="2000" b="1">
          <a:solidFill>
            <a:schemeClr val="accent2"/>
          </a:solidFill>
          <a:latin typeface="+mj-lt"/>
          <a:ea typeface="+mj-ea"/>
          <a:cs typeface="+mj-cs"/>
        </a:defRPr>
      </a:lvl1pPr>
      <a:lvl2pPr algn="l" rtl="0" eaLnBrk="0" fontAlgn="base" hangingPunct="0">
        <a:spcBef>
          <a:spcPct val="0"/>
        </a:spcBef>
        <a:spcAft>
          <a:spcPct val="0"/>
        </a:spcAft>
        <a:defRPr sz="2000" b="1">
          <a:solidFill>
            <a:schemeClr val="accent2"/>
          </a:solidFill>
          <a:latin typeface="Verdana" pitchFamily="34" charset="0"/>
        </a:defRPr>
      </a:lvl2pPr>
      <a:lvl3pPr algn="l" rtl="0" eaLnBrk="0" fontAlgn="base" hangingPunct="0">
        <a:spcBef>
          <a:spcPct val="0"/>
        </a:spcBef>
        <a:spcAft>
          <a:spcPct val="0"/>
        </a:spcAft>
        <a:defRPr sz="2000" b="1">
          <a:solidFill>
            <a:schemeClr val="accent2"/>
          </a:solidFill>
          <a:latin typeface="Verdana" pitchFamily="34" charset="0"/>
        </a:defRPr>
      </a:lvl3pPr>
      <a:lvl4pPr algn="l" rtl="0" eaLnBrk="0" fontAlgn="base" hangingPunct="0">
        <a:spcBef>
          <a:spcPct val="0"/>
        </a:spcBef>
        <a:spcAft>
          <a:spcPct val="0"/>
        </a:spcAft>
        <a:defRPr sz="2000" b="1">
          <a:solidFill>
            <a:schemeClr val="accent2"/>
          </a:solidFill>
          <a:latin typeface="Verdana" pitchFamily="34" charset="0"/>
        </a:defRPr>
      </a:lvl4pPr>
      <a:lvl5pPr algn="l" rtl="0" eaLnBrk="0" fontAlgn="base" hangingPunct="0">
        <a:spcBef>
          <a:spcPct val="0"/>
        </a:spcBef>
        <a:spcAft>
          <a:spcPct val="0"/>
        </a:spcAft>
        <a:defRPr sz="2000" b="1">
          <a:solidFill>
            <a:schemeClr val="accent2"/>
          </a:solidFill>
          <a:latin typeface="Verdana" pitchFamily="34" charset="0"/>
        </a:defRPr>
      </a:lvl5pPr>
      <a:lvl6pPr marL="457200" algn="l" rtl="0" fontAlgn="base">
        <a:spcBef>
          <a:spcPct val="0"/>
        </a:spcBef>
        <a:spcAft>
          <a:spcPct val="0"/>
        </a:spcAft>
        <a:defRPr sz="2000" b="1">
          <a:solidFill>
            <a:schemeClr val="accent2"/>
          </a:solidFill>
          <a:latin typeface="Verdana" pitchFamily="34" charset="0"/>
        </a:defRPr>
      </a:lvl6pPr>
      <a:lvl7pPr marL="914400" algn="l" rtl="0" fontAlgn="base">
        <a:spcBef>
          <a:spcPct val="0"/>
        </a:spcBef>
        <a:spcAft>
          <a:spcPct val="0"/>
        </a:spcAft>
        <a:defRPr sz="2000" b="1">
          <a:solidFill>
            <a:schemeClr val="accent2"/>
          </a:solidFill>
          <a:latin typeface="Verdana" pitchFamily="34" charset="0"/>
        </a:defRPr>
      </a:lvl7pPr>
      <a:lvl8pPr marL="1371600" algn="l" rtl="0" fontAlgn="base">
        <a:spcBef>
          <a:spcPct val="0"/>
        </a:spcBef>
        <a:spcAft>
          <a:spcPct val="0"/>
        </a:spcAft>
        <a:defRPr sz="2000" b="1">
          <a:solidFill>
            <a:schemeClr val="accent2"/>
          </a:solidFill>
          <a:latin typeface="Verdana" pitchFamily="34" charset="0"/>
        </a:defRPr>
      </a:lvl8pPr>
      <a:lvl9pPr marL="1828800" algn="l" rtl="0" fontAlgn="base">
        <a:spcBef>
          <a:spcPct val="0"/>
        </a:spcBef>
        <a:spcAft>
          <a:spcPct val="0"/>
        </a:spcAft>
        <a:defRPr sz="2000" b="1">
          <a:solidFill>
            <a:schemeClr val="accent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260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atin typeface="Arial" charset="0"/>
              </a:defRPr>
            </a:lvl1pPr>
          </a:lstStyle>
          <a:p>
            <a:pPr>
              <a:defRPr/>
            </a:pPr>
            <a:endParaRPr lang="ru-RU" dirty="0"/>
          </a:p>
        </p:txBody>
      </p:sp>
      <p:sp>
        <p:nvSpPr>
          <p:cNvPr id="260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Arial" charset="0"/>
              </a:defRPr>
            </a:lvl1pPr>
          </a:lstStyle>
          <a:p>
            <a:pPr>
              <a:defRPr/>
            </a:pPr>
            <a:endParaRPr lang="ru-RU" dirty="0"/>
          </a:p>
        </p:txBody>
      </p:sp>
      <p:sp>
        <p:nvSpPr>
          <p:cNvPr id="260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Arial" charset="0"/>
              </a:defRPr>
            </a:lvl1pPr>
          </a:lstStyle>
          <a:p>
            <a:pPr>
              <a:defRPr/>
            </a:pPr>
            <a:fld id="{15E70039-605D-4A2F-ADEB-D1520D209B43}" type="slidenum">
              <a:rPr lang="ru-RU"/>
              <a:pPr>
                <a:defRPr/>
              </a:pPr>
              <a:t>‹#›</a:t>
            </a:fld>
            <a:endParaRPr lang="ru-RU"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pencv.org/2.4/modules/highgui/doc/user_interface.html#void%20imshow(const%20string&amp;%20winname,%20InputArray%20ma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ru.wikipedia.org/wiki/Robert_Bosch_GmbH" TargetMode="External"/><Relationship Id="rId2" Type="http://schemas.openxmlformats.org/officeDocument/2006/relationships/hyperlink" Target="https://ru.wikipedia.org/wiki/%D0%90%D0%BD%D0%B3%D0%BB%D0%B8%D0%B9%D1%81%D0%BA%D0%B8%D0%B9_%D1%8F%D0%B7%D1%8B%D0%BA" TargetMode="External"/><Relationship Id="rId1" Type="http://schemas.openxmlformats.org/officeDocument/2006/relationships/slideLayout" Target="../slideLayouts/slideLayout7.xml"/><Relationship Id="rId5" Type="http://schemas.openxmlformats.org/officeDocument/2006/relationships/hyperlink" Target="https://ru.wikipedia.org/wiki/%D0%A3%D0%BC%D0%BD%D1%8B%D0%B9_%D0%B4%D0%BE%D0%BC" TargetMode="External"/><Relationship Id="rId4" Type="http://schemas.openxmlformats.org/officeDocument/2006/relationships/hyperlink" Target="https://ru.wikipedia.org/wiki/1980-%D0%B5"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ru.wikipedia.org/wiki/%D0%90%D0%B1%D1%81%D1%82%D1%80%D0%B0%D0%BA%D1%86%D0%B8%D1%8F" TargetMode="External"/><Relationship Id="rId2" Type="http://schemas.openxmlformats.org/officeDocument/2006/relationships/hyperlink" Target="https://ru.wikipedia.org/wiki/%D0%AD%D0%BB%D0%B5%D0%BA%D1%82%D1%80%D0%BE%D0%BD%D0%BD%D1%8B%D0%B9_%D0%B1%D0%BB%D0%BE%D0%BA_%D1%83%D0%BF%D1%80%D0%B0%D0%B2%D0%BB%D0%B5%D0%BD%D0%B8%D1%8F"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ru.wikipedia.org/wiki/CRC"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Line 6"/>
          <p:cNvSpPr>
            <a:spLocks noChangeShapeType="1"/>
          </p:cNvSpPr>
          <p:nvPr/>
        </p:nvSpPr>
        <p:spPr bwMode="auto">
          <a:xfrm>
            <a:off x="3074988" y="476250"/>
            <a:ext cx="0" cy="0"/>
          </a:xfrm>
          <a:prstGeom prst="line">
            <a:avLst/>
          </a:prstGeom>
          <a:noFill/>
          <a:ln w="12700" cap="rnd">
            <a:solidFill>
              <a:srgbClr val="000000"/>
            </a:solidFill>
            <a:round/>
            <a:headEnd/>
            <a:tailEnd/>
          </a:ln>
        </p:spPr>
        <p:txBody>
          <a:bodyPr/>
          <a:lstStyle/>
          <a:p>
            <a:endParaRPr lang="ru-RU" dirty="0"/>
          </a:p>
        </p:txBody>
      </p:sp>
      <p:sp>
        <p:nvSpPr>
          <p:cNvPr id="5124" name="Line 7"/>
          <p:cNvSpPr>
            <a:spLocks noChangeShapeType="1"/>
          </p:cNvSpPr>
          <p:nvPr/>
        </p:nvSpPr>
        <p:spPr bwMode="auto">
          <a:xfrm>
            <a:off x="4941888" y="476250"/>
            <a:ext cx="0" cy="0"/>
          </a:xfrm>
          <a:prstGeom prst="line">
            <a:avLst/>
          </a:prstGeom>
          <a:noFill/>
          <a:ln w="12700" cap="rnd">
            <a:solidFill>
              <a:srgbClr val="000000"/>
            </a:solidFill>
            <a:round/>
            <a:headEnd/>
            <a:tailEnd/>
          </a:ln>
        </p:spPr>
        <p:txBody>
          <a:bodyPr/>
          <a:lstStyle/>
          <a:p>
            <a:endParaRPr lang="ru-RU" dirty="0"/>
          </a:p>
        </p:txBody>
      </p:sp>
      <p:sp>
        <p:nvSpPr>
          <p:cNvPr id="5125" name="Text Box 17"/>
          <p:cNvSpPr txBox="1">
            <a:spLocks noChangeArrowheads="1"/>
          </p:cNvSpPr>
          <p:nvPr/>
        </p:nvSpPr>
        <p:spPr bwMode="auto">
          <a:xfrm>
            <a:off x="-2232" y="6497051"/>
            <a:ext cx="8066088" cy="304800"/>
          </a:xfrm>
          <a:prstGeom prst="rect">
            <a:avLst/>
          </a:prstGeom>
          <a:noFill/>
          <a:ln w="9525">
            <a:noFill/>
            <a:miter lim="800000"/>
            <a:headEnd/>
            <a:tailEnd/>
          </a:ln>
        </p:spPr>
        <p:txBody>
          <a:bodyPr>
            <a:spAutoFit/>
          </a:bodyPr>
          <a:lstStyle/>
          <a:p>
            <a:pPr algn="l">
              <a:spcBef>
                <a:spcPct val="50000"/>
              </a:spcBef>
            </a:pPr>
            <a:r>
              <a:rPr lang="ru-RU" sz="1400" b="1" dirty="0">
                <a:solidFill>
                  <a:srgbClr val="002060"/>
                </a:solidFill>
              </a:rPr>
              <a:t>2019 г.</a:t>
            </a:r>
          </a:p>
        </p:txBody>
      </p:sp>
      <p:pic>
        <p:nvPicPr>
          <p:cNvPr id="5126" name="Picture 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55700" y="2058988"/>
            <a:ext cx="1400175" cy="2017712"/>
          </a:xfrm>
          <a:prstGeom prst="rect">
            <a:avLst/>
          </a:prstGeom>
          <a:noFill/>
          <a:ln w="9525">
            <a:noFill/>
            <a:miter lim="800000"/>
            <a:headEnd/>
            <a:tailEnd/>
          </a:ln>
        </p:spPr>
      </p:pic>
      <p:sp>
        <p:nvSpPr>
          <p:cNvPr id="10" name="Rectangle 8"/>
          <p:cNvSpPr>
            <a:spLocks noChangeArrowheads="1"/>
          </p:cNvSpPr>
          <p:nvPr/>
        </p:nvSpPr>
        <p:spPr bwMode="auto">
          <a:xfrm>
            <a:off x="2689069" y="2253924"/>
            <a:ext cx="6336258" cy="2154436"/>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Введение в компьютерное зрение в автономном вождении</a:t>
            </a:r>
          </a:p>
          <a:p>
            <a:endParaRPr lang="ru-RU" sz="2800" b="1" dirty="0">
              <a:solidFill>
                <a:srgbClr val="002060"/>
              </a:solidFill>
              <a:latin typeface="Bookman Old Style" pitchFamily="18" charset="0"/>
            </a:endParaRPr>
          </a:p>
          <a:p>
            <a:r>
              <a:rPr lang="ru-RU" sz="2800" b="1" dirty="0">
                <a:solidFill>
                  <a:srgbClr val="002060"/>
                </a:solidFill>
                <a:latin typeface="Bookman Old Style" pitchFamily="18" charset="0"/>
              </a:rPr>
              <a:t>Урок </a:t>
            </a:r>
            <a:r>
              <a:rPr lang="en-US" sz="2800" b="1" dirty="0">
                <a:solidFill>
                  <a:srgbClr val="002060"/>
                </a:solidFill>
                <a:latin typeface="Bookman Old Style" pitchFamily="18" charset="0"/>
              </a:rPr>
              <a:t>4 </a:t>
            </a:r>
            <a:r>
              <a:rPr lang="ru-RU" sz="2800" b="1" dirty="0">
                <a:solidFill>
                  <a:srgbClr val="002060"/>
                </a:solidFill>
                <a:latin typeface="Bookman Old Style" pitchFamily="18" charset="0"/>
              </a:rPr>
              <a:t>Создание аналога помощника парковки</a:t>
            </a:r>
          </a:p>
        </p:txBody>
      </p:sp>
      <p:sp>
        <p:nvSpPr>
          <p:cNvPr id="9" name="Text Box 15"/>
          <p:cNvSpPr txBox="1">
            <a:spLocks noChangeArrowheads="1"/>
          </p:cNvSpPr>
          <p:nvPr/>
        </p:nvSpPr>
        <p:spPr bwMode="auto">
          <a:xfrm>
            <a:off x="1042988" y="260648"/>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pic>
        <p:nvPicPr>
          <p:cNvPr id="12" name="Picture 2"/>
          <p:cNvPicPr>
            <a:picLocks noChangeAspect="1" noChangeArrowheads="1"/>
          </p:cNvPicPr>
          <p:nvPr/>
        </p:nvPicPr>
        <p:blipFill>
          <a:blip r:embed="rId4" cstate="print"/>
          <a:srcRect/>
          <a:stretch>
            <a:fillRect/>
          </a:stretch>
        </p:blipFill>
        <p:spPr bwMode="auto">
          <a:xfrm>
            <a:off x="8033162" y="6439295"/>
            <a:ext cx="505216" cy="365731"/>
          </a:xfrm>
          <a:prstGeom prst="rect">
            <a:avLst/>
          </a:prstGeom>
          <a:noFill/>
          <a:ln w="9525">
            <a:noFill/>
            <a:miter lim="800000"/>
            <a:headEnd/>
            <a:tailEnd/>
          </a:ln>
          <a:effectLst/>
        </p:spPr>
      </p:pic>
    </p:spTree>
    <p:extLst>
      <p:ext uri="{BB962C8B-B14F-4D97-AF65-F5344CB8AC3E}">
        <p14:creationId xmlns:p14="http://schemas.microsoft.com/office/powerpoint/2010/main" val="367447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B75FC76-EEC4-45AB-8177-99799A94B79B}"/>
              </a:ext>
            </a:extLst>
          </p:cNvPr>
          <p:cNvSpPr>
            <a:spLocks noGrp="1"/>
          </p:cNvSpPr>
          <p:nvPr>
            <p:ph type="sldNum" sz="quarter" idx="10"/>
          </p:nvPr>
        </p:nvSpPr>
        <p:spPr/>
        <p:txBody>
          <a:bodyPr/>
          <a:lstStyle/>
          <a:p>
            <a:pPr>
              <a:defRPr/>
            </a:pPr>
            <a:r>
              <a:rPr lang="en-US"/>
              <a:t>#</a:t>
            </a:r>
            <a:endParaRPr lang="ru-RU" dirty="0"/>
          </a:p>
        </p:txBody>
      </p:sp>
      <p:pic>
        <p:nvPicPr>
          <p:cNvPr id="2050" name="Picture 2" descr="https://im0-tub-ru.yandex.net/i?id=708e4f71f60a636da5ad09e6eb386465-l&amp;n=13">
            <a:extLst>
              <a:ext uri="{FF2B5EF4-FFF2-40B4-BE49-F238E27FC236}">
                <a16:creationId xmlns:a16="http://schemas.microsoft.com/office/drawing/2014/main" id="{7172FD0D-59DB-4558-9760-2DF0CBE58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46" y="3140968"/>
            <a:ext cx="4521927" cy="30114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0-tub-ru.yandex.net/i?id=0885005d1851e1bded02cf0e4dff09f6-l&amp;n=13">
            <a:extLst>
              <a:ext uri="{FF2B5EF4-FFF2-40B4-BE49-F238E27FC236}">
                <a16:creationId xmlns:a16="http://schemas.microsoft.com/office/drawing/2014/main" id="{9C40A0FD-A7A9-41D7-941B-ADB2CEA1B6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5255" y="836712"/>
            <a:ext cx="3960440" cy="297033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5">
            <a:extLst>
              <a:ext uri="{FF2B5EF4-FFF2-40B4-BE49-F238E27FC236}">
                <a16:creationId xmlns:a16="http://schemas.microsoft.com/office/drawing/2014/main" id="{E9D9E48A-06E3-4F6C-8925-E4E26CA52102}"/>
              </a:ext>
            </a:extLst>
          </p:cNvPr>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sp>
        <p:nvSpPr>
          <p:cNvPr id="6" name="Rectangle 8">
            <a:extLst>
              <a:ext uri="{FF2B5EF4-FFF2-40B4-BE49-F238E27FC236}">
                <a16:creationId xmlns:a16="http://schemas.microsoft.com/office/drawing/2014/main" id="{38E1E1F7-89C3-4C17-B025-5CAC93C5E018}"/>
              </a:ext>
            </a:extLst>
          </p:cNvPr>
          <p:cNvSpPr>
            <a:spLocks noChangeArrowheads="1"/>
          </p:cNvSpPr>
          <p:nvPr/>
        </p:nvSpPr>
        <p:spPr bwMode="auto">
          <a:xfrm>
            <a:off x="-300399" y="1045697"/>
            <a:ext cx="5544616" cy="861774"/>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Камеры с динамической разметкой</a:t>
            </a:r>
          </a:p>
        </p:txBody>
      </p:sp>
    </p:spTree>
    <p:extLst>
      <p:ext uri="{BB962C8B-B14F-4D97-AF65-F5344CB8AC3E}">
        <p14:creationId xmlns:p14="http://schemas.microsoft.com/office/powerpoint/2010/main" val="292557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C09BF9E3-F122-4EC6-AE62-AB04DE7356E5}"/>
              </a:ext>
            </a:extLst>
          </p:cNvPr>
          <p:cNvSpPr>
            <a:spLocks noGrp="1"/>
          </p:cNvSpPr>
          <p:nvPr>
            <p:ph type="sldNum" sz="quarter" idx="10"/>
          </p:nvPr>
        </p:nvSpPr>
        <p:spPr/>
        <p:txBody>
          <a:bodyPr/>
          <a:lstStyle/>
          <a:p>
            <a:pPr>
              <a:defRPr/>
            </a:pPr>
            <a:r>
              <a:rPr lang="en-US"/>
              <a:t>#</a:t>
            </a:r>
            <a:endParaRPr lang="ru-RU" dirty="0"/>
          </a:p>
        </p:txBody>
      </p:sp>
      <p:sp>
        <p:nvSpPr>
          <p:cNvPr id="3" name="Text Box 15">
            <a:extLst>
              <a:ext uri="{FF2B5EF4-FFF2-40B4-BE49-F238E27FC236}">
                <a16:creationId xmlns:a16="http://schemas.microsoft.com/office/drawing/2014/main" id="{276BE853-E991-4BB0-A753-43CC8D63F831}"/>
              </a:ext>
            </a:extLst>
          </p:cNvPr>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sp>
        <p:nvSpPr>
          <p:cNvPr id="4" name="Rectangle 8">
            <a:extLst>
              <a:ext uri="{FF2B5EF4-FFF2-40B4-BE49-F238E27FC236}">
                <a16:creationId xmlns:a16="http://schemas.microsoft.com/office/drawing/2014/main" id="{8F0E149D-B01C-45C3-90AA-2A5EB6F449E5}"/>
              </a:ext>
            </a:extLst>
          </p:cNvPr>
          <p:cNvSpPr>
            <a:spLocks noChangeArrowheads="1"/>
          </p:cNvSpPr>
          <p:nvPr/>
        </p:nvSpPr>
        <p:spPr bwMode="auto">
          <a:xfrm>
            <a:off x="2669061" y="2692950"/>
            <a:ext cx="6336258" cy="861774"/>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Функции, которые мы будем использовать</a:t>
            </a:r>
          </a:p>
        </p:txBody>
      </p:sp>
      <p:pic>
        <p:nvPicPr>
          <p:cNvPr id="6146" name="Picture 2" descr="http://www.vhg.ru/upload/iblock/7ab/7abe2707e754bb52b3348bc22fa99601.png">
            <a:extLst>
              <a:ext uri="{FF2B5EF4-FFF2-40B4-BE49-F238E27FC236}">
                <a16:creationId xmlns:a16="http://schemas.microsoft.com/office/drawing/2014/main" id="{E9F4A4EC-A237-4372-94F8-3447308357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554724"/>
            <a:ext cx="3619002" cy="285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64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D20510C5-8228-4FB1-8CA7-F5C01379FD9E}"/>
              </a:ext>
            </a:extLst>
          </p:cNvPr>
          <p:cNvSpPr>
            <a:spLocks noGrp="1"/>
          </p:cNvSpPr>
          <p:nvPr>
            <p:ph type="sldNum" sz="quarter" idx="10"/>
          </p:nvPr>
        </p:nvSpPr>
        <p:spPr/>
        <p:txBody>
          <a:bodyPr/>
          <a:lstStyle/>
          <a:p>
            <a:pPr>
              <a:defRPr/>
            </a:pPr>
            <a:r>
              <a:rPr lang="en-US"/>
              <a:t>#</a:t>
            </a:r>
            <a:endParaRPr lang="ru-RU" dirty="0"/>
          </a:p>
        </p:txBody>
      </p:sp>
      <p:sp>
        <p:nvSpPr>
          <p:cNvPr id="4" name="Rectangle 1">
            <a:extLst>
              <a:ext uri="{FF2B5EF4-FFF2-40B4-BE49-F238E27FC236}">
                <a16:creationId xmlns:a16="http://schemas.microsoft.com/office/drawing/2014/main" id="{9E5018F7-61AC-4013-9E4E-EE2BDC1ABE10}"/>
              </a:ext>
            </a:extLst>
          </p:cNvPr>
          <p:cNvSpPr>
            <a:spLocks noChangeArrowheads="1"/>
          </p:cNvSpPr>
          <p:nvPr/>
        </p:nvSpPr>
        <p:spPr bwMode="auto">
          <a:xfrm>
            <a:off x="515312" y="1196752"/>
            <a:ext cx="65357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void</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1" i="0" u="none" strike="noStrike" cap="none" normalizeH="0" baseline="0" dirty="0" err="1">
                <a:ln>
                  <a:noFill/>
                </a:ln>
                <a:solidFill>
                  <a:srgbClr val="000000"/>
                </a:solidFill>
                <a:effectLst/>
                <a:latin typeface="+mn-lt"/>
              </a:rPr>
              <a:t>namedWindow</a:t>
            </a:r>
            <a:r>
              <a:rPr kumimoji="0" lang="ru-RU" altLang="ru-RU" sz="1400" b="0" i="0" u="none" strike="noStrike" cap="none" normalizeH="0" baseline="0" dirty="0">
                <a:ln>
                  <a:noFill/>
                </a:ln>
                <a:solidFill>
                  <a:srgbClr val="000000"/>
                </a:solidFill>
                <a:effectLst/>
                <a:latin typeface="+mn-lt"/>
                <a:cs typeface="Arial" panose="020B0604020202020204" pitchFamily="34" charset="0"/>
              </a:rPr>
              <a:t>(</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const</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string</a:t>
            </a:r>
            <a:r>
              <a:rPr kumimoji="0" lang="ru-RU" altLang="ru-RU" sz="1400" b="0" i="0" u="none" strike="noStrike" cap="none" normalizeH="0" baseline="0" dirty="0">
                <a:ln>
                  <a:noFill/>
                </a:ln>
                <a:solidFill>
                  <a:srgbClr val="000000"/>
                </a:solidFill>
                <a:effectLst/>
                <a:latin typeface="+mn-lt"/>
                <a:cs typeface="Arial" panose="020B0604020202020204" pitchFamily="34" charset="0"/>
              </a:rPr>
              <a:t>&amp; </a:t>
            </a:r>
            <a:r>
              <a:rPr kumimoji="0" lang="ru-RU" altLang="ru-RU" sz="1400" b="1" i="0" u="none" strike="noStrike" cap="none" normalizeH="0" baseline="0" dirty="0" err="1">
                <a:ln>
                  <a:noFill/>
                </a:ln>
                <a:solidFill>
                  <a:srgbClr val="000000"/>
                </a:solidFill>
                <a:effectLst/>
                <a:latin typeface="+mn-lt"/>
                <a:cs typeface="Arial" panose="020B0604020202020204" pitchFamily="34" charset="0"/>
              </a:rPr>
              <a:t>winname</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int</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1" i="0" u="none" strike="noStrike" cap="none" normalizeH="0" baseline="0" dirty="0" err="1">
                <a:ln>
                  <a:noFill/>
                </a:ln>
                <a:solidFill>
                  <a:srgbClr val="000000"/>
                </a:solidFill>
                <a:effectLst/>
                <a:latin typeface="+mn-lt"/>
                <a:cs typeface="Arial" panose="020B0604020202020204" pitchFamily="34" charset="0"/>
              </a:rPr>
              <a:t>flags</a:t>
            </a:r>
            <a:r>
              <a:rPr kumimoji="0" lang="ru-RU" altLang="ru-RU" sz="1400" b="0" i="0" u="none" strike="noStrike" cap="none" normalizeH="0" baseline="0" dirty="0">
                <a:ln>
                  <a:noFill/>
                </a:ln>
                <a:solidFill>
                  <a:srgbClr val="000000"/>
                </a:solidFill>
                <a:effectLst/>
                <a:latin typeface="+mn-lt"/>
                <a:cs typeface="Arial" panose="020B0604020202020204" pitchFamily="34" charset="0"/>
              </a:rPr>
              <a:t>=WINDOW_AUTOSIZE )</a:t>
            </a:r>
            <a:r>
              <a:rPr kumimoji="0" lang="ru-RU" altLang="ru-RU" sz="1400" b="0" i="0" u="none" strike="noStrike" cap="none" normalizeH="0" baseline="0" dirty="0">
                <a:ln>
                  <a:noFill/>
                </a:ln>
                <a:solidFill>
                  <a:schemeClr val="tx1"/>
                </a:solidFill>
                <a:effectLst/>
                <a:latin typeface="+mn-lt"/>
              </a:rPr>
              <a:t> </a:t>
            </a:r>
          </a:p>
        </p:txBody>
      </p:sp>
      <p:graphicFrame>
        <p:nvGraphicFramePr>
          <p:cNvPr id="5" name="Таблица 4">
            <a:extLst>
              <a:ext uri="{FF2B5EF4-FFF2-40B4-BE49-F238E27FC236}">
                <a16:creationId xmlns:a16="http://schemas.microsoft.com/office/drawing/2014/main" id="{ED5D738B-88B3-4F33-825F-0AFA4239CFD4}"/>
              </a:ext>
            </a:extLst>
          </p:cNvPr>
          <p:cNvGraphicFramePr>
            <a:graphicFrameLocks noGrp="1"/>
          </p:cNvGraphicFramePr>
          <p:nvPr>
            <p:extLst>
              <p:ext uri="{D42A27DB-BD31-4B8C-83A1-F6EECF244321}">
                <p14:modId xmlns:p14="http://schemas.microsoft.com/office/powerpoint/2010/main" val="3631857303"/>
              </p:ext>
            </p:extLst>
          </p:nvPr>
        </p:nvGraphicFramePr>
        <p:xfrm>
          <a:off x="539089" y="1800547"/>
          <a:ext cx="8229600" cy="4408170"/>
        </p:xfrm>
        <a:graphic>
          <a:graphicData uri="http://schemas.openxmlformats.org/drawingml/2006/table">
            <a:tbl>
              <a:tblPr/>
              <a:tblGrid>
                <a:gridCol w="3455615">
                  <a:extLst>
                    <a:ext uri="{9D8B030D-6E8A-4147-A177-3AD203B41FA5}">
                      <a16:colId xmlns:a16="http://schemas.microsoft.com/office/drawing/2014/main" val="984827358"/>
                    </a:ext>
                  </a:extLst>
                </a:gridCol>
                <a:gridCol w="4773985">
                  <a:extLst>
                    <a:ext uri="{9D8B030D-6E8A-4147-A177-3AD203B41FA5}">
                      <a16:colId xmlns:a16="http://schemas.microsoft.com/office/drawing/2014/main" val="2862301749"/>
                    </a:ext>
                  </a:extLst>
                </a:gridCol>
              </a:tblGrid>
              <a:tr h="3658403">
                <a:tc>
                  <a:txBody>
                    <a:bodyPr/>
                    <a:lstStyle/>
                    <a:p>
                      <a:pPr algn="l"/>
                      <a:r>
                        <a:rPr lang="en-US">
                          <a:effectLst/>
                        </a:rPr>
                        <a:t>Parameters:</a:t>
                      </a:r>
                    </a:p>
                  </a:txBody>
                  <a:tcPr marL="47625" marR="76200" marT="9525" marB="9525" anchor="ctr">
                    <a:lnL>
                      <a:noFill/>
                    </a:lnL>
                    <a:lnR>
                      <a:noFill/>
                    </a:lnR>
                    <a:lnT>
                      <a:noFill/>
                    </a:lnT>
                    <a:lnB>
                      <a:noFill/>
                    </a:lnB>
                    <a:solidFill>
                      <a:srgbClr val="FFFFFF"/>
                    </a:solidFill>
                  </a:tcPr>
                </a:tc>
                <a:tc>
                  <a:txBody>
                    <a:bodyPr/>
                    <a:lstStyle/>
                    <a:p>
                      <a:pPr algn="just">
                        <a:buFont typeface="Arial" panose="020B0604020202020204" pitchFamily="34" charset="0"/>
                        <a:buChar char="•"/>
                      </a:pPr>
                      <a:r>
                        <a:rPr lang="en-US" b="1" dirty="0">
                          <a:effectLst/>
                        </a:rPr>
                        <a:t>name</a:t>
                      </a:r>
                      <a:r>
                        <a:rPr lang="en-US" dirty="0">
                          <a:effectLst/>
                        </a:rPr>
                        <a:t> – Name of the window in the window caption that may be used as a window identifier.</a:t>
                      </a:r>
                    </a:p>
                    <a:p>
                      <a:pPr algn="just">
                        <a:buFont typeface="Arial" panose="020B0604020202020204" pitchFamily="34" charset="0"/>
                        <a:buChar char="•"/>
                      </a:pPr>
                      <a:r>
                        <a:rPr lang="en-US" b="1" dirty="0">
                          <a:effectLst/>
                        </a:rPr>
                        <a:t>flags</a:t>
                      </a:r>
                      <a:r>
                        <a:rPr lang="en-US" dirty="0">
                          <a:effectLst/>
                        </a:rPr>
                        <a:t> –Flags of the window. The supported flags are:</a:t>
                      </a:r>
                    </a:p>
                    <a:p>
                      <a:pPr marL="742950" lvl="1" indent="-285750" algn="just">
                        <a:buFont typeface="Arial" panose="020B0604020202020204" pitchFamily="34" charset="0"/>
                        <a:buChar char="•"/>
                      </a:pPr>
                      <a:r>
                        <a:rPr lang="en-US" b="1" dirty="0">
                          <a:effectLst/>
                        </a:rPr>
                        <a:t>WINDOW_NORMAL</a:t>
                      </a:r>
                      <a:r>
                        <a:rPr lang="en-US" dirty="0">
                          <a:effectLst/>
                        </a:rPr>
                        <a:t> If this is set, the user can resize the window (no constraint).</a:t>
                      </a:r>
                    </a:p>
                    <a:p>
                      <a:pPr marL="742950" lvl="1" indent="-285750" algn="just">
                        <a:buFont typeface="Arial" panose="020B0604020202020204" pitchFamily="34" charset="0"/>
                        <a:buChar char="•"/>
                      </a:pPr>
                      <a:r>
                        <a:rPr lang="en-US" b="1" dirty="0">
                          <a:effectLst/>
                        </a:rPr>
                        <a:t>WINDOW_AUTOSIZE</a:t>
                      </a:r>
                      <a:r>
                        <a:rPr lang="en-US" dirty="0">
                          <a:effectLst/>
                        </a:rPr>
                        <a:t> If this is set, the window size is automatically adjusted to fit the displayed image (see </a:t>
                      </a:r>
                      <a:r>
                        <a:rPr lang="en-US" u="none" strike="noStrike" dirty="0" err="1">
                          <a:solidFill>
                            <a:srgbClr val="0090D9"/>
                          </a:solidFill>
                          <a:effectLst/>
                          <a:hlinkClick r:id="rId2" tooltip="void imshow(const string&amp; winname, InputArray mat)"/>
                        </a:rPr>
                        <a:t>imshow</a:t>
                      </a:r>
                      <a:r>
                        <a:rPr lang="en-US" u="none" strike="noStrike" dirty="0">
                          <a:solidFill>
                            <a:srgbClr val="0090D9"/>
                          </a:solidFill>
                          <a:effectLst/>
                          <a:hlinkClick r:id="rId2" tooltip="void imshow(const string&amp; winname, InputArray mat)"/>
                        </a:rPr>
                        <a:t>()</a:t>
                      </a:r>
                      <a:r>
                        <a:rPr lang="en-US" dirty="0">
                          <a:effectLst/>
                        </a:rPr>
                        <a:t> ), and you cannot change the window size manually.</a:t>
                      </a:r>
                    </a:p>
                    <a:p>
                      <a:pPr marL="742950" lvl="1" indent="-285750" algn="just">
                        <a:buFont typeface="Arial" panose="020B0604020202020204" pitchFamily="34" charset="0"/>
                        <a:buChar char="•"/>
                      </a:pPr>
                      <a:r>
                        <a:rPr lang="en-US" b="1" dirty="0">
                          <a:effectLst/>
                        </a:rPr>
                        <a:t>WINDOW_OPENGL</a:t>
                      </a:r>
                      <a:r>
                        <a:rPr lang="en-US" dirty="0">
                          <a:effectLst/>
                        </a:rPr>
                        <a:t> If this is set, the window will be created with OpenGL support.</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584756219"/>
                  </a:ext>
                </a:extLst>
              </a:tr>
            </a:tbl>
          </a:graphicData>
        </a:graphic>
      </p:graphicFrame>
    </p:spTree>
    <p:extLst>
      <p:ext uri="{BB962C8B-B14F-4D97-AF65-F5344CB8AC3E}">
        <p14:creationId xmlns:p14="http://schemas.microsoft.com/office/powerpoint/2010/main" val="197006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ED84E412-A658-4215-8E12-EEFA85294411}"/>
              </a:ext>
            </a:extLst>
          </p:cNvPr>
          <p:cNvSpPr>
            <a:spLocks noGrp="1"/>
          </p:cNvSpPr>
          <p:nvPr>
            <p:ph type="sldNum" sz="quarter" idx="10"/>
          </p:nvPr>
        </p:nvSpPr>
        <p:spPr/>
        <p:txBody>
          <a:bodyPr/>
          <a:lstStyle/>
          <a:p>
            <a:pPr>
              <a:defRPr/>
            </a:pPr>
            <a:r>
              <a:rPr lang="en-US"/>
              <a:t>#</a:t>
            </a:r>
            <a:endParaRPr lang="ru-RU" dirty="0"/>
          </a:p>
        </p:txBody>
      </p:sp>
      <p:sp>
        <p:nvSpPr>
          <p:cNvPr id="4" name="Rectangle 1">
            <a:extLst>
              <a:ext uri="{FF2B5EF4-FFF2-40B4-BE49-F238E27FC236}">
                <a16:creationId xmlns:a16="http://schemas.microsoft.com/office/drawing/2014/main" id="{07496D5E-BEA2-447B-B72F-AB9B24E26F90}"/>
              </a:ext>
            </a:extLst>
          </p:cNvPr>
          <p:cNvSpPr>
            <a:spLocks noChangeArrowheads="1"/>
          </p:cNvSpPr>
          <p:nvPr/>
        </p:nvSpPr>
        <p:spPr bwMode="auto">
          <a:xfrm>
            <a:off x="233891" y="1161039"/>
            <a:ext cx="8760412"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a:ln>
                  <a:noFill/>
                </a:ln>
                <a:solidFill>
                  <a:srgbClr val="000000"/>
                </a:solidFill>
                <a:effectLst/>
                <a:latin typeface="+mn-lt"/>
              </a:rPr>
              <a:t>C++: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int</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1" i="0" u="none" strike="noStrike" cap="none" normalizeH="0" baseline="0" dirty="0" err="1">
                <a:ln>
                  <a:noFill/>
                </a:ln>
                <a:solidFill>
                  <a:srgbClr val="000000"/>
                </a:solidFill>
                <a:effectLst/>
                <a:latin typeface="+mn-lt"/>
              </a:rPr>
              <a:t>createTrackbar</a:t>
            </a:r>
            <a:r>
              <a:rPr kumimoji="0" lang="ru-RU" altLang="ru-RU" sz="1400" b="0" i="0" u="none" strike="noStrike" cap="none" normalizeH="0" baseline="0" dirty="0">
                <a:ln>
                  <a:noFill/>
                </a:ln>
                <a:solidFill>
                  <a:srgbClr val="000000"/>
                </a:solidFill>
                <a:effectLst/>
                <a:latin typeface="+mn-lt"/>
                <a:cs typeface="Arial" panose="020B0604020202020204" pitchFamily="34" charset="0"/>
              </a:rPr>
              <a:t>(</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const</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string</a:t>
            </a:r>
            <a:r>
              <a:rPr kumimoji="0" lang="ru-RU" altLang="ru-RU" sz="1400" b="0" i="0" u="none" strike="noStrike" cap="none" normalizeH="0" baseline="0" dirty="0">
                <a:ln>
                  <a:noFill/>
                </a:ln>
                <a:solidFill>
                  <a:srgbClr val="000000"/>
                </a:solidFill>
                <a:effectLst/>
                <a:latin typeface="+mn-lt"/>
                <a:cs typeface="Arial" panose="020B0604020202020204" pitchFamily="34" charset="0"/>
              </a:rPr>
              <a:t>&amp; </a:t>
            </a:r>
            <a:r>
              <a:rPr kumimoji="0" lang="ru-RU" altLang="ru-RU" sz="1400" b="1" i="0" u="none" strike="noStrike" cap="none" normalizeH="0" baseline="0" dirty="0" err="1">
                <a:ln>
                  <a:noFill/>
                </a:ln>
                <a:solidFill>
                  <a:srgbClr val="000000"/>
                </a:solidFill>
                <a:effectLst/>
                <a:latin typeface="+mn-lt"/>
                <a:cs typeface="Arial" panose="020B0604020202020204" pitchFamily="34" charset="0"/>
              </a:rPr>
              <a:t>trackbarname</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const</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string</a:t>
            </a:r>
            <a:r>
              <a:rPr kumimoji="0" lang="ru-RU" altLang="ru-RU" sz="1400" b="0" i="0" u="none" strike="noStrike" cap="none" normalizeH="0" baseline="0" dirty="0">
                <a:ln>
                  <a:noFill/>
                </a:ln>
                <a:solidFill>
                  <a:srgbClr val="000000"/>
                </a:solidFill>
                <a:effectLst/>
                <a:latin typeface="+mn-lt"/>
                <a:cs typeface="Arial" panose="020B0604020202020204" pitchFamily="34" charset="0"/>
              </a:rPr>
              <a:t>&amp; </a:t>
            </a:r>
            <a:r>
              <a:rPr kumimoji="0" lang="ru-RU" altLang="ru-RU" sz="1400" b="1" i="0" u="none" strike="noStrike" cap="none" normalizeH="0" baseline="0" dirty="0" err="1">
                <a:ln>
                  <a:noFill/>
                </a:ln>
                <a:solidFill>
                  <a:srgbClr val="000000"/>
                </a:solidFill>
                <a:effectLst/>
                <a:latin typeface="+mn-lt"/>
                <a:cs typeface="Arial" panose="020B0604020202020204" pitchFamily="34" charset="0"/>
              </a:rPr>
              <a:t>winname</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endParaRPr kumimoji="0" lang="en-US" altLang="ru-RU" sz="1400" b="0" i="0" u="none" strike="noStrike" cap="none" normalizeH="0" baseline="0" dirty="0">
              <a:ln>
                <a:noFill/>
              </a:ln>
              <a:solidFill>
                <a:srgbClr val="00000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mn-lt"/>
                <a:cs typeface="Arial" panose="020B0604020202020204" pitchFamily="34" charset="0"/>
              </a:rPr>
              <a:t>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int</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1" i="0" u="none" strike="noStrike" cap="none" normalizeH="0" baseline="0" dirty="0" err="1">
                <a:ln>
                  <a:noFill/>
                </a:ln>
                <a:solidFill>
                  <a:srgbClr val="000000"/>
                </a:solidFill>
                <a:effectLst/>
                <a:latin typeface="+mn-lt"/>
                <a:cs typeface="Arial" panose="020B0604020202020204" pitchFamily="34" charset="0"/>
              </a:rPr>
              <a:t>value</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int</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1" i="0" u="none" strike="noStrike" cap="none" normalizeH="0" baseline="0" dirty="0" err="1">
                <a:ln>
                  <a:noFill/>
                </a:ln>
                <a:solidFill>
                  <a:srgbClr val="000000"/>
                </a:solidFill>
                <a:effectLst/>
                <a:latin typeface="+mn-lt"/>
                <a:cs typeface="Arial" panose="020B0604020202020204" pitchFamily="34" charset="0"/>
              </a:rPr>
              <a:t>count</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TrackbarCallback</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1" i="0" u="none" strike="noStrike" cap="none" normalizeH="0" baseline="0" dirty="0" err="1">
                <a:ln>
                  <a:noFill/>
                </a:ln>
                <a:solidFill>
                  <a:srgbClr val="000000"/>
                </a:solidFill>
                <a:effectLst/>
                <a:latin typeface="+mn-lt"/>
                <a:cs typeface="Arial" panose="020B0604020202020204" pitchFamily="34" charset="0"/>
              </a:rPr>
              <a:t>onChange</a:t>
            </a:r>
            <a:r>
              <a:rPr kumimoji="0" lang="ru-RU" altLang="ru-RU" sz="1400" b="0" i="0" u="none" strike="noStrike" cap="none" normalizeH="0" baseline="0" dirty="0">
                <a:ln>
                  <a:noFill/>
                </a:ln>
                <a:solidFill>
                  <a:srgbClr val="000000"/>
                </a:solidFill>
                <a:effectLst/>
                <a:latin typeface="+mn-lt"/>
                <a:cs typeface="Arial" panose="020B0604020202020204" pitchFamily="34" charset="0"/>
              </a:rPr>
              <a:t>=0, </a:t>
            </a:r>
            <a:r>
              <a:rPr kumimoji="0" lang="ru-RU" altLang="ru-RU" sz="1400" b="0" i="0" u="none" strike="noStrike" cap="none" normalizeH="0" baseline="0" dirty="0" err="1">
                <a:ln>
                  <a:noFill/>
                </a:ln>
                <a:solidFill>
                  <a:srgbClr val="000000"/>
                </a:solidFill>
                <a:effectLst/>
                <a:latin typeface="+mn-lt"/>
                <a:cs typeface="Arial" panose="020B0604020202020204" pitchFamily="34" charset="0"/>
              </a:rPr>
              <a:t>void</a:t>
            </a:r>
            <a:r>
              <a:rPr kumimoji="0" lang="ru-RU" altLang="ru-RU" sz="1400" b="0" i="0" u="none" strike="noStrike" cap="none" normalizeH="0" baseline="0" dirty="0">
                <a:ln>
                  <a:noFill/>
                </a:ln>
                <a:solidFill>
                  <a:srgbClr val="000000"/>
                </a:solidFill>
                <a:effectLst/>
                <a:latin typeface="+mn-lt"/>
                <a:cs typeface="Arial" panose="020B0604020202020204" pitchFamily="34" charset="0"/>
              </a:rPr>
              <a:t>* </a:t>
            </a:r>
            <a:r>
              <a:rPr kumimoji="0" lang="ru-RU" altLang="ru-RU" sz="1400" b="1" i="0" u="none" strike="noStrike" cap="none" normalizeH="0" baseline="0" dirty="0" err="1">
                <a:ln>
                  <a:noFill/>
                </a:ln>
                <a:solidFill>
                  <a:srgbClr val="000000"/>
                </a:solidFill>
                <a:effectLst/>
                <a:latin typeface="+mn-lt"/>
                <a:cs typeface="Arial" panose="020B0604020202020204" pitchFamily="34" charset="0"/>
              </a:rPr>
              <a:t>userdata</a:t>
            </a:r>
            <a:r>
              <a:rPr kumimoji="0" lang="ru-RU" altLang="ru-RU" sz="1400" b="0" i="0" u="none" strike="noStrike" cap="none" normalizeH="0" baseline="0" dirty="0">
                <a:ln>
                  <a:noFill/>
                </a:ln>
                <a:solidFill>
                  <a:srgbClr val="000000"/>
                </a:solidFill>
                <a:effectLst/>
                <a:latin typeface="+mn-lt"/>
                <a:cs typeface="Arial" panose="020B0604020202020204" pitchFamily="34" charset="0"/>
              </a:rPr>
              <a:t>=0)</a:t>
            </a:r>
            <a:r>
              <a:rPr kumimoji="0" lang="ru-RU" altLang="ru-RU" sz="1400" b="0" i="0" u="none" strike="noStrike" cap="none" normalizeH="0" baseline="0" dirty="0">
                <a:ln>
                  <a:noFill/>
                </a:ln>
                <a:solidFill>
                  <a:schemeClr val="tx1"/>
                </a:solidFill>
                <a:effectLst/>
                <a:latin typeface="+mn-lt"/>
              </a:rPr>
              <a:t> </a:t>
            </a:r>
          </a:p>
        </p:txBody>
      </p:sp>
      <p:graphicFrame>
        <p:nvGraphicFramePr>
          <p:cNvPr id="7" name="Таблица 6">
            <a:extLst>
              <a:ext uri="{FF2B5EF4-FFF2-40B4-BE49-F238E27FC236}">
                <a16:creationId xmlns:a16="http://schemas.microsoft.com/office/drawing/2014/main" id="{F37519F9-6A4A-44DF-B279-F01BD87330D4}"/>
              </a:ext>
            </a:extLst>
          </p:cNvPr>
          <p:cNvGraphicFramePr>
            <a:graphicFrameLocks noGrp="1"/>
          </p:cNvGraphicFramePr>
          <p:nvPr>
            <p:extLst>
              <p:ext uri="{D42A27DB-BD31-4B8C-83A1-F6EECF244321}">
                <p14:modId xmlns:p14="http://schemas.microsoft.com/office/powerpoint/2010/main" val="4189538454"/>
              </p:ext>
            </p:extLst>
          </p:nvPr>
        </p:nvGraphicFramePr>
        <p:xfrm>
          <a:off x="178735" y="1746394"/>
          <a:ext cx="8786530" cy="3950567"/>
        </p:xfrm>
        <a:graphic>
          <a:graphicData uri="http://schemas.openxmlformats.org/drawingml/2006/table">
            <a:tbl>
              <a:tblPr/>
              <a:tblGrid>
                <a:gridCol w="2576393">
                  <a:extLst>
                    <a:ext uri="{9D8B030D-6E8A-4147-A177-3AD203B41FA5}">
                      <a16:colId xmlns:a16="http://schemas.microsoft.com/office/drawing/2014/main" val="665356072"/>
                    </a:ext>
                  </a:extLst>
                </a:gridCol>
                <a:gridCol w="6210137">
                  <a:extLst>
                    <a:ext uri="{9D8B030D-6E8A-4147-A177-3AD203B41FA5}">
                      <a16:colId xmlns:a16="http://schemas.microsoft.com/office/drawing/2014/main" val="3928388172"/>
                    </a:ext>
                  </a:extLst>
                </a:gridCol>
              </a:tblGrid>
              <a:tr h="3950567">
                <a:tc>
                  <a:txBody>
                    <a:bodyPr/>
                    <a:lstStyle/>
                    <a:p>
                      <a:pPr algn="l"/>
                      <a:r>
                        <a:rPr lang="en-US" sz="1400">
                          <a:effectLst/>
                        </a:rPr>
                        <a:t>Parameters:</a:t>
                      </a:r>
                    </a:p>
                  </a:txBody>
                  <a:tcPr marL="37404" marR="59846" marT="7481" marB="7481" anchor="ctr">
                    <a:lnL>
                      <a:noFill/>
                    </a:lnL>
                    <a:lnR>
                      <a:noFill/>
                    </a:lnR>
                    <a:lnT>
                      <a:noFill/>
                    </a:lnT>
                    <a:lnB>
                      <a:noFill/>
                    </a:lnB>
                    <a:solidFill>
                      <a:srgbClr val="FFFFFF"/>
                    </a:solidFill>
                  </a:tcPr>
                </a:tc>
                <a:tc>
                  <a:txBody>
                    <a:bodyPr/>
                    <a:lstStyle/>
                    <a:p>
                      <a:pPr algn="just">
                        <a:buFont typeface="Arial" panose="020B0604020202020204" pitchFamily="34" charset="0"/>
                        <a:buChar char="•"/>
                      </a:pPr>
                      <a:r>
                        <a:rPr lang="en-US" sz="1400" b="1" dirty="0" err="1">
                          <a:effectLst/>
                        </a:rPr>
                        <a:t>trackbarname</a:t>
                      </a:r>
                      <a:r>
                        <a:rPr lang="en-US" sz="1400" dirty="0">
                          <a:effectLst/>
                        </a:rPr>
                        <a:t> – Name of the created trackbar.</a:t>
                      </a:r>
                    </a:p>
                    <a:p>
                      <a:pPr algn="just">
                        <a:buFont typeface="Arial" panose="020B0604020202020204" pitchFamily="34" charset="0"/>
                        <a:buChar char="•"/>
                      </a:pPr>
                      <a:r>
                        <a:rPr lang="en-US" sz="1400" b="1" dirty="0" err="1">
                          <a:effectLst/>
                        </a:rPr>
                        <a:t>winname</a:t>
                      </a:r>
                      <a:r>
                        <a:rPr lang="en-US" sz="1400" dirty="0">
                          <a:effectLst/>
                        </a:rPr>
                        <a:t> – Name of the window that will be used as a parent of the created trackbar.</a:t>
                      </a:r>
                    </a:p>
                    <a:p>
                      <a:pPr algn="just">
                        <a:buFont typeface="Arial" panose="020B0604020202020204" pitchFamily="34" charset="0"/>
                        <a:buChar char="•"/>
                      </a:pPr>
                      <a:r>
                        <a:rPr lang="en-US" sz="1400" b="1" dirty="0">
                          <a:effectLst/>
                        </a:rPr>
                        <a:t>value</a:t>
                      </a:r>
                      <a:r>
                        <a:rPr lang="en-US" sz="1400" dirty="0">
                          <a:effectLst/>
                        </a:rPr>
                        <a:t> – Optional pointer to an integer variable whose value reflects the position of the slider. Upon creation, the slider position is defined by this variable.</a:t>
                      </a:r>
                    </a:p>
                    <a:p>
                      <a:pPr algn="just">
                        <a:buFont typeface="Arial" panose="020B0604020202020204" pitchFamily="34" charset="0"/>
                        <a:buChar char="•"/>
                      </a:pPr>
                      <a:r>
                        <a:rPr lang="en-US" sz="1400" b="1" dirty="0">
                          <a:effectLst/>
                        </a:rPr>
                        <a:t>count</a:t>
                      </a:r>
                      <a:r>
                        <a:rPr lang="en-US" sz="1400" dirty="0">
                          <a:effectLst/>
                        </a:rPr>
                        <a:t> – Maximal position of the slider. The minimal position is always 0.</a:t>
                      </a:r>
                    </a:p>
                    <a:p>
                      <a:pPr algn="just">
                        <a:buFont typeface="Arial" panose="020B0604020202020204" pitchFamily="34" charset="0"/>
                        <a:buChar char="•"/>
                      </a:pPr>
                      <a:r>
                        <a:rPr lang="en-US" sz="1400" b="1" dirty="0" err="1">
                          <a:effectLst/>
                        </a:rPr>
                        <a:t>onChange</a:t>
                      </a:r>
                      <a:r>
                        <a:rPr lang="en-US" sz="1400" dirty="0">
                          <a:effectLst/>
                        </a:rPr>
                        <a:t> – Pointer to the function to be called every time the slider changes position. This function should be prototyped as </a:t>
                      </a:r>
                      <a:r>
                        <a:rPr lang="en-US" sz="1400" dirty="0" err="1">
                          <a:effectLst/>
                        </a:rPr>
                        <a:t>voidFoo</a:t>
                      </a:r>
                      <a:r>
                        <a:rPr lang="en-US" sz="1400" dirty="0">
                          <a:effectLst/>
                        </a:rPr>
                        <a:t>(</a:t>
                      </a:r>
                      <a:r>
                        <a:rPr lang="en-US" sz="1400" dirty="0" err="1">
                          <a:effectLst/>
                        </a:rPr>
                        <a:t>int,void</a:t>
                      </a:r>
                      <a:r>
                        <a:rPr lang="en-US" sz="1400" dirty="0">
                          <a:effectLst/>
                        </a:rPr>
                        <a:t>*); , where the first parameter is the trackbar position and the second parameter is the user data (see the next parameter). If the callback is the NULL pointer, no callbacks are called, but only value is updated.</a:t>
                      </a:r>
                    </a:p>
                    <a:p>
                      <a:pPr algn="just">
                        <a:buFont typeface="Arial" panose="020B0604020202020204" pitchFamily="34" charset="0"/>
                        <a:buChar char="•"/>
                      </a:pPr>
                      <a:r>
                        <a:rPr lang="en-US" sz="1400" b="1" dirty="0" err="1">
                          <a:effectLst/>
                        </a:rPr>
                        <a:t>userdata</a:t>
                      </a:r>
                      <a:r>
                        <a:rPr lang="en-US" sz="1400" dirty="0">
                          <a:effectLst/>
                        </a:rPr>
                        <a:t> – User data that is passed as is to the callback. It can be used to handle trackbar events without using global variables.</a:t>
                      </a:r>
                    </a:p>
                  </a:txBody>
                  <a:tcPr marL="37404" marR="59846" marT="7481" marB="7481" anchor="ctr">
                    <a:lnL>
                      <a:noFill/>
                    </a:lnL>
                    <a:lnR>
                      <a:noFill/>
                    </a:lnR>
                    <a:lnT>
                      <a:noFill/>
                    </a:lnT>
                    <a:lnB>
                      <a:noFill/>
                    </a:lnB>
                    <a:solidFill>
                      <a:srgbClr val="FFFFFF"/>
                    </a:solidFill>
                  </a:tcPr>
                </a:tc>
                <a:extLst>
                  <a:ext uri="{0D108BD9-81ED-4DB2-BD59-A6C34878D82A}">
                    <a16:rowId xmlns:a16="http://schemas.microsoft.com/office/drawing/2014/main" val="2059712112"/>
                  </a:ext>
                </a:extLst>
              </a:tr>
            </a:tbl>
          </a:graphicData>
        </a:graphic>
      </p:graphicFrame>
    </p:spTree>
    <p:extLst>
      <p:ext uri="{BB962C8B-B14F-4D97-AF65-F5344CB8AC3E}">
        <p14:creationId xmlns:p14="http://schemas.microsoft.com/office/powerpoint/2010/main" val="81449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sp>
        <p:nvSpPr>
          <p:cNvPr id="2" name="Прямоугольник 1">
            <a:extLst>
              <a:ext uri="{FF2B5EF4-FFF2-40B4-BE49-F238E27FC236}">
                <a16:creationId xmlns:a16="http://schemas.microsoft.com/office/drawing/2014/main" id="{EE8D9131-3064-432E-9656-2DA552538831}"/>
              </a:ext>
            </a:extLst>
          </p:cNvPr>
          <p:cNvSpPr/>
          <p:nvPr/>
        </p:nvSpPr>
        <p:spPr>
          <a:xfrm>
            <a:off x="539552" y="1988840"/>
            <a:ext cx="7849492" cy="1569660"/>
          </a:xfrm>
          <a:prstGeom prst="rect">
            <a:avLst/>
          </a:prstGeom>
        </p:spPr>
        <p:txBody>
          <a:bodyPr wrap="square">
            <a:spAutoFit/>
          </a:bodyPr>
          <a:lstStyle/>
          <a:p>
            <a:pPr algn="l"/>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&lt;opencv2/core/core.hpp&gt;</a:t>
            </a:r>
            <a:endParaRPr lang="en-US" sz="2400" dirty="0">
              <a:solidFill>
                <a:srgbClr val="000000"/>
              </a:solidFill>
              <a:latin typeface="Consolas" panose="020B0609020204030204" pitchFamily="49" charset="0"/>
            </a:endParaRPr>
          </a:p>
          <a:p>
            <a:pPr algn="l"/>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&lt;opencv2/</a:t>
            </a:r>
            <a:r>
              <a:rPr lang="en-US" sz="2400" dirty="0" err="1">
                <a:solidFill>
                  <a:srgbClr val="A31515"/>
                </a:solidFill>
                <a:latin typeface="Consolas" panose="020B0609020204030204" pitchFamily="49" charset="0"/>
              </a:rPr>
              <a:t>highgui</a:t>
            </a:r>
            <a:r>
              <a:rPr lang="en-US" sz="2400" dirty="0">
                <a:solidFill>
                  <a:srgbClr val="A31515"/>
                </a:solidFill>
                <a:latin typeface="Consolas" panose="020B0609020204030204" pitchFamily="49" charset="0"/>
              </a:rPr>
              <a:t>/highgui.hpp&gt;</a:t>
            </a:r>
            <a:endParaRPr lang="en-US" sz="2400" dirty="0">
              <a:solidFill>
                <a:srgbClr val="000000"/>
              </a:solidFill>
              <a:latin typeface="Consolas" panose="020B0609020204030204" pitchFamily="49" charset="0"/>
            </a:endParaRPr>
          </a:p>
          <a:p>
            <a:pPr algn="l"/>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&lt;opencv2/imgproc.hpp&gt; </a:t>
            </a:r>
            <a:endParaRPr lang="ru-RU" sz="2400" dirty="0">
              <a:solidFill>
                <a:srgbClr val="A31515"/>
              </a:solidFill>
              <a:latin typeface="Consolas" panose="020B0609020204030204" pitchFamily="49" charset="0"/>
            </a:endParaRPr>
          </a:p>
          <a:p>
            <a:pPr algn="l"/>
            <a:r>
              <a:rPr lang="en-US" sz="2400" dirty="0">
                <a:solidFill>
                  <a:srgbClr val="A31515"/>
                </a:solidFill>
                <a:latin typeface="Consolas" panose="020B0609020204030204" pitchFamily="49" charset="0"/>
              </a:rPr>
              <a:t>//</a:t>
            </a:r>
            <a:r>
              <a:rPr lang="ru-RU" sz="2400" dirty="0">
                <a:solidFill>
                  <a:srgbClr val="A31515"/>
                </a:solidFill>
                <a:latin typeface="Consolas" panose="020B0609020204030204" pitchFamily="49" charset="0"/>
              </a:rPr>
              <a:t>фигуры для рисования</a:t>
            </a:r>
            <a:endParaRPr lang="ru-RU" sz="2400" dirty="0"/>
          </a:p>
        </p:txBody>
      </p:sp>
      <p:sp>
        <p:nvSpPr>
          <p:cNvPr id="6" name="Text Box 15">
            <a:extLst>
              <a:ext uri="{FF2B5EF4-FFF2-40B4-BE49-F238E27FC236}">
                <a16:creationId xmlns:a16="http://schemas.microsoft.com/office/drawing/2014/main" id="{CB6FE0EA-77AD-4365-90A3-8AC12612CA7C}"/>
              </a:ext>
            </a:extLst>
          </p:cNvPr>
          <p:cNvSpPr txBox="1">
            <a:spLocks noChangeArrowheads="1"/>
          </p:cNvSpPr>
          <p:nvPr/>
        </p:nvSpPr>
        <p:spPr bwMode="auto">
          <a:xfrm>
            <a:off x="323528" y="1157843"/>
            <a:ext cx="1800200" cy="369332"/>
          </a:xfrm>
          <a:prstGeom prst="rect">
            <a:avLst/>
          </a:prstGeom>
          <a:noFill/>
          <a:ln w="9525" algn="ctr">
            <a:noFill/>
            <a:miter lim="800000"/>
            <a:headEnd/>
            <a:tailEnd/>
          </a:ln>
        </p:spPr>
        <p:txBody>
          <a:bodyPr wrap="square" lIns="0" tIns="0" rIns="0" bIns="0">
            <a:spAutoFit/>
          </a:bodyPr>
          <a:lstStyle/>
          <a:p>
            <a:pPr algn="r"/>
            <a:r>
              <a:rPr lang="ru-RU" sz="2400" b="1" dirty="0">
                <a:solidFill>
                  <a:srgbClr val="002060"/>
                </a:solidFill>
                <a:latin typeface="Bookman Old Style" pitchFamily="18" charset="0"/>
              </a:rPr>
              <a:t>Заголовки</a:t>
            </a:r>
          </a:p>
        </p:txBody>
      </p:sp>
    </p:spTree>
    <p:extLst>
      <p:ext uri="{BB962C8B-B14F-4D97-AF65-F5344CB8AC3E}">
        <p14:creationId xmlns:p14="http://schemas.microsoft.com/office/powerpoint/2010/main" val="308810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sp>
        <p:nvSpPr>
          <p:cNvPr id="6" name="Rectangle 8"/>
          <p:cNvSpPr>
            <a:spLocks noChangeArrowheads="1"/>
          </p:cNvSpPr>
          <p:nvPr/>
        </p:nvSpPr>
        <p:spPr bwMode="auto">
          <a:xfrm>
            <a:off x="3050084" y="2785226"/>
            <a:ext cx="6336258" cy="430887"/>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Спасибо за внимание!</a:t>
            </a:r>
          </a:p>
        </p:txBody>
      </p:sp>
      <p:pic>
        <p:nvPicPr>
          <p:cNvPr id="1026" name="Picture 2" descr="Следы шин и протектора в векторе"/>
          <p:cNvPicPr>
            <a:picLocks noChangeAspect="1" noChangeArrowheads="1"/>
          </p:cNvPicPr>
          <p:nvPr/>
        </p:nvPicPr>
        <p:blipFill rotWithShape="1">
          <a:blip r:embed="rId2">
            <a:extLst>
              <a:ext uri="{28A0092B-C50C-407E-A947-70E740481C1C}">
                <a14:useLocalDpi xmlns:a14="http://schemas.microsoft.com/office/drawing/2010/main" val="0"/>
              </a:ext>
            </a:extLst>
          </a:blip>
          <a:srcRect l="9085" t="59882" r="50091" b="24253"/>
          <a:stretch/>
        </p:blipFill>
        <p:spPr bwMode="auto">
          <a:xfrm>
            <a:off x="1108257" y="2388021"/>
            <a:ext cx="1944216"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98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207552" y="6313466"/>
            <a:ext cx="2462981" cy="278811"/>
          </a:xfrm>
          <a:prstGeom prst="rect">
            <a:avLst/>
          </a:prstGeom>
          <a:noFill/>
          <a:ln>
            <a:noFill/>
          </a:ln>
        </p:spPr>
        <p:txBody>
          <a:bodyPr wrap="square" lIns="80154" tIns="40077" rIns="80154" bIns="40077" rtlCol="0">
            <a:spAutoFit/>
          </a:bodyPr>
          <a:lstStyle/>
          <a:p>
            <a:pPr algn="r"/>
            <a:r>
              <a:rPr lang="ru-RU" sz="1286" b="1" dirty="0">
                <a:noFill/>
                <a:cs typeface="Arial" charset="0"/>
              </a:rPr>
              <a:t>квартал / год</a:t>
            </a:r>
          </a:p>
        </p:txBody>
      </p:sp>
      <p:sp>
        <p:nvSpPr>
          <p:cNvPr id="10" name="Rectangle 8"/>
          <p:cNvSpPr>
            <a:spLocks noChangeArrowheads="1"/>
          </p:cNvSpPr>
          <p:nvPr/>
        </p:nvSpPr>
        <p:spPr bwMode="auto">
          <a:xfrm>
            <a:off x="2669061" y="2692950"/>
            <a:ext cx="6336258" cy="1292662"/>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Траектория движения автономных транспортных средств</a:t>
            </a:r>
          </a:p>
        </p:txBody>
      </p:sp>
      <p:sp>
        <p:nvSpPr>
          <p:cNvPr id="12" name="Text Box 17"/>
          <p:cNvSpPr txBox="1">
            <a:spLocks noChangeArrowheads="1"/>
          </p:cNvSpPr>
          <p:nvPr/>
        </p:nvSpPr>
        <p:spPr bwMode="auto">
          <a:xfrm>
            <a:off x="-2232" y="6497051"/>
            <a:ext cx="8066088" cy="304800"/>
          </a:xfrm>
          <a:prstGeom prst="rect">
            <a:avLst/>
          </a:prstGeom>
          <a:noFill/>
          <a:ln w="9525">
            <a:noFill/>
            <a:miter lim="800000"/>
            <a:headEnd/>
            <a:tailEnd/>
          </a:ln>
        </p:spPr>
        <p:txBody>
          <a:bodyPr>
            <a:spAutoFit/>
          </a:bodyPr>
          <a:lstStyle/>
          <a:p>
            <a:pPr algn="l">
              <a:spcBef>
                <a:spcPct val="50000"/>
              </a:spcBef>
            </a:pPr>
            <a:r>
              <a:rPr lang="ru-RU" sz="1400" b="1" dirty="0">
                <a:solidFill>
                  <a:srgbClr val="002060"/>
                </a:solidFill>
              </a:rPr>
              <a:t>2019 г.</a:t>
            </a:r>
          </a:p>
        </p:txBody>
      </p:sp>
      <p:sp>
        <p:nvSpPr>
          <p:cNvPr id="15"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pic>
        <p:nvPicPr>
          <p:cNvPr id="4" name="Рисунок 3">
            <a:extLst>
              <a:ext uri="{FF2B5EF4-FFF2-40B4-BE49-F238E27FC236}">
                <a16:creationId xmlns:a16="http://schemas.microsoft.com/office/drawing/2014/main" id="{607273E8-686B-4515-AEF0-5A36CF7546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381" y="2348880"/>
            <a:ext cx="1800200" cy="1803874"/>
          </a:xfrm>
          <a:prstGeom prst="rect">
            <a:avLst/>
          </a:prstGeom>
        </p:spPr>
      </p:pic>
    </p:spTree>
    <p:extLst>
      <p:ext uri="{BB962C8B-B14F-4D97-AF65-F5344CB8AC3E}">
        <p14:creationId xmlns:p14="http://schemas.microsoft.com/office/powerpoint/2010/main" val="177974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122E6A7-2274-49B9-8BF9-400C2DCD4579}"/>
              </a:ext>
            </a:extLst>
          </p:cNvPr>
          <p:cNvSpPr>
            <a:spLocks noGrp="1"/>
          </p:cNvSpPr>
          <p:nvPr>
            <p:ph type="sldNum" sz="quarter" idx="10"/>
          </p:nvPr>
        </p:nvSpPr>
        <p:spPr/>
        <p:txBody>
          <a:bodyPr/>
          <a:lstStyle/>
          <a:p>
            <a:pPr>
              <a:defRPr/>
            </a:pPr>
            <a:r>
              <a:rPr lang="en-US"/>
              <a:t>#</a:t>
            </a:r>
            <a:endParaRPr lang="ru-RU" dirty="0"/>
          </a:p>
        </p:txBody>
      </p:sp>
      <p:pic>
        <p:nvPicPr>
          <p:cNvPr id="3" name="Рисунок 2">
            <a:extLst>
              <a:ext uri="{FF2B5EF4-FFF2-40B4-BE49-F238E27FC236}">
                <a16:creationId xmlns:a16="http://schemas.microsoft.com/office/drawing/2014/main" id="{4D69335D-E9D1-44AA-B062-062D02309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8" y="1029600"/>
            <a:ext cx="7560840" cy="4798799"/>
          </a:xfrm>
          <a:prstGeom prst="rect">
            <a:avLst/>
          </a:prstGeom>
        </p:spPr>
      </p:pic>
      <p:sp>
        <p:nvSpPr>
          <p:cNvPr id="4" name="Text Box 15">
            <a:extLst>
              <a:ext uri="{FF2B5EF4-FFF2-40B4-BE49-F238E27FC236}">
                <a16:creationId xmlns:a16="http://schemas.microsoft.com/office/drawing/2014/main" id="{82E0ABF0-E127-4E6E-8CBB-682AF8F8D79A}"/>
              </a:ext>
            </a:extLst>
          </p:cNvPr>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spTree>
    <p:extLst>
      <p:ext uri="{BB962C8B-B14F-4D97-AF65-F5344CB8AC3E}">
        <p14:creationId xmlns:p14="http://schemas.microsoft.com/office/powerpoint/2010/main" val="387828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DCE56B6-26A9-4884-9FB5-4EE8C7E0F5FE}"/>
              </a:ext>
            </a:extLst>
          </p:cNvPr>
          <p:cNvSpPr>
            <a:spLocks noGrp="1"/>
          </p:cNvSpPr>
          <p:nvPr>
            <p:ph type="sldNum" sz="quarter" idx="10"/>
          </p:nvPr>
        </p:nvSpPr>
        <p:spPr/>
        <p:txBody>
          <a:bodyPr/>
          <a:lstStyle/>
          <a:p>
            <a:pPr>
              <a:defRPr/>
            </a:pPr>
            <a:r>
              <a:rPr lang="en-US"/>
              <a:t>#</a:t>
            </a:r>
            <a:endParaRPr lang="ru-RU" dirty="0"/>
          </a:p>
        </p:txBody>
      </p:sp>
      <p:sp>
        <p:nvSpPr>
          <p:cNvPr id="3" name="Text Box 15">
            <a:extLst>
              <a:ext uri="{FF2B5EF4-FFF2-40B4-BE49-F238E27FC236}">
                <a16:creationId xmlns:a16="http://schemas.microsoft.com/office/drawing/2014/main" id="{E02EAA27-D1B6-4D3B-9769-911E519F18DA}"/>
              </a:ext>
            </a:extLst>
          </p:cNvPr>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sp>
        <p:nvSpPr>
          <p:cNvPr id="5" name="Rectangle 8">
            <a:extLst>
              <a:ext uri="{FF2B5EF4-FFF2-40B4-BE49-F238E27FC236}">
                <a16:creationId xmlns:a16="http://schemas.microsoft.com/office/drawing/2014/main" id="{A02600B5-49F5-4AFF-AC74-21B1C96F43CF}"/>
              </a:ext>
            </a:extLst>
          </p:cNvPr>
          <p:cNvSpPr>
            <a:spLocks noChangeArrowheads="1"/>
          </p:cNvSpPr>
          <p:nvPr/>
        </p:nvSpPr>
        <p:spPr bwMode="auto">
          <a:xfrm>
            <a:off x="1187624" y="980728"/>
            <a:ext cx="6336258" cy="861774"/>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Локальное построение маршрута</a:t>
            </a:r>
          </a:p>
        </p:txBody>
      </p:sp>
      <p:sp>
        <p:nvSpPr>
          <p:cNvPr id="6" name="Rectangle 8">
            <a:extLst>
              <a:ext uri="{FF2B5EF4-FFF2-40B4-BE49-F238E27FC236}">
                <a16:creationId xmlns:a16="http://schemas.microsoft.com/office/drawing/2014/main" id="{E9ED54A4-11CF-4692-A817-67B2C5DA8E9C}"/>
              </a:ext>
            </a:extLst>
          </p:cNvPr>
          <p:cNvSpPr>
            <a:spLocks noChangeArrowheads="1"/>
          </p:cNvSpPr>
          <p:nvPr/>
        </p:nvSpPr>
        <p:spPr bwMode="auto">
          <a:xfrm>
            <a:off x="467544" y="1842502"/>
            <a:ext cx="6336258" cy="1477328"/>
          </a:xfrm>
          <a:prstGeom prst="rect">
            <a:avLst/>
          </a:prstGeom>
          <a:noFill/>
          <a:ln w="9525" algn="ctr">
            <a:noFill/>
            <a:miter lim="800000"/>
            <a:headEnd/>
            <a:tailEnd/>
          </a:ln>
        </p:spPr>
        <p:txBody>
          <a:bodyPr wrap="square" lIns="0" tIns="0" rIns="0" bIns="0">
            <a:spAutoFit/>
          </a:bodyPr>
          <a:lstStyle/>
          <a:p>
            <a:pPr marL="457200" indent="-457200" algn="l">
              <a:buFont typeface="Arial" panose="020B0604020202020204" pitchFamily="34" charset="0"/>
              <a:buChar char="•"/>
            </a:pPr>
            <a:r>
              <a:rPr lang="en-US" sz="2400" b="1" dirty="0">
                <a:solidFill>
                  <a:srgbClr val="002060"/>
                </a:solidFill>
                <a:latin typeface="Bookman Old Style" pitchFamily="18" charset="0"/>
              </a:rPr>
              <a:t>3d </a:t>
            </a:r>
            <a:r>
              <a:rPr lang="ru-RU" sz="2400" b="1" dirty="0">
                <a:solidFill>
                  <a:srgbClr val="002060"/>
                </a:solidFill>
                <a:latin typeface="Bookman Old Style" pitchFamily="18" charset="0"/>
              </a:rPr>
              <a:t>карты</a:t>
            </a:r>
          </a:p>
          <a:p>
            <a:pPr marL="457200" indent="-457200" algn="l">
              <a:buFont typeface="Arial" panose="020B0604020202020204" pitchFamily="34" charset="0"/>
              <a:buChar char="•"/>
            </a:pPr>
            <a:r>
              <a:rPr lang="ru-RU" sz="2400" b="1" dirty="0">
                <a:solidFill>
                  <a:srgbClr val="002060"/>
                </a:solidFill>
                <a:latin typeface="Bookman Old Style" pitchFamily="18" charset="0"/>
              </a:rPr>
              <a:t>Нахождение дорожной разметки</a:t>
            </a:r>
          </a:p>
          <a:p>
            <a:pPr marL="457200" indent="-457200" algn="l">
              <a:buFont typeface="Arial" panose="020B0604020202020204" pitchFamily="34" charset="0"/>
              <a:buChar char="•"/>
            </a:pPr>
            <a:r>
              <a:rPr lang="ru-RU" sz="2400" b="1" dirty="0">
                <a:solidFill>
                  <a:srgbClr val="002060"/>
                </a:solidFill>
                <a:latin typeface="Bookman Old Style" pitchFamily="18" charset="0"/>
              </a:rPr>
              <a:t>Анализ дорожной обстановки</a:t>
            </a:r>
          </a:p>
          <a:p>
            <a:pPr marL="457200" indent="-457200" algn="l">
              <a:buFont typeface="Arial" panose="020B0604020202020204" pitchFamily="34" charset="0"/>
              <a:buChar char="•"/>
            </a:pPr>
            <a:endParaRPr lang="ru-RU" sz="2400" b="1" dirty="0">
              <a:solidFill>
                <a:srgbClr val="002060"/>
              </a:solidFill>
              <a:latin typeface="Bookman Old Style" pitchFamily="18" charset="0"/>
            </a:endParaRPr>
          </a:p>
        </p:txBody>
      </p:sp>
      <p:pic>
        <p:nvPicPr>
          <p:cNvPr id="1026" name="Picture 2" descr="https://i.ytimg.com/vi/gVCJo2KHBQg/maxresdefault.jpg">
            <a:extLst>
              <a:ext uri="{FF2B5EF4-FFF2-40B4-BE49-F238E27FC236}">
                <a16:creationId xmlns:a16="http://schemas.microsoft.com/office/drawing/2014/main" id="{6713322B-B240-4275-B695-422B619F5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023" y="3069860"/>
            <a:ext cx="5489954" cy="308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1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0-tub-ru.yandex.net/i?id=3b884b1a58f9221701a7f6e8d748f223-srl&amp;n=13">
            <a:extLst>
              <a:ext uri="{FF2B5EF4-FFF2-40B4-BE49-F238E27FC236}">
                <a16:creationId xmlns:a16="http://schemas.microsoft.com/office/drawing/2014/main" id="{AB66B209-56E9-4F5A-A181-E4959EA2B0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3240" r="49601"/>
          <a:stretch/>
        </p:blipFill>
        <p:spPr bwMode="auto">
          <a:xfrm>
            <a:off x="1619672" y="2489128"/>
            <a:ext cx="1696401" cy="15210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207552" y="6313466"/>
            <a:ext cx="2462981" cy="278811"/>
          </a:xfrm>
          <a:prstGeom prst="rect">
            <a:avLst/>
          </a:prstGeom>
          <a:noFill/>
          <a:ln>
            <a:noFill/>
          </a:ln>
        </p:spPr>
        <p:txBody>
          <a:bodyPr wrap="square" lIns="80154" tIns="40077" rIns="80154" bIns="40077" rtlCol="0">
            <a:spAutoFit/>
          </a:bodyPr>
          <a:lstStyle/>
          <a:p>
            <a:pPr algn="r"/>
            <a:r>
              <a:rPr lang="ru-RU" sz="1286" b="1" dirty="0">
                <a:noFill/>
                <a:cs typeface="Arial" charset="0"/>
              </a:rPr>
              <a:t>квартал / год</a:t>
            </a:r>
          </a:p>
        </p:txBody>
      </p:sp>
      <p:sp>
        <p:nvSpPr>
          <p:cNvPr id="10" name="Rectangle 8"/>
          <p:cNvSpPr>
            <a:spLocks noChangeArrowheads="1"/>
          </p:cNvSpPr>
          <p:nvPr/>
        </p:nvSpPr>
        <p:spPr bwMode="auto">
          <a:xfrm>
            <a:off x="2732963" y="3034222"/>
            <a:ext cx="6336258" cy="430887"/>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Интерфейс </a:t>
            </a:r>
            <a:r>
              <a:rPr lang="en-US" sz="2800" b="1" dirty="0">
                <a:solidFill>
                  <a:srgbClr val="002060"/>
                </a:solidFill>
                <a:latin typeface="Bookman Old Style" pitchFamily="18" charset="0"/>
              </a:rPr>
              <a:t>CAN</a:t>
            </a:r>
            <a:endParaRPr lang="ru-RU" sz="2800" b="1" dirty="0">
              <a:solidFill>
                <a:srgbClr val="002060"/>
              </a:solidFill>
              <a:latin typeface="Bookman Old Style" pitchFamily="18" charset="0"/>
            </a:endParaRPr>
          </a:p>
        </p:txBody>
      </p:sp>
      <p:sp>
        <p:nvSpPr>
          <p:cNvPr id="12" name="Text Box 17"/>
          <p:cNvSpPr txBox="1">
            <a:spLocks noChangeArrowheads="1"/>
          </p:cNvSpPr>
          <p:nvPr/>
        </p:nvSpPr>
        <p:spPr bwMode="auto">
          <a:xfrm>
            <a:off x="-2232" y="6497051"/>
            <a:ext cx="8066088" cy="304800"/>
          </a:xfrm>
          <a:prstGeom prst="rect">
            <a:avLst/>
          </a:prstGeom>
          <a:noFill/>
          <a:ln w="9525">
            <a:noFill/>
            <a:miter lim="800000"/>
            <a:headEnd/>
            <a:tailEnd/>
          </a:ln>
        </p:spPr>
        <p:txBody>
          <a:bodyPr>
            <a:spAutoFit/>
          </a:bodyPr>
          <a:lstStyle/>
          <a:p>
            <a:pPr algn="l">
              <a:spcBef>
                <a:spcPct val="50000"/>
              </a:spcBef>
            </a:pPr>
            <a:r>
              <a:rPr lang="ru-RU" sz="1400" b="1" dirty="0">
                <a:solidFill>
                  <a:srgbClr val="002060"/>
                </a:solidFill>
              </a:rPr>
              <a:t>2019 г.</a:t>
            </a:r>
          </a:p>
        </p:txBody>
      </p:sp>
      <p:sp>
        <p:nvSpPr>
          <p:cNvPr id="15"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spTree>
    <p:extLst>
      <p:ext uri="{BB962C8B-B14F-4D97-AF65-F5344CB8AC3E}">
        <p14:creationId xmlns:p14="http://schemas.microsoft.com/office/powerpoint/2010/main" val="101190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150B66F2-7339-43A9-8C28-ADC9EDB67B33}"/>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5267A1A0-3E17-4CC2-827E-63F39D324E65}"/>
              </a:ext>
            </a:extLst>
          </p:cNvPr>
          <p:cNvSpPr/>
          <p:nvPr/>
        </p:nvSpPr>
        <p:spPr>
          <a:xfrm>
            <a:off x="895984" y="1196752"/>
            <a:ext cx="7128792" cy="1477328"/>
          </a:xfrm>
          <a:prstGeom prst="rect">
            <a:avLst/>
          </a:prstGeom>
        </p:spPr>
        <p:txBody>
          <a:bodyPr wrap="square">
            <a:spAutoFit/>
          </a:bodyPr>
          <a:lstStyle/>
          <a:p>
            <a:r>
              <a:rPr lang="ru-RU" b="1" dirty="0">
                <a:solidFill>
                  <a:srgbClr val="222222"/>
                </a:solidFill>
                <a:latin typeface="Arial" panose="020B0604020202020204" pitchFamily="34" charset="0"/>
              </a:rPr>
              <a:t>CAN</a:t>
            </a:r>
            <a:r>
              <a:rPr lang="ru-RU" dirty="0">
                <a:solidFill>
                  <a:srgbClr val="222222"/>
                </a:solidFill>
                <a:latin typeface="Arial" panose="020B0604020202020204" pitchFamily="34" charset="0"/>
              </a:rPr>
              <a:t> (</a:t>
            </a:r>
            <a:r>
              <a:rPr lang="ru-RU" dirty="0">
                <a:solidFill>
                  <a:srgbClr val="0B0080"/>
                </a:solidFill>
                <a:latin typeface="Arial" panose="020B0604020202020204" pitchFamily="34" charset="0"/>
                <a:hlinkClick r:id="rId2" tooltip="Английский язык"/>
              </a:rPr>
              <a:t>англ.</a:t>
            </a:r>
            <a:r>
              <a:rPr lang="ru-RU" dirty="0">
                <a:solidFill>
                  <a:srgbClr val="222222"/>
                </a:solidFill>
                <a:latin typeface="Arial" panose="020B0604020202020204" pitchFamily="34" charset="0"/>
              </a:rPr>
              <a:t> </a:t>
            </a:r>
            <a:r>
              <a:rPr lang="ru-RU" i="1" dirty="0" err="1">
                <a:solidFill>
                  <a:srgbClr val="222222"/>
                </a:solidFill>
                <a:latin typeface="Arial" panose="020B0604020202020204" pitchFamily="34" charset="0"/>
              </a:rPr>
              <a:t>Controller</a:t>
            </a:r>
            <a:r>
              <a:rPr lang="ru-RU" i="1" dirty="0">
                <a:solidFill>
                  <a:srgbClr val="222222"/>
                </a:solidFill>
                <a:latin typeface="Arial" panose="020B0604020202020204" pitchFamily="34" charset="0"/>
              </a:rPr>
              <a:t> </a:t>
            </a:r>
            <a:r>
              <a:rPr lang="ru-RU" i="1" dirty="0" err="1">
                <a:solidFill>
                  <a:srgbClr val="222222"/>
                </a:solidFill>
                <a:latin typeface="Arial" panose="020B0604020202020204" pitchFamily="34" charset="0"/>
              </a:rPr>
              <a:t>Area</a:t>
            </a:r>
            <a:r>
              <a:rPr lang="ru-RU" i="1" dirty="0">
                <a:solidFill>
                  <a:srgbClr val="222222"/>
                </a:solidFill>
                <a:latin typeface="Arial" panose="020B0604020202020204" pitchFamily="34" charset="0"/>
              </a:rPr>
              <a:t> </a:t>
            </a:r>
            <a:r>
              <a:rPr lang="ru-RU" i="1" dirty="0" err="1">
                <a:solidFill>
                  <a:srgbClr val="222222"/>
                </a:solidFill>
                <a:latin typeface="Arial" panose="020B0604020202020204" pitchFamily="34" charset="0"/>
              </a:rPr>
              <a:t>Network</a:t>
            </a:r>
            <a:r>
              <a:rPr lang="ru-RU" dirty="0">
                <a:solidFill>
                  <a:srgbClr val="222222"/>
                </a:solidFill>
                <a:latin typeface="Arial" panose="020B0604020202020204" pitchFamily="34" charset="0"/>
              </a:rPr>
              <a:t> — сеть контроллеров) — стандарт промышленной сети, ориентированный, прежде всего, на объединение в единую сеть различных исполнительных устройств и датчиков. Режим передачи — последовательный, широковещательный, пакетный.</a:t>
            </a:r>
            <a:endParaRPr lang="ru-RU" dirty="0"/>
          </a:p>
        </p:txBody>
      </p:sp>
      <p:sp>
        <p:nvSpPr>
          <p:cNvPr id="5" name="Прямоугольник 4">
            <a:extLst>
              <a:ext uri="{FF2B5EF4-FFF2-40B4-BE49-F238E27FC236}">
                <a16:creationId xmlns:a16="http://schemas.microsoft.com/office/drawing/2014/main" id="{2F6E1ADF-9A54-4799-BF4F-1CB85322D52A}"/>
              </a:ext>
            </a:extLst>
          </p:cNvPr>
          <p:cNvSpPr/>
          <p:nvPr/>
        </p:nvSpPr>
        <p:spPr>
          <a:xfrm>
            <a:off x="918126" y="3306758"/>
            <a:ext cx="6534472" cy="1754326"/>
          </a:xfrm>
          <a:prstGeom prst="rect">
            <a:avLst/>
          </a:prstGeom>
        </p:spPr>
        <p:txBody>
          <a:bodyPr wrap="square">
            <a:spAutoFit/>
          </a:bodyPr>
          <a:lstStyle/>
          <a:p>
            <a:r>
              <a:rPr lang="ru-RU" dirty="0">
                <a:solidFill>
                  <a:srgbClr val="222222"/>
                </a:solidFill>
                <a:latin typeface="Arial" panose="020B0604020202020204" pitchFamily="34" charset="0"/>
              </a:rPr>
              <a:t>CAN разработан компанией </a:t>
            </a:r>
            <a:r>
              <a:rPr lang="ru-RU" dirty="0" err="1">
                <a:solidFill>
                  <a:srgbClr val="0B0080"/>
                </a:solidFill>
                <a:latin typeface="Arial" panose="020B0604020202020204" pitchFamily="34" charset="0"/>
                <a:hlinkClick r:id="rId3" tooltip="Robert Bosch GmbH"/>
              </a:rPr>
              <a:t>Robert</a:t>
            </a:r>
            <a:r>
              <a:rPr lang="ru-RU" dirty="0">
                <a:solidFill>
                  <a:srgbClr val="0B0080"/>
                </a:solidFill>
                <a:latin typeface="Arial" panose="020B0604020202020204" pitchFamily="34" charset="0"/>
                <a:hlinkClick r:id="rId3" tooltip="Robert Bosch GmbH"/>
              </a:rPr>
              <a:t> </a:t>
            </a:r>
            <a:r>
              <a:rPr lang="ru-RU" dirty="0" err="1">
                <a:solidFill>
                  <a:srgbClr val="0B0080"/>
                </a:solidFill>
                <a:latin typeface="Arial" panose="020B0604020202020204" pitchFamily="34" charset="0"/>
                <a:hlinkClick r:id="rId3" tooltip="Robert Bosch GmbH"/>
              </a:rPr>
              <a:t>Bosch</a:t>
            </a:r>
            <a:r>
              <a:rPr lang="ru-RU" dirty="0">
                <a:solidFill>
                  <a:srgbClr val="0B0080"/>
                </a:solidFill>
                <a:latin typeface="Arial" panose="020B0604020202020204" pitchFamily="34" charset="0"/>
                <a:hlinkClick r:id="rId3" tooltip="Robert Bosch GmbH"/>
              </a:rPr>
              <a:t> </a:t>
            </a:r>
            <a:r>
              <a:rPr lang="ru-RU" dirty="0" err="1">
                <a:solidFill>
                  <a:srgbClr val="0B0080"/>
                </a:solidFill>
                <a:latin typeface="Arial" panose="020B0604020202020204" pitchFamily="34" charset="0"/>
                <a:hlinkClick r:id="rId3" tooltip="Robert Bosch GmbH"/>
              </a:rPr>
              <a:t>GmbH</a:t>
            </a:r>
            <a:r>
              <a:rPr lang="ru-RU" dirty="0">
                <a:solidFill>
                  <a:srgbClr val="222222"/>
                </a:solidFill>
                <a:latin typeface="Arial" panose="020B0604020202020204" pitchFamily="34" charset="0"/>
              </a:rPr>
              <a:t> в середине </a:t>
            </a:r>
            <a:r>
              <a:rPr lang="ru-RU" dirty="0">
                <a:solidFill>
                  <a:srgbClr val="0B0080"/>
                </a:solidFill>
                <a:latin typeface="Arial" panose="020B0604020202020204" pitchFamily="34" charset="0"/>
                <a:hlinkClick r:id="rId4" tooltip="1980-е"/>
              </a:rPr>
              <a:t>1980-х</a:t>
            </a:r>
            <a:r>
              <a:rPr lang="ru-RU" dirty="0">
                <a:solidFill>
                  <a:srgbClr val="222222"/>
                </a:solidFill>
                <a:latin typeface="Arial" panose="020B0604020202020204" pitchFamily="34" charset="0"/>
              </a:rPr>
              <a:t> и в настоящее время широко распространён в промышленной автоматизации, технологиях «</a:t>
            </a:r>
            <a:r>
              <a:rPr lang="ru-RU" dirty="0">
                <a:solidFill>
                  <a:srgbClr val="0B0080"/>
                </a:solidFill>
                <a:latin typeface="Arial" panose="020B0604020202020204" pitchFamily="34" charset="0"/>
                <a:hlinkClick r:id="rId5" tooltip="Умный дом"/>
              </a:rPr>
              <a:t>умного дома</a:t>
            </a:r>
            <a:r>
              <a:rPr lang="ru-RU" dirty="0">
                <a:solidFill>
                  <a:srgbClr val="222222"/>
                </a:solidFill>
                <a:latin typeface="Arial" panose="020B0604020202020204" pitchFamily="34" charset="0"/>
              </a:rPr>
              <a:t>», автомобильной промышленности и многих других областях. Стандарт для автомобильной автоматики.</a:t>
            </a:r>
            <a:endParaRPr lang="ru-RU" dirty="0"/>
          </a:p>
        </p:txBody>
      </p:sp>
    </p:spTree>
    <p:extLst>
      <p:ext uri="{BB962C8B-B14F-4D97-AF65-F5344CB8AC3E}">
        <p14:creationId xmlns:p14="http://schemas.microsoft.com/office/powerpoint/2010/main" val="265326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E6FD1766-56F8-44EB-80A1-D78F9150EF32}"/>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486B656D-B227-49C3-98DE-F245D7CA846B}"/>
              </a:ext>
            </a:extLst>
          </p:cNvPr>
          <p:cNvSpPr/>
          <p:nvPr/>
        </p:nvSpPr>
        <p:spPr>
          <a:xfrm>
            <a:off x="1376772" y="1010127"/>
            <a:ext cx="6390456" cy="1477328"/>
          </a:xfrm>
          <a:prstGeom prst="rect">
            <a:avLst/>
          </a:prstGeom>
        </p:spPr>
        <p:txBody>
          <a:bodyPr wrap="square">
            <a:spAutoFit/>
          </a:bodyPr>
          <a:lstStyle/>
          <a:p>
            <a:r>
              <a:rPr lang="ru-RU" dirty="0">
                <a:solidFill>
                  <a:srgbClr val="222222"/>
                </a:solidFill>
                <a:latin typeface="Arial" panose="020B0604020202020204" pitchFamily="34" charset="0"/>
              </a:rPr>
              <a:t>Во всех высокотехнологичных системах современного автомобиля применяется CAN-протокол для связи </a:t>
            </a:r>
            <a:r>
              <a:rPr lang="ru-RU" dirty="0">
                <a:solidFill>
                  <a:srgbClr val="0B0080"/>
                </a:solidFill>
                <a:latin typeface="Arial" panose="020B0604020202020204" pitchFamily="34" charset="0"/>
                <a:hlinkClick r:id="rId2" tooltip="Электронный блок управления"/>
              </a:rPr>
              <a:t>ЭБУ</a:t>
            </a:r>
            <a:r>
              <a:rPr lang="ru-RU" dirty="0">
                <a:solidFill>
                  <a:srgbClr val="222222"/>
                </a:solidFill>
                <a:latin typeface="Arial" panose="020B0604020202020204" pitchFamily="34" charset="0"/>
              </a:rPr>
              <a:t> с дополнительными устройствами и контроллерами исполнительных механизмов и различных систем безопасности.</a:t>
            </a:r>
            <a:endParaRPr lang="ru-RU" dirty="0"/>
          </a:p>
        </p:txBody>
      </p:sp>
      <p:sp>
        <p:nvSpPr>
          <p:cNvPr id="5" name="Прямоугольник 4">
            <a:extLst>
              <a:ext uri="{FF2B5EF4-FFF2-40B4-BE49-F238E27FC236}">
                <a16:creationId xmlns:a16="http://schemas.microsoft.com/office/drawing/2014/main" id="{5AE3B08C-3C2B-42EB-82B7-A5A5E2F71E34}"/>
              </a:ext>
            </a:extLst>
          </p:cNvPr>
          <p:cNvSpPr/>
          <p:nvPr/>
        </p:nvSpPr>
        <p:spPr>
          <a:xfrm>
            <a:off x="800708" y="3068960"/>
            <a:ext cx="7542584" cy="1754326"/>
          </a:xfrm>
          <a:prstGeom prst="rect">
            <a:avLst/>
          </a:prstGeom>
        </p:spPr>
        <p:txBody>
          <a:bodyPr wrap="square">
            <a:spAutoFit/>
          </a:bodyPr>
          <a:lstStyle/>
          <a:p>
            <a:r>
              <a:rPr lang="ru-RU" dirty="0">
                <a:solidFill>
                  <a:srgbClr val="222222"/>
                </a:solidFill>
                <a:latin typeface="Arial" panose="020B0604020202020204" pitchFamily="34" charset="0"/>
              </a:rPr>
              <a:t>Для </a:t>
            </a:r>
            <a:r>
              <a:rPr lang="ru-RU" dirty="0">
                <a:solidFill>
                  <a:srgbClr val="0B0080"/>
                </a:solidFill>
                <a:latin typeface="Arial" panose="020B0604020202020204" pitchFamily="34" charset="0"/>
                <a:hlinkClick r:id="rId3" tooltip="Абстракция"/>
              </a:rPr>
              <a:t>абстрагирования</a:t>
            </a:r>
            <a:r>
              <a:rPr lang="ru-RU" dirty="0">
                <a:solidFill>
                  <a:srgbClr val="222222"/>
                </a:solidFill>
                <a:latin typeface="Arial" panose="020B0604020202020204" pitchFamily="34" charset="0"/>
              </a:rPr>
              <a:t> от среды передачи спецификация CAN избегает описывать двоичные значения как «0» и «1». Вместо этого применяются термины «рецессивный» (двоичное значение «1») и «доминантный» (двоичное значение «0»), при этом подразумевается, что при передаче одним узлом сети рецессивного бита, а другим доминантного, принят будет доминантный бит. </a:t>
            </a:r>
            <a:endParaRPr lang="ru-RU" dirty="0"/>
          </a:p>
        </p:txBody>
      </p:sp>
    </p:spTree>
    <p:extLst>
      <p:ext uri="{BB962C8B-B14F-4D97-AF65-F5344CB8AC3E}">
        <p14:creationId xmlns:p14="http://schemas.microsoft.com/office/powerpoint/2010/main" val="59694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03493334-CD05-46C9-B622-3B381C16CB61}"/>
              </a:ext>
            </a:extLst>
          </p:cNvPr>
          <p:cNvSpPr>
            <a:spLocks noGrp="1"/>
          </p:cNvSpPr>
          <p:nvPr>
            <p:ph type="sldNum" sz="quarter" idx="10"/>
          </p:nvPr>
        </p:nvSpPr>
        <p:spPr/>
        <p:txBody>
          <a:bodyPr/>
          <a:lstStyle/>
          <a:p>
            <a:pPr>
              <a:defRPr/>
            </a:pPr>
            <a:r>
              <a:rPr lang="en-US"/>
              <a:t>#</a:t>
            </a:r>
            <a:endParaRPr lang="ru-RU" dirty="0"/>
          </a:p>
        </p:txBody>
      </p:sp>
      <p:graphicFrame>
        <p:nvGraphicFramePr>
          <p:cNvPr id="3" name="Таблица 2">
            <a:extLst>
              <a:ext uri="{FF2B5EF4-FFF2-40B4-BE49-F238E27FC236}">
                <a16:creationId xmlns:a16="http://schemas.microsoft.com/office/drawing/2014/main" id="{B6086398-BED8-4B44-88A0-23E194E00B31}"/>
              </a:ext>
            </a:extLst>
          </p:cNvPr>
          <p:cNvGraphicFramePr>
            <a:graphicFrameLocks noGrp="1"/>
          </p:cNvGraphicFramePr>
          <p:nvPr>
            <p:extLst>
              <p:ext uri="{D42A27DB-BD31-4B8C-83A1-F6EECF244321}">
                <p14:modId xmlns:p14="http://schemas.microsoft.com/office/powerpoint/2010/main" val="2257867093"/>
              </p:ext>
            </p:extLst>
          </p:nvPr>
        </p:nvGraphicFramePr>
        <p:xfrm>
          <a:off x="1475656" y="764704"/>
          <a:ext cx="6390456" cy="5616576"/>
        </p:xfrm>
        <a:graphic>
          <a:graphicData uri="http://schemas.openxmlformats.org/drawingml/2006/table">
            <a:tbl>
              <a:tblPr/>
              <a:tblGrid>
                <a:gridCol w="2130152">
                  <a:extLst>
                    <a:ext uri="{9D8B030D-6E8A-4147-A177-3AD203B41FA5}">
                      <a16:colId xmlns:a16="http://schemas.microsoft.com/office/drawing/2014/main" val="2238151378"/>
                    </a:ext>
                  </a:extLst>
                </a:gridCol>
                <a:gridCol w="2130152">
                  <a:extLst>
                    <a:ext uri="{9D8B030D-6E8A-4147-A177-3AD203B41FA5}">
                      <a16:colId xmlns:a16="http://schemas.microsoft.com/office/drawing/2014/main" val="2788211706"/>
                    </a:ext>
                  </a:extLst>
                </a:gridCol>
                <a:gridCol w="2130152">
                  <a:extLst>
                    <a:ext uri="{9D8B030D-6E8A-4147-A177-3AD203B41FA5}">
                      <a16:colId xmlns:a16="http://schemas.microsoft.com/office/drawing/2014/main" val="3438356948"/>
                    </a:ext>
                  </a:extLst>
                </a:gridCol>
              </a:tblGrid>
              <a:tr h="231611">
                <a:tc>
                  <a:txBody>
                    <a:bodyPr/>
                    <a:lstStyle/>
                    <a:p>
                      <a:r>
                        <a:rPr lang="ru-RU" sz="1100">
                          <a:effectLst/>
                        </a:rPr>
                        <a:t>Поле</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F3FF"/>
                    </a:solidFill>
                  </a:tcPr>
                </a:tc>
                <a:tc>
                  <a:txBody>
                    <a:bodyPr/>
                    <a:lstStyle/>
                    <a:p>
                      <a:r>
                        <a:rPr lang="ru-RU" sz="1100">
                          <a:effectLst/>
                        </a:rPr>
                        <a:t>Длина (в битах)</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F3FF"/>
                    </a:solidFill>
                  </a:tcPr>
                </a:tc>
                <a:tc>
                  <a:txBody>
                    <a:bodyPr/>
                    <a:lstStyle/>
                    <a:p>
                      <a:r>
                        <a:rPr lang="ru-RU" sz="1100">
                          <a:effectLst/>
                        </a:rPr>
                        <a:t>Описание</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F3FF"/>
                    </a:solidFill>
                  </a:tcPr>
                </a:tc>
                <a:extLst>
                  <a:ext uri="{0D108BD9-81ED-4DB2-BD59-A6C34878D82A}">
                    <a16:rowId xmlns:a16="http://schemas.microsoft.com/office/drawing/2014/main" val="2036781163"/>
                  </a:ext>
                </a:extLst>
              </a:tr>
              <a:tr h="405320">
                <a:tc>
                  <a:txBody>
                    <a:bodyPr/>
                    <a:lstStyle/>
                    <a:p>
                      <a:r>
                        <a:rPr lang="ru-RU" sz="1100">
                          <a:effectLst/>
                        </a:rPr>
                        <a:t>Начало кадра (</a:t>
                      </a:r>
                      <a:r>
                        <a:rPr lang="en-US" sz="1100">
                          <a:effectLst/>
                        </a:rPr>
                        <a:t>SOF)</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1</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Сигнализирует начало передачи кадра</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532778026"/>
                  </a:ext>
                </a:extLst>
              </a:tr>
              <a:tr h="405320">
                <a:tc>
                  <a:txBody>
                    <a:bodyPr/>
                    <a:lstStyle/>
                    <a:p>
                      <a:r>
                        <a:rPr lang="ru-RU" sz="1100">
                          <a:effectLst/>
                        </a:rPr>
                        <a:t>Идентификатор</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11</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Уникальный идентификатор</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015279950"/>
                  </a:ext>
                </a:extLst>
              </a:tr>
              <a:tr h="405320">
                <a:tc>
                  <a:txBody>
                    <a:bodyPr/>
                    <a:lstStyle/>
                    <a:p>
                      <a:r>
                        <a:rPr lang="ru-RU" sz="1100">
                          <a:effectLst/>
                        </a:rPr>
                        <a:t>Запрос на передачу (</a:t>
                      </a:r>
                      <a:r>
                        <a:rPr lang="en-US" sz="1100">
                          <a:effectLst/>
                        </a:rPr>
                        <a:t>RTR)</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1</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Должен быть доминантным</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71809631"/>
                  </a:ext>
                </a:extLst>
              </a:tr>
              <a:tr h="752737">
                <a:tc>
                  <a:txBody>
                    <a:bodyPr/>
                    <a:lstStyle/>
                    <a:p>
                      <a:r>
                        <a:rPr lang="ru-RU" sz="1100">
                          <a:effectLst/>
                        </a:rPr>
                        <a:t>Бит расширения идентификатора (</a:t>
                      </a:r>
                      <a:r>
                        <a:rPr lang="en-US" sz="1100">
                          <a:effectLst/>
                        </a:rPr>
                        <a:t>IDE)</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1</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Должен быть доминантным (определяет длину идентификатора)</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531165133"/>
                  </a:ext>
                </a:extLst>
              </a:tr>
              <a:tr h="405320">
                <a:tc>
                  <a:txBody>
                    <a:bodyPr/>
                    <a:lstStyle/>
                    <a:p>
                      <a:r>
                        <a:rPr lang="ru-RU" sz="1100">
                          <a:effectLst/>
                        </a:rPr>
                        <a:t>Зарезервированный бит (</a:t>
                      </a:r>
                      <a:r>
                        <a:rPr lang="en-US" sz="1100">
                          <a:effectLst/>
                        </a:rPr>
                        <a:t>r0)</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1</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Резерв</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669597632"/>
                  </a:ext>
                </a:extLst>
              </a:tr>
              <a:tr h="405320">
                <a:tc>
                  <a:txBody>
                    <a:bodyPr/>
                    <a:lstStyle/>
                    <a:p>
                      <a:r>
                        <a:rPr lang="ru-RU" sz="1100">
                          <a:effectLst/>
                        </a:rPr>
                        <a:t>Длина данных (</a:t>
                      </a:r>
                      <a:r>
                        <a:rPr lang="en-US" sz="1100">
                          <a:effectLst/>
                        </a:rPr>
                        <a:t>DLC)</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4</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Длина поля данных в байтах (0-8)</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668258199"/>
                  </a:ext>
                </a:extLst>
              </a:tr>
              <a:tr h="405320">
                <a:tc>
                  <a:txBody>
                    <a:bodyPr/>
                    <a:lstStyle/>
                    <a:p>
                      <a:r>
                        <a:rPr lang="ru-RU" sz="1100">
                          <a:effectLst/>
                        </a:rPr>
                        <a:t>Поле данных</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0-8 байт</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Передаваемые данные (длина в поле DLC)</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961502138"/>
                  </a:ext>
                </a:extLst>
              </a:tr>
              <a:tr h="405320">
                <a:tc>
                  <a:txBody>
                    <a:bodyPr/>
                    <a:lstStyle/>
                    <a:p>
                      <a:r>
                        <a:rPr lang="ru-RU" sz="1100">
                          <a:effectLst/>
                        </a:rPr>
                        <a:t>Контрольная сумма (</a:t>
                      </a:r>
                      <a:r>
                        <a:rPr lang="en-US" sz="1100">
                          <a:effectLst/>
                        </a:rPr>
                        <a:t>CRC)</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15</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u="none" strike="noStrike">
                          <a:solidFill>
                            <a:srgbClr val="0B0080"/>
                          </a:solidFill>
                          <a:effectLst/>
                          <a:hlinkClick r:id="rId2" tooltip="CRC"/>
                        </a:rPr>
                        <a:t>Контрольная сумма</a:t>
                      </a:r>
                      <a:r>
                        <a:rPr lang="ru-RU" sz="1100">
                          <a:effectLst/>
                        </a:rPr>
                        <a:t> всего кадра</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4257556789"/>
                  </a:ext>
                </a:extLst>
              </a:tr>
              <a:tr h="405320">
                <a:tc>
                  <a:txBody>
                    <a:bodyPr/>
                    <a:lstStyle/>
                    <a:p>
                      <a:r>
                        <a:rPr lang="ru-RU" sz="1100">
                          <a:effectLst/>
                        </a:rPr>
                        <a:t>Разграничитель контрольной суммы</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1</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Должен быть рецессивным</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838938675"/>
                  </a:ext>
                </a:extLst>
              </a:tr>
              <a:tr h="579028">
                <a:tc>
                  <a:txBody>
                    <a:bodyPr/>
                    <a:lstStyle/>
                    <a:p>
                      <a:r>
                        <a:rPr lang="ru-RU" sz="1100">
                          <a:effectLst/>
                        </a:rPr>
                        <a:t>Промежуток подтверждения (</a:t>
                      </a:r>
                      <a:r>
                        <a:rPr lang="en-US" sz="1100">
                          <a:effectLst/>
                        </a:rPr>
                        <a:t>ACK)</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1</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Передатчик шлёт рецессивный, приёмник вставляет доминанту</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662512226"/>
                  </a:ext>
                </a:extLst>
              </a:tr>
              <a:tr h="405320">
                <a:tc>
                  <a:txBody>
                    <a:bodyPr/>
                    <a:lstStyle/>
                    <a:p>
                      <a:r>
                        <a:rPr lang="ru-RU" sz="1100">
                          <a:effectLst/>
                        </a:rPr>
                        <a:t>Разграничитель подтверждения</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1</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Должен быть рецессивным</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4977629"/>
                  </a:ext>
                </a:extLst>
              </a:tr>
              <a:tr h="405320">
                <a:tc>
                  <a:txBody>
                    <a:bodyPr/>
                    <a:lstStyle/>
                    <a:p>
                      <a:r>
                        <a:rPr lang="ru-RU" sz="1100">
                          <a:effectLst/>
                        </a:rPr>
                        <a:t>Конец кадра (</a:t>
                      </a:r>
                      <a:r>
                        <a:rPr lang="en-US" sz="1100">
                          <a:effectLst/>
                        </a:rPr>
                        <a:t>EOF)</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a:effectLst/>
                        </a:rPr>
                        <a:t>7</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ru-RU" sz="1100" dirty="0">
                          <a:effectLst/>
                        </a:rPr>
                        <a:t>Должен быть рецессивным</a:t>
                      </a:r>
                    </a:p>
                  </a:txBody>
                  <a:tcPr marL="57903" marR="57903" marT="28951" marB="2895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111925533"/>
                  </a:ext>
                </a:extLst>
              </a:tr>
            </a:tbl>
          </a:graphicData>
        </a:graphic>
      </p:graphicFrame>
    </p:spTree>
    <p:extLst>
      <p:ext uri="{BB962C8B-B14F-4D97-AF65-F5344CB8AC3E}">
        <p14:creationId xmlns:p14="http://schemas.microsoft.com/office/powerpoint/2010/main" val="343753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207552" y="6313466"/>
            <a:ext cx="2462981" cy="278811"/>
          </a:xfrm>
          <a:prstGeom prst="rect">
            <a:avLst/>
          </a:prstGeom>
          <a:noFill/>
          <a:ln>
            <a:noFill/>
          </a:ln>
        </p:spPr>
        <p:txBody>
          <a:bodyPr wrap="square" lIns="80154" tIns="40077" rIns="80154" bIns="40077" rtlCol="0">
            <a:spAutoFit/>
          </a:bodyPr>
          <a:lstStyle/>
          <a:p>
            <a:pPr algn="r"/>
            <a:r>
              <a:rPr lang="ru-RU" sz="1286" b="1" dirty="0">
                <a:noFill/>
                <a:cs typeface="Arial" charset="0"/>
              </a:rPr>
              <a:t>квартал / год</a:t>
            </a:r>
          </a:p>
        </p:txBody>
      </p:sp>
      <p:sp>
        <p:nvSpPr>
          <p:cNvPr id="10" name="Rectangle 8"/>
          <p:cNvSpPr>
            <a:spLocks noChangeArrowheads="1"/>
          </p:cNvSpPr>
          <p:nvPr/>
        </p:nvSpPr>
        <p:spPr bwMode="auto">
          <a:xfrm>
            <a:off x="2732963" y="3034222"/>
            <a:ext cx="6336258" cy="430887"/>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Помощники парковки</a:t>
            </a:r>
          </a:p>
        </p:txBody>
      </p:sp>
      <p:sp>
        <p:nvSpPr>
          <p:cNvPr id="12" name="Text Box 17"/>
          <p:cNvSpPr txBox="1">
            <a:spLocks noChangeArrowheads="1"/>
          </p:cNvSpPr>
          <p:nvPr/>
        </p:nvSpPr>
        <p:spPr bwMode="auto">
          <a:xfrm>
            <a:off x="-2232" y="6497051"/>
            <a:ext cx="8066088" cy="304800"/>
          </a:xfrm>
          <a:prstGeom prst="rect">
            <a:avLst/>
          </a:prstGeom>
          <a:noFill/>
          <a:ln w="9525">
            <a:noFill/>
            <a:miter lim="800000"/>
            <a:headEnd/>
            <a:tailEnd/>
          </a:ln>
        </p:spPr>
        <p:txBody>
          <a:bodyPr>
            <a:spAutoFit/>
          </a:bodyPr>
          <a:lstStyle/>
          <a:p>
            <a:pPr algn="l">
              <a:spcBef>
                <a:spcPct val="50000"/>
              </a:spcBef>
            </a:pPr>
            <a:r>
              <a:rPr lang="ru-RU" sz="1400" b="1" dirty="0">
                <a:solidFill>
                  <a:srgbClr val="002060"/>
                </a:solidFill>
              </a:rPr>
              <a:t>2019 г.</a:t>
            </a:r>
          </a:p>
        </p:txBody>
      </p:sp>
      <p:sp>
        <p:nvSpPr>
          <p:cNvPr id="15"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pic>
        <p:nvPicPr>
          <p:cNvPr id="2" name="Рисунок 1"/>
          <p:cNvPicPr>
            <a:picLocks noChangeAspect="1"/>
          </p:cNvPicPr>
          <p:nvPr/>
        </p:nvPicPr>
        <p:blipFill rotWithShape="1">
          <a:blip r:embed="rId2" cstate="print">
            <a:extLst>
              <a:ext uri="{28A0092B-C50C-407E-A947-70E740481C1C}">
                <a14:useLocalDpi xmlns:a14="http://schemas.microsoft.com/office/drawing/2010/main" val="0"/>
              </a:ext>
            </a:extLst>
          </a:blip>
          <a:srcRect l="2304" t="6874" b="12912"/>
          <a:stretch/>
        </p:blipFill>
        <p:spPr>
          <a:xfrm>
            <a:off x="1115616" y="2756831"/>
            <a:ext cx="1617347" cy="1487739"/>
          </a:xfrm>
          <a:prstGeom prst="rect">
            <a:avLst/>
          </a:prstGeom>
        </p:spPr>
      </p:pic>
    </p:spTree>
    <p:extLst>
      <p:ext uri="{BB962C8B-B14F-4D97-AF65-F5344CB8AC3E}">
        <p14:creationId xmlns:p14="http://schemas.microsoft.com/office/powerpoint/2010/main" val="1522730925"/>
      </p:ext>
    </p:extLst>
  </p:cSld>
  <p:clrMapOvr>
    <a:masterClrMapping/>
  </p:clrMapOvr>
</p:sld>
</file>

<file path=ppt/theme/theme1.xml><?xml version="1.0" encoding="utf-8"?>
<a:theme xmlns:a="http://schemas.openxmlformats.org/drawingml/2006/main" name="Оформление по умолчанию">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формление по умолчанию">
      <a:majorFont>
        <a:latin typeface="Verdana"/>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иальное оформление">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55287</TotalTime>
  <Words>319</Words>
  <Application>Microsoft Office PowerPoint</Application>
  <PresentationFormat>Экран (4:3)</PresentationFormat>
  <Paragraphs>103</Paragraphs>
  <Slides>15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15</vt:i4>
      </vt:variant>
    </vt:vector>
  </HeadingPairs>
  <TitlesOfParts>
    <vt:vector size="21" baseType="lpstr">
      <vt:lpstr>Arial</vt:lpstr>
      <vt:lpstr>Bookman Old Style</vt:lpstr>
      <vt:lpstr>Consolas</vt:lpstr>
      <vt:lpstr>Verdana</vt:lpstr>
      <vt:lpstr>Оформление по умолчанию</vt:lpstr>
      <vt:lpstr>Специальное 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Фархутдинов И.И.</dc:creator>
  <cp:lastModifiedBy>Максим Коржуков</cp:lastModifiedBy>
  <cp:revision>3488</cp:revision>
  <cp:lastPrinted>2013-11-28T04:52:31Z</cp:lastPrinted>
  <dcterms:created xsi:type="dcterms:W3CDTF">2009-07-06T03:57:57Z</dcterms:created>
  <dcterms:modified xsi:type="dcterms:W3CDTF">2019-03-22T21:35:28Z</dcterms:modified>
</cp:coreProperties>
</file>