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942" r:id="rId3"/>
    <p:sldId id="1505" r:id="rId4"/>
    <p:sldId id="1510" r:id="rId5"/>
    <p:sldId id="1511" r:id="rId6"/>
    <p:sldId id="1512" r:id="rId7"/>
    <p:sldId id="1502" r:id="rId8"/>
    <p:sldId id="1509" r:id="rId9"/>
    <p:sldId id="1506" r:id="rId10"/>
    <p:sldId id="1503" r:id="rId11"/>
    <p:sldId id="1481" r:id="rId12"/>
    <p:sldId id="1478" r:id="rId13"/>
  </p:sldIdLst>
  <p:sldSz cx="9144000" cy="6858000" type="screen4x3"/>
  <p:notesSz cx="6797675" cy="987425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ржуков Максим Валентинович" initials="КМВ" lastIdx="0" clrIdx="0">
    <p:extLst>
      <p:ext uri="{19B8F6BF-5375-455C-9EA6-DF929625EA0E}">
        <p15:presenceInfo xmlns:p15="http://schemas.microsoft.com/office/powerpoint/2012/main" userId="S-1-5-21-253188897-1970874540-313593124-114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21FF85"/>
    <a:srgbClr val="002060"/>
    <a:srgbClr val="00458E"/>
    <a:srgbClr val="007614"/>
    <a:srgbClr val="9BE5FF"/>
    <a:srgbClr val="8A0000"/>
    <a:srgbClr val="89C5FF"/>
    <a:srgbClr val="DA252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0130" autoAdjust="0"/>
  </p:normalViewPr>
  <p:slideViewPr>
    <p:cSldViewPr>
      <p:cViewPr>
        <p:scale>
          <a:sx n="75" d="100"/>
          <a:sy n="75" d="100"/>
        </p:scale>
        <p:origin x="63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B0E-8B28-4BCC-956C-0705585FD446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77277-06DD-4209-84F9-80640C28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14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10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8188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90900"/>
            <a:ext cx="5439088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910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EEDEAB-03CC-4BD0-AF78-B4EAFA7C24D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0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107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107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765175"/>
            <a:ext cx="8229600" cy="5616575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A6298-F04C-4E1A-AAE3-374E015070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8E75-8958-4FC0-ACBB-8DFCC7B53E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1A0A7-FFDD-4224-A5B7-F63AD7EC60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91EBD-D281-427E-BE0B-3560F97279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066D-7556-4C86-A621-6CB09D625F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5487-8104-4A9A-AC52-03B3D5EA05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5360-DA28-427D-8AA8-6509112B61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784-E48B-4E61-848A-4529F408FC2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74C5-10FD-4DB2-961D-B05AE59D6D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B9E7-E0FC-4B61-9714-B659013D96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869C-F376-4E6A-A18E-B69ADA4B7E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9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4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3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1035" name="Rectangle 11"/>
          <p:cNvSpPr txBox="1"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68313" y="6524625"/>
            <a:ext cx="56880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70000"/>
              </a:lnSpc>
              <a:spcBef>
                <a:spcPct val="50000"/>
              </a:spcBef>
              <a:defRPr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 flipV="1">
            <a:off x="0" y="701675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436563" y="3175"/>
            <a:ext cx="463550" cy="873125"/>
          </a:xfrm>
          <a:prstGeom prst="rect">
            <a:avLst/>
          </a:prstGeom>
          <a:solidFill>
            <a:srgbClr val="3C22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pic>
        <p:nvPicPr>
          <p:cNvPr id="3080" name="Picture 1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175" y="360363"/>
            <a:ext cx="312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12"/>
          <p:cNvSpPr>
            <a:spLocks noChangeShapeType="1"/>
          </p:cNvSpPr>
          <p:nvPr userDrawn="1"/>
        </p:nvSpPr>
        <p:spPr bwMode="auto">
          <a:xfrm flipV="1">
            <a:off x="9525" y="6361113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fld id="{15E70039-605D-4A2F-ADEB-D1520D209B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30749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4" name="Line 7"/>
          <p:cNvSpPr>
            <a:spLocks noChangeShapeType="1"/>
          </p:cNvSpPr>
          <p:nvPr/>
        </p:nvSpPr>
        <p:spPr bwMode="auto">
          <a:xfrm>
            <a:off x="49418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pic>
        <p:nvPicPr>
          <p:cNvPr id="51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00" y="2058988"/>
            <a:ext cx="14001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89069" y="2253924"/>
            <a:ext cx="6336258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Введение в компьютерное зрение в автономном вождении</a:t>
            </a:r>
          </a:p>
          <a:p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Урок 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5 </a:t>
            </a:r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Основы обработки данных с камеры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042988" y="260648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3162" y="6439295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4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8D9131-3064-432E-9656-2DA552538831}"/>
              </a:ext>
            </a:extLst>
          </p:cNvPr>
          <p:cNvSpPr/>
          <p:nvPr/>
        </p:nvSpPr>
        <p:spPr>
          <a:xfrm>
            <a:off x="539552" y="1988840"/>
            <a:ext cx="7849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&lt;opencv2/core/core.hpp&gt;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highgui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/highgui.hpp&gt;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 </a:t>
            </a:r>
            <a:endParaRPr lang="ru-RU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фигуры для рисования</a:t>
            </a:r>
            <a:endParaRPr lang="ru-RU" sz="2400" dirty="0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6FE0EA-77AD-4365-90A3-8AC1261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843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Заголовки</a:t>
            </a:r>
          </a:p>
        </p:txBody>
      </p:sp>
    </p:spTree>
    <p:extLst>
      <p:ext uri="{BB962C8B-B14F-4D97-AF65-F5344CB8AC3E}">
        <p14:creationId xmlns:p14="http://schemas.microsoft.com/office/powerpoint/2010/main" val="30881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50084" y="2785226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Спасибо за внимание!</a:t>
            </a:r>
          </a:p>
        </p:txBody>
      </p:sp>
      <p:pic>
        <p:nvPicPr>
          <p:cNvPr id="1026" name="Picture 2" descr="Следы шин и протектора в вектор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59882" r="50091" b="24253"/>
          <a:stretch/>
        </p:blipFill>
        <p:spPr bwMode="auto">
          <a:xfrm>
            <a:off x="1108257" y="2388021"/>
            <a:ext cx="19442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8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08AC49-2DD5-4CEB-B037-2D162A8183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353"/>
            <a:ext cx="3926210" cy="31409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Цветовые пространства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23303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BD63CA-4B45-4B0B-BA0C-BB0C0377D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59AB9776-52AD-402F-88CC-361ABD69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4584" y="980728"/>
            <a:ext cx="4536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The RGB Color Space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580442-21E5-4C05-99B9-C13C59D7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97943"/>
            <a:ext cx="5724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8FDD27-32D1-4E61-A087-9525FB4B9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5AE39C80-18C7-4FA3-9981-0847419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4584" y="980728"/>
            <a:ext cx="4536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The LAB Color-Space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6A2FD1-0A9F-4BB6-B145-2010064CF449}"/>
              </a:ext>
            </a:extLst>
          </p:cNvPr>
          <p:cNvSpPr/>
          <p:nvPr/>
        </p:nvSpPr>
        <p:spPr>
          <a:xfrm>
            <a:off x="1979712" y="1662189"/>
            <a:ext cx="6264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L – Lightness ( Intensity ).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a – color component ranging from Green to Magenta.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b – color component ranging from Blue to Yellow.</a:t>
            </a:r>
            <a:endParaRPr 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32F2-07D0-4C00-BB6E-E7404167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5995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8FDD27-32D1-4E61-A087-9525FB4B9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5AE39C80-18C7-4FA3-9981-0847419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4584" y="980728"/>
            <a:ext cx="4536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The HSV Color Space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6A2FD1-0A9F-4BB6-B145-2010064CF449}"/>
              </a:ext>
            </a:extLst>
          </p:cNvPr>
          <p:cNvSpPr/>
          <p:nvPr/>
        </p:nvSpPr>
        <p:spPr>
          <a:xfrm>
            <a:off x="1979712" y="1662189"/>
            <a:ext cx="6264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H – Hue ( Dominant Wavelength ).</a:t>
            </a:r>
          </a:p>
          <a:p>
            <a:pPr algn="l"/>
            <a:r>
              <a:rPr lang="en-US" sz="2000" dirty="0"/>
              <a:t>S – Saturation ( Purity / shades of the color ).</a:t>
            </a:r>
          </a:p>
          <a:p>
            <a:pPr algn="l"/>
            <a:r>
              <a:rPr lang="en-US" sz="2000" dirty="0"/>
              <a:t>V – Value ( Intensity 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32F2-07D0-4C00-BB6E-E7404167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5995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Базовые функции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обработки изображений 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86C478-6773-46D9-A4DE-8F757E6FD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8" y="2137230"/>
            <a:ext cx="1973213" cy="19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Примеры реализации в коде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F2184-B351-47F2-B40A-3489960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2500" r="23220" b="11695"/>
          <a:stretch/>
        </p:blipFill>
        <p:spPr>
          <a:xfrm>
            <a:off x="166537" y="2204864"/>
            <a:ext cx="2576719" cy="21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9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A718F93-EA6D-4712-8AD8-61A3D555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30" y="963096"/>
            <a:ext cx="4536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Получение цвета пикселя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265108-0887-4218-B78F-EF0B115142CE}"/>
              </a:ext>
            </a:extLst>
          </p:cNvPr>
          <p:cNvSpPr/>
          <p:nvPr/>
        </p:nvSpPr>
        <p:spPr>
          <a:xfrm>
            <a:off x="1097868" y="2235745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nn-NO" altLang="ru-RU" dirty="0">
                <a:latin typeface="Arial" panose="020B0604020202020204" pitchFamily="34" charset="0"/>
              </a:rPr>
              <a:t>Vec3b data = Img_mat.at&lt;Vec3b&gt;(i,j); </a:t>
            </a:r>
          </a:p>
          <a:p>
            <a:pPr lvl="0" algn="l" eaLnBrk="0" hangingPunct="0"/>
            <a:r>
              <a:rPr lang="nn-NO" altLang="ru-RU" dirty="0">
                <a:latin typeface="Arial" panose="020B0604020202020204" pitchFamily="34" charset="0"/>
              </a:rPr>
              <a:t>data[0] = // blue pixel data[1] = // green pixel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EB21C2-4237-40A2-A1F0-1D90EAD467D8}"/>
              </a:ext>
            </a:extLst>
          </p:cNvPr>
          <p:cNvSpPr/>
          <p:nvPr/>
        </p:nvSpPr>
        <p:spPr>
          <a:xfrm>
            <a:off x="310674" y="1866413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Для цветного представления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946C5C6-42B6-42EB-8FF4-F1EB3DAFED21}"/>
              </a:ext>
            </a:extLst>
          </p:cNvPr>
          <p:cNvSpPr/>
          <p:nvPr/>
        </p:nvSpPr>
        <p:spPr>
          <a:xfrm>
            <a:off x="310674" y="3019493"/>
            <a:ext cx="451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Для представления в сером цвете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3AFB6D-279A-48DB-8A41-4680138EC15B}"/>
              </a:ext>
            </a:extLst>
          </p:cNvPr>
          <p:cNvSpPr/>
          <p:nvPr/>
        </p:nvSpPr>
        <p:spPr>
          <a:xfrm>
            <a:off x="1042988" y="31400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eaLnBrk="0" hangingPunct="0"/>
            <a:endParaRPr lang="en-US" altLang="ru-RU" dirty="0">
              <a:latin typeface="Arial" panose="020B0604020202020204" pitchFamily="34" charset="0"/>
            </a:endParaRPr>
          </a:p>
          <a:p>
            <a:pPr lvl="0" algn="l" eaLnBrk="0" hangingPunct="0"/>
            <a:r>
              <a:rPr lang="en-US" altLang="ru-RU" dirty="0">
                <a:latin typeface="Arial" panose="020B0604020202020204" pitchFamily="34" charset="0"/>
              </a:rPr>
              <a:t>img.at&lt;</a:t>
            </a:r>
            <a:r>
              <a:rPr lang="en-US" altLang="ru-RU" dirty="0" err="1">
                <a:latin typeface="Arial" panose="020B0604020202020204" pitchFamily="34" charset="0"/>
              </a:rPr>
              <a:t>uchar</a:t>
            </a:r>
            <a:r>
              <a:rPr lang="en-US" altLang="ru-RU" dirty="0">
                <a:latin typeface="Arial" panose="020B0604020202020204" pitchFamily="34" charset="0"/>
              </a:rPr>
              <a:t>&gt;(</a:t>
            </a:r>
            <a:r>
              <a:rPr lang="en-US" altLang="ru-RU" dirty="0" err="1">
                <a:latin typeface="Arial" panose="020B0604020202020204" pitchFamily="34" charset="0"/>
              </a:rPr>
              <a:t>j,i</a:t>
            </a:r>
            <a:r>
              <a:rPr lang="en-US" altLang="ru-RU" dirty="0">
                <a:latin typeface="Arial" panose="020B0604020202020204" pitchFamily="34" charset="0"/>
              </a:rPr>
              <a:t>) = 255;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8D9131-3064-432E-9656-2DA552538831}"/>
              </a:ext>
            </a:extLst>
          </p:cNvPr>
          <p:cNvSpPr/>
          <p:nvPr/>
        </p:nvSpPr>
        <p:spPr>
          <a:xfrm>
            <a:off x="539552" y="1988840"/>
            <a:ext cx="7849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&lt;opencv2/core/core.hpp&gt;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highgui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/highgui.hpp&gt;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 </a:t>
            </a:r>
            <a:endParaRPr lang="ru-RU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фигуры для рисования</a:t>
            </a:r>
            <a:endParaRPr lang="ru-RU" sz="2400" dirty="0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6FE0EA-77AD-4365-90A3-8AC1261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843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Заголовки</a:t>
            </a:r>
          </a:p>
        </p:txBody>
      </p:sp>
    </p:spTree>
    <p:extLst>
      <p:ext uri="{BB962C8B-B14F-4D97-AF65-F5344CB8AC3E}">
        <p14:creationId xmlns:p14="http://schemas.microsoft.com/office/powerpoint/2010/main" val="3037584250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55355</TotalTime>
  <Words>292</Words>
  <Application>Microsoft Office PowerPoint</Application>
  <PresentationFormat>Экран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Consolas</vt:lpstr>
      <vt:lpstr>Open Sans</vt:lpstr>
      <vt:lpstr>Verdana</vt:lpstr>
      <vt:lpstr>Оформление по умолчанию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Фархутдинов И.И.</dc:creator>
  <cp:lastModifiedBy>Максим Коржуков</cp:lastModifiedBy>
  <cp:revision>3497</cp:revision>
  <cp:lastPrinted>2013-11-28T04:52:31Z</cp:lastPrinted>
  <dcterms:created xsi:type="dcterms:W3CDTF">2009-07-06T03:57:57Z</dcterms:created>
  <dcterms:modified xsi:type="dcterms:W3CDTF">2019-03-29T19:54:02Z</dcterms:modified>
</cp:coreProperties>
</file>