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Logistic Regression</a:t>
            </a:r>
          </a:p>
        </p:txBody>
      </p:sp>
      <p:sp>
        <p:nvSpPr>
          <p:cNvPr id="221" name="Shape 221"/>
          <p:cNvSpPr/>
          <p:nvPr>
            <p:ph type="body" sz="half" idx="1"/>
          </p:nvPr>
        </p:nvSpPr>
        <p:spPr>
          <a:xfrm>
            <a:off x="406400" y="4237533"/>
            <a:ext cx="12192001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is probability, but really classifier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Default is 0.5 threshold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24" name="Shape 22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" y="1659261"/>
            <a:ext cx="12996334" cy="6435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28" name="Shape 22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17" y="535890"/>
            <a:ext cx="13009035" cy="8681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2015066" y="3056466"/>
            <a:ext cx="12192001" cy="4521201"/>
          </a:xfrm>
          <a:prstGeom prst="rect">
            <a:avLst/>
          </a:prstGeom>
        </p:spPr>
        <p:txBody>
          <a:bodyPr/>
          <a:lstStyle/>
          <a:p>
            <a:pPr/>
            <a:r>
              <a:t>Evaluating</a:t>
            </a:r>
          </a:p>
          <a:p>
            <a:pPr/>
            <a:r>
              <a:t>Classifiers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Confusion Matrix</a:t>
            </a:r>
          </a:p>
        </p:txBody>
      </p:sp>
      <p:sp>
        <p:nvSpPr>
          <p:cNvPr id="236" name="Shape 236"/>
          <p:cNvSpPr/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Shows where your errors lie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Correction classification on diagonal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03607"/>
            <a:ext cx="14671184" cy="7746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Confusion Matrix</a:t>
            </a:r>
          </a:p>
        </p:txBody>
      </p:sp>
      <p:pic>
        <p:nvPicPr>
          <p:cNvPr id="2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891" y="1870934"/>
            <a:ext cx="4762501" cy="345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1243" t="0" r="0" b="0"/>
          <a:stretch>
            <a:fillRect/>
          </a:stretch>
        </p:blipFill>
        <p:spPr>
          <a:xfrm>
            <a:off x="-91182" y="-153260"/>
            <a:ext cx="13355285" cy="10547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Class prediction Error</a:t>
            </a:r>
          </a:p>
        </p:txBody>
      </p:sp>
      <p:sp>
        <p:nvSpPr>
          <p:cNvPr id="246" name="Shape 246"/>
          <p:cNvSpPr/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Derived from the confusion matrix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Sometimes easier to interpret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49" name="Shape 24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694266"/>
            <a:ext cx="12527941" cy="861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2253592" y="2939153"/>
            <a:ext cx="9818416" cy="4654227"/>
          </a:xfrm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ROC Curve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“Receiver operating characteristic”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Shows effect of changing probability threshold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Area Under the curve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Total AUC is a measure of classifier power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1.0 is perfect, 0.5 is as bad as random chance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Choosing a Threshold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Business decision: Which type of errors are more costly?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Equal weight? Closest point on curve to top-left corner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66" name="Shape 26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33" y="0"/>
            <a:ext cx="13004801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2097385" y="3056466"/>
            <a:ext cx="8810030" cy="452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Imbalanced 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The problem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5649" t="0" r="12235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11049"/>
            </a:lvl1pPr>
          </a:lstStyle>
          <a:p>
            <a:pPr/>
            <a:r>
              <a:t>Transactions</a:t>
            </a:r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Fraudulent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Logistic Regression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xfrm>
            <a:off x="406400" y="3610999"/>
            <a:ext cx="12192000" cy="4152373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Another generalized linear model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for classification, despite name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is a probability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450" y="1217083"/>
            <a:ext cx="12153900" cy="7790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resampling.png"/>
          <p:cNvPicPr>
            <a:picLocks noChangeAspect="1"/>
          </p:cNvPicPr>
          <p:nvPr/>
        </p:nvPicPr>
        <p:blipFill>
          <a:blip r:embed="rId2">
            <a:extLst/>
          </a:blip>
          <a:srcRect l="45323" t="0" r="0" b="0"/>
          <a:stretch>
            <a:fillRect/>
          </a:stretch>
        </p:blipFill>
        <p:spPr>
          <a:xfrm>
            <a:off x="-1" y="1225153"/>
            <a:ext cx="13004943" cy="7303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Oversampling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resampling.png"/>
          <p:cNvPicPr>
            <a:picLocks noChangeAspect="1"/>
          </p:cNvPicPr>
          <p:nvPr/>
        </p:nvPicPr>
        <p:blipFill>
          <a:blip r:embed="rId2">
            <a:extLst/>
          </a:blip>
          <a:srcRect l="0" t="0" r="48145" b="0"/>
          <a:stretch>
            <a:fillRect/>
          </a:stretch>
        </p:blipFill>
        <p:spPr>
          <a:xfrm>
            <a:off x="-13451" y="1018626"/>
            <a:ext cx="13031665" cy="771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Undersampling</a:t>
            </a: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Avoid — loses data!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when size is expensive, eg. Big Data or data that has to be cleaned manually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Imbalance-learn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Fix imbalance in Pipeline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Need to import make_pipeline() from imbalance-learn instead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Random Oversampler</a:t>
            </a:r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Adds random duplicates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from imblearn.over_sampling import RandomOverSampler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Problems with Probability</a:t>
            </a:r>
          </a:p>
        </p:txBody>
      </p:sp>
      <p:sp>
        <p:nvSpPr>
          <p:cNvPr id="200" name="Shape 200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Only valid between 0 and 1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Linear models extend forever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cap="all" sz="82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Odds</a:t>
            </a:r>
          </a:p>
        </p:txBody>
      </p:sp>
      <p:sp>
        <p:nvSpPr>
          <p:cNvPr id="203" name="Shape 203"/>
          <p:cNvSpPr/>
          <p:nvPr>
            <p:ph type="body" idx="4294967295"/>
          </p:nvPr>
        </p:nvSpPr>
        <p:spPr>
          <a:xfrm>
            <a:off x="524933" y="2880584"/>
            <a:ext cx="12192001" cy="605935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Ratio of two probabilities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e.g. P(Win) = 0.2, P(Lose) =0.8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winning = 0.2/0.8 = 0.25 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losing = 0.8/0.2 =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Odds</a:t>
            </a:r>
          </a:p>
        </p:txBody>
      </p:sp>
      <p:sp>
        <p:nvSpPr>
          <p:cNvPr id="206" name="Shape 206"/>
          <p:cNvSpPr/>
          <p:nvPr>
            <p:ph type="subTitle" sz="quarter" idx="1"/>
          </p:nvPr>
        </p:nvSpPr>
        <p:spPr>
          <a:xfrm>
            <a:off x="0" y="3557918"/>
            <a:ext cx="12192000" cy="1304860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Only valid between 0 and 1</a:t>
            </a:r>
          </a:p>
        </p:txBody>
      </p:sp>
      <p:pic>
        <p:nvPicPr>
          <p:cNvPr id="207" name="Screen Shot 2019-09-17 at 12.14.4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935591"/>
            <a:ext cx="13004801" cy="5313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Odds</a:t>
            </a:r>
          </a:p>
        </p:txBody>
      </p:sp>
      <p:sp>
        <p:nvSpPr>
          <p:cNvPr id="210" name="Shape 210"/>
          <p:cNvSpPr/>
          <p:nvPr>
            <p:ph type="subTitle" sz="quarter" idx="1"/>
          </p:nvPr>
        </p:nvSpPr>
        <p:spPr>
          <a:xfrm>
            <a:off x="0" y="3557917"/>
            <a:ext cx="12192000" cy="1304861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Only valid between 0 and 1</a:t>
            </a:r>
          </a:p>
        </p:txBody>
      </p:sp>
      <p:pic>
        <p:nvPicPr>
          <p:cNvPr id="211" name="Screen Shot 2019-09-17 at 12.15.0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3133711"/>
            <a:ext cx="13004801" cy="4968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2575" t="0" r="2575" b="0"/>
          <a:stretch>
            <a:fillRect/>
          </a:stretch>
        </p:blipFill>
        <p:spPr>
          <a:xfrm>
            <a:off x="-7938" y="3089764"/>
            <a:ext cx="13020619" cy="425771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Log-Odds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607" y="1507066"/>
            <a:ext cx="13054153" cy="6039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