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71859"/>
          <c:y val="0.0858924"/>
          <c:w val="0.927814"/>
          <c:h val="0.775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6000" u="none">
                    <a:solidFill>
                      <a:srgbClr val="FFFFFF"/>
                    </a:solidFill>
                    <a:latin typeface="DIN Condensed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ptCount val="3"/>
                <c:pt idx="0">
                  <c:v>100.000000</c:v>
                </c:pt>
                <c:pt idx="1">
                  <c:v>0.000000</c:v>
                </c:pt>
                <c:pt idx="2">
                  <c:v>0.000000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4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600" u="none">
                <a:solidFill>
                  <a:srgbClr val="838787"/>
                </a:solidFill>
                <a:latin typeface="DIN Condensed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10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3.jpeg"/><Relationship Id="rId4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body" sz="half" idx="1"/>
          </p:nvPr>
        </p:nvSpPr>
        <p:spPr>
          <a:xfrm>
            <a:off x="5892800" y="1496417"/>
            <a:ext cx="6705600" cy="4057717"/>
          </a:xfrm>
          <a:prstGeom prst="rect">
            <a:avLst/>
          </a:prstGeom>
        </p:spPr>
        <p:txBody>
          <a:bodyPr/>
          <a:lstStyle>
            <a:lvl1pPr defTabSz="385572">
              <a:defRPr sz="6204"/>
            </a:lvl1pPr>
          </a:lstStyle>
          <a:p>
            <a:pPr/>
            <a:r>
              <a:t>“The field of study that gives computers the ability to learn without being explicitly programmed”</a:t>
            </a:r>
          </a:p>
        </p:txBody>
      </p:sp>
      <p:pic>
        <p:nvPicPr>
          <p:cNvPr id="225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1470" t="0" r="1677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226" name="Shape 226"/>
          <p:cNvSpPr/>
          <p:nvPr/>
        </p:nvSpPr>
        <p:spPr>
          <a:xfrm>
            <a:off x="5773585" y="6276762"/>
            <a:ext cx="7184669" cy="7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- Arthur Samuel, 1959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9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98650"/>
            <a:ext cx="13004800" cy="595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2" name="Shape 23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345267"/>
            <a:ext cx="13004801" cy="129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xfrm>
            <a:off x="1905037" y="3330273"/>
            <a:ext cx="12310459" cy="3602707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pPr/>
            <a:r>
              <a:t>What machine learning isn't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asted-image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41" t="10364" r="0" b="0"/>
          <a:stretch>
            <a:fillRect/>
          </a:stretch>
        </p:blipFill>
        <p:spPr>
          <a:xfrm>
            <a:off x="-40085" y="-169334"/>
            <a:ext cx="13265357" cy="7761574"/>
          </a:xfrm>
          <a:prstGeom prst="rect">
            <a:avLst/>
          </a:prstGeom>
        </p:spPr>
      </p:pic>
      <p:sp>
        <p:nvSpPr>
          <p:cNvPr id="238" name="Shape 23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439585" y="8291828"/>
            <a:ext cx="12125630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search algorithm (1956 - 1974)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2" name="Shape 242"/>
          <p:cNvSpPr/>
          <p:nvPr/>
        </p:nvSpPr>
        <p:spPr>
          <a:xfrm>
            <a:off x="710518" y="7783828"/>
            <a:ext cx="12125631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Facts + LOGIC (1980 - 1987)</a:t>
            </a:r>
          </a:p>
        </p:txBody>
      </p:sp>
      <p:sp>
        <p:nvSpPr>
          <p:cNvPr id="243" name="Shape 243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833" y="2116"/>
            <a:ext cx="10228217" cy="974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710518" y="7783828"/>
            <a:ext cx="12125631" cy="78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5400">
                <a:solidFill>
                  <a:srgbClr val="FFFFFF"/>
                </a:solidFill>
              </a:defRPr>
            </a:lvl1pPr>
          </a:lstStyle>
          <a:p>
            <a:pPr/>
            <a:r>
              <a:t>Intelligence = Pattern recognition (1993 - today)</a:t>
            </a:r>
          </a:p>
        </p:txBody>
      </p:sp>
      <p:sp>
        <p:nvSpPr>
          <p:cNvPr id="250" name="Shape 250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asted-image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66743" y="764395"/>
            <a:ext cx="13138286" cy="6096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Machine Learning: Why Now?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406400" y="3420532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Ideas are not new! Started in 1950s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Computers have gotten fast and cheap enough for Big Data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 few new concepts (e.g. back-propagation)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347170" y="4244673"/>
            <a:ext cx="12310460" cy="3602707"/>
          </a:xfrm>
          <a:prstGeom prst="rect">
            <a:avLst/>
          </a:prstGeom>
        </p:spPr>
        <p:txBody>
          <a:bodyPr/>
          <a:lstStyle>
            <a:lvl1pPr defTabSz="490727">
              <a:defRPr sz="14280"/>
            </a:lvl1pPr>
          </a:lstStyle>
          <a:p>
            <a:pPr/>
            <a:r>
              <a:t>What’s it good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Rob Carrington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4 years as a Python developer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Worked in FinTech (@Q2eBanking)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61" name="Shape 261"/>
          <p:cNvSpPr/>
          <p:nvPr/>
        </p:nvSpPr>
        <p:spPr>
          <a:xfrm>
            <a:off x="3301318" y="77922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Self-Driving Cars</a:t>
            </a:r>
          </a:p>
        </p:txBody>
      </p:sp>
      <p:sp>
        <p:nvSpPr>
          <p:cNvPr id="262" name="Shape 262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1283" y="316110"/>
            <a:ext cx="13147726" cy="6829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-4548381" y="4713617"/>
            <a:ext cx="413005" cy="35560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68" name="Shape 268"/>
          <p:cNvSpPr/>
          <p:nvPr/>
        </p:nvSpPr>
        <p:spPr>
          <a:xfrm>
            <a:off x="-973876" y="4098197"/>
            <a:ext cx="95117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https://www.google.com/url?sa=i&amp;source=images&amp;cd=&amp;ved=2ahUKEwi-kIfs_cHkAhWQxVkKHYNjDYQQjRx6BAgBEAQ&amp;url=https%3A%2F%2Fwww.itgsnews.com%2Fcreating-expert-system-with-clips%2F&amp;psig=AOvVaw2rT1XziARmYSMHLyhFbWN6&amp;ust=1568058074270738</a:t>
            </a:r>
          </a:p>
        </p:txBody>
      </p:sp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16" y="1527108"/>
            <a:ext cx="13017632" cy="510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9349" y="2056870"/>
            <a:ext cx="3797301" cy="213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62849" y="831595"/>
            <a:ext cx="13330498" cy="7498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4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0" t="8369" r="0" b="5625"/>
          <a:stretch>
            <a:fillRect/>
          </a:stretch>
        </p:blipFill>
        <p:spPr>
          <a:xfrm>
            <a:off x="-1" y="-11642"/>
            <a:ext cx="13004801" cy="7741908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hape 275"/>
          <p:cNvSpPr/>
          <p:nvPr/>
        </p:nvSpPr>
        <p:spPr>
          <a:xfrm>
            <a:off x="2911851" y="8164828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Medical Diagnostics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1600"/>
            <a:ext cx="12700000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hape 279"/>
          <p:cNvSpPr/>
          <p:nvPr/>
        </p:nvSpPr>
        <p:spPr>
          <a:xfrm>
            <a:off x="2911851" y="8198695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Models for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xfrm>
            <a:off x="2943130" y="3921286"/>
            <a:ext cx="7118541" cy="2486761"/>
          </a:xfrm>
          <a:prstGeom prst="rect">
            <a:avLst/>
          </a:prstGeom>
        </p:spPr>
        <p:txBody>
          <a:bodyPr/>
          <a:lstStyle/>
          <a:p>
            <a:pPr/>
            <a:r>
              <a:t>Concepts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654851" y="1134532"/>
            <a:ext cx="11254831" cy="1960664"/>
          </a:xfrm>
          <a:prstGeom prst="rect">
            <a:avLst/>
          </a:prstGeom>
        </p:spPr>
        <p:txBody>
          <a:bodyPr/>
          <a:lstStyle>
            <a:lvl1pPr defTabSz="438150">
              <a:defRPr sz="9000"/>
            </a:lvl1pPr>
          </a:lstStyle>
          <a:p>
            <a:pPr/>
            <a:r>
              <a:t>Supervised vs Unsupervised</a:t>
            </a:r>
          </a:p>
        </p:txBody>
      </p:sp>
      <p:sp>
        <p:nvSpPr>
          <p:cNvPr id="284" name="Shape 284"/>
          <p:cNvSpPr/>
          <p:nvPr>
            <p:ph type="body" idx="4294967295"/>
          </p:nvPr>
        </p:nvSpPr>
        <p:spPr>
          <a:xfrm>
            <a:off x="558800" y="3060930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Supervised: model trained and evaluated based on previous “right answers”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Unsupervised: Finds patterns, with no right/wrong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987" y="2083262"/>
            <a:ext cx="11832292" cy="50878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038" y="2190556"/>
            <a:ext cx="15998073" cy="537248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hape 294"/>
          <p:cNvSpPr/>
          <p:nvPr/>
        </p:nvSpPr>
        <p:spPr>
          <a:xfrm>
            <a:off x="6519010" y="1101460"/>
            <a:ext cx="29192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features</a:t>
            </a:r>
          </a:p>
        </p:txBody>
      </p:sp>
      <p:sp>
        <p:nvSpPr>
          <p:cNvPr id="295" name="Shape 295"/>
          <p:cNvSpPr/>
          <p:nvPr/>
        </p:nvSpPr>
        <p:spPr>
          <a:xfrm>
            <a:off x="160543" y="4610099"/>
            <a:ext cx="299770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Q2</a:t>
            </a:r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600" y="6752232"/>
            <a:ext cx="7213600" cy="17526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7733903" y="4089400"/>
            <a:ext cx="4496794" cy="157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pic>
        <p:nvPicPr>
          <p:cNvPr id="200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7329" y="4160954"/>
            <a:ext cx="3352803" cy="1447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413" y="3879177"/>
            <a:ext cx="5870983" cy="20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0" name="pasted-image.jpeg"/>
          <p:cNvPicPr>
            <a:picLocks noChangeAspect="1"/>
          </p:cNvPicPr>
          <p:nvPr/>
        </p:nvPicPr>
        <p:blipFill>
          <a:blip r:embed="rId2">
            <a:extLst/>
          </a:blip>
          <a:srcRect l="4056" t="48434" r="9588" b="0"/>
          <a:stretch>
            <a:fillRect/>
          </a:stretch>
        </p:blipFill>
        <p:spPr>
          <a:xfrm>
            <a:off x="341312" y="2887001"/>
            <a:ext cx="12322208" cy="3370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303" name="Shape 30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29" y="2398910"/>
            <a:ext cx="12275679" cy="691182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2810251" y="917362"/>
            <a:ext cx="12125631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Wait! How do we test?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546637" y="3906006"/>
            <a:ext cx="12310459" cy="3602708"/>
          </a:xfrm>
          <a:prstGeom prst="rect">
            <a:avLst/>
          </a:prstGeom>
        </p:spPr>
        <p:txBody>
          <a:bodyPr/>
          <a:lstStyle/>
          <a:p>
            <a:pPr/>
            <a:r>
              <a:t>Quiz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type="title"/>
          </p:nvPr>
        </p:nvSpPr>
        <p:spPr>
          <a:xfrm>
            <a:off x="1117600" y="3005666"/>
            <a:ext cx="12192000" cy="4521201"/>
          </a:xfrm>
          <a:prstGeom prst="rect">
            <a:avLst/>
          </a:prstGeom>
        </p:spPr>
        <p:txBody>
          <a:bodyPr/>
          <a:lstStyle/>
          <a:p>
            <a:pPr/>
            <a:r>
              <a:t>Hands on </a:t>
            </a:r>
          </a:p>
          <a:p>
            <a:pPr/>
            <a:r>
              <a:t>with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366" y="2010404"/>
            <a:ext cx="12302068" cy="8261243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3369052" y="697228"/>
            <a:ext cx="12125630" cy="10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7400">
                <a:solidFill>
                  <a:srgbClr val="FFFFFF"/>
                </a:solidFill>
              </a:defRPr>
            </a:lvl1pPr>
          </a:lstStyle>
          <a:p>
            <a:pPr/>
            <a:r>
              <a:t>Setting the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Pandas</a:t>
            </a:r>
          </a:p>
        </p:txBody>
      </p:sp>
      <p:sp>
        <p:nvSpPr>
          <p:cNvPr id="318" name="Shape 318"/>
          <p:cNvSpPr/>
          <p:nvPr>
            <p:ph type="body" sz="half" idx="1"/>
          </p:nvPr>
        </p:nvSpPr>
        <p:spPr>
          <a:xfrm>
            <a:off x="406400" y="3903099"/>
            <a:ext cx="12192000" cy="2809780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“panel data”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DataFrame concept from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06400" y="3953767"/>
            <a:ext cx="12192000" cy="461225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Similar to a spreadsheet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Columns are Numpy arrays with special index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importing Pandas</a:t>
            </a:r>
          </a:p>
        </p:txBody>
      </p:sp>
      <p:sp>
        <p:nvSpPr>
          <p:cNvPr id="324" name="Shape 324"/>
          <p:cNvSpPr/>
          <p:nvPr/>
        </p:nvSpPr>
        <p:spPr>
          <a:xfrm>
            <a:off x="455296" y="4826000"/>
            <a:ext cx="1219200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pandas as pd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title"/>
          </p:nvPr>
        </p:nvSpPr>
        <p:spPr>
          <a:xfrm>
            <a:off x="406400" y="1651000"/>
            <a:ext cx="12192000" cy="1574205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Projects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406400" y="4301066"/>
            <a:ext cx="12192000" cy="6108702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Recommendation System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Audience Segmentation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cap="none" spc="0" sz="54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Predicting Overdrafts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creating a Dataframe</a:t>
            </a:r>
          </a:p>
        </p:txBody>
      </p:sp>
      <p:sp>
        <p:nvSpPr>
          <p:cNvPr id="327" name="Shape 327"/>
          <p:cNvSpPr/>
          <p:nvPr/>
        </p:nvSpPr>
        <p:spPr>
          <a:xfrm>
            <a:off x="481291" y="4826000"/>
            <a:ext cx="130048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 = </a:t>
            </a:r>
            <a:r>
              <a:rPr>
                <a:solidFill>
                  <a:schemeClr val="accent3"/>
                </a:solidFill>
              </a:rPr>
              <a:t>pd.read_csv</a:t>
            </a:r>
            <a:r>
              <a:t>(“file_name”)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Grabbing a Column</a:t>
            </a:r>
          </a:p>
        </p:txBody>
      </p:sp>
      <p:sp>
        <p:nvSpPr>
          <p:cNvPr id="330" name="Shape 330"/>
          <p:cNvSpPr/>
          <p:nvPr/>
        </p:nvSpPr>
        <p:spPr>
          <a:xfrm>
            <a:off x="552927" y="4826000"/>
            <a:ext cx="12136012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</a:t>
            </a:r>
            <a:r>
              <a:rPr>
                <a:solidFill>
                  <a:schemeClr val="accent3"/>
                </a:solidFill>
              </a:rPr>
              <a:t>[‘profit’]</a:t>
            </a:r>
            <a:endParaRPr>
              <a:solidFill>
                <a:schemeClr val="accent3"/>
              </a:solidFill>
            </a:endParaRP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Dataframe from columns</a:t>
            </a:r>
          </a:p>
        </p:txBody>
      </p:sp>
      <p:sp>
        <p:nvSpPr>
          <p:cNvPr id="333" name="Shape 333"/>
          <p:cNvSpPr/>
          <p:nvPr/>
        </p:nvSpPr>
        <p:spPr>
          <a:xfrm>
            <a:off x="434394" y="4826000"/>
            <a:ext cx="1294670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columns = [‘revenue’, ‘profit’]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df[columns]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Dropping Nulls</a:t>
            </a:r>
          </a:p>
        </p:txBody>
      </p:sp>
      <p:sp>
        <p:nvSpPr>
          <p:cNvPr id="336" name="Shape 336"/>
          <p:cNvSpPr/>
          <p:nvPr/>
        </p:nvSpPr>
        <p:spPr>
          <a:xfrm>
            <a:off x="510396" y="4859069"/>
            <a:ext cx="11141553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df</a:t>
            </a:r>
            <a:r>
              <a:rPr>
                <a:solidFill>
                  <a:schemeClr val="accent3"/>
                </a:solidFill>
              </a:rPr>
              <a:t>.dropna()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dataset_diagram.png"/>
          <p:cNvPicPr>
            <a:picLocks noChangeAspect="1"/>
          </p:cNvPicPr>
          <p:nvPr/>
        </p:nvPicPr>
        <p:blipFill>
          <a:blip r:embed="rId2">
            <a:extLst/>
          </a:blip>
          <a:srcRect l="17235" t="0" r="5501" b="0"/>
          <a:stretch>
            <a:fillRect/>
          </a:stretch>
        </p:blipFill>
        <p:spPr>
          <a:xfrm>
            <a:off x="2050388" y="1108868"/>
            <a:ext cx="8390013" cy="7535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3750" y="3810000"/>
            <a:ext cx="3797300" cy="213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219064"/>
            <a:ext cx="13004801" cy="7315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Sci-Kit Learn</a:t>
            </a:r>
          </a:p>
        </p:txBody>
      </p:sp>
      <p:sp>
        <p:nvSpPr>
          <p:cNvPr id="346" name="Shape 346"/>
          <p:cNvSpPr/>
          <p:nvPr>
            <p:ph type="body" sz="half" idx="1"/>
          </p:nvPr>
        </p:nvSpPr>
        <p:spPr>
          <a:xfrm>
            <a:off x="406400" y="3953767"/>
            <a:ext cx="12192000" cy="2531601"/>
          </a:xfrm>
          <a:prstGeom prst="rect">
            <a:avLst/>
          </a:prstGeom>
        </p:spPr>
        <p:txBody>
          <a:bodyPr/>
          <a:lstStyle/>
          <a:p>
            <a:pPr marL="585955" indent="-585955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All-in-one machine learning package</a:t>
            </a:r>
          </a:p>
          <a:p>
            <a:pPr marL="585955" indent="-585955" defTabSz="484886">
              <a:lnSpc>
                <a:spcPct val="200000"/>
              </a:lnSpc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5312"/>
            </a:pPr>
            <a:r>
              <a:t>Built on Numpy and matplotlib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349" name="Shape 3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</a:p>
        </p:txBody>
      </p:sp>
      <p:sp>
        <p:nvSpPr>
          <p:cNvPr id="350" name="Shape 3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0000" y="0"/>
            <a:ext cx="1554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54" name="Shape 354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sklearn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Goals</a:t>
            </a:r>
          </a:p>
        </p:txBody>
      </p:sp>
      <p:sp>
        <p:nvSpPr>
          <p:cNvPr id="207" name="Shape 207"/>
          <p:cNvSpPr/>
          <p:nvPr>
            <p:ph type="body" idx="4294967295"/>
          </p:nvPr>
        </p:nvSpPr>
        <p:spPr>
          <a:xfrm>
            <a:off x="541866" y="3653596"/>
            <a:ext cx="12192001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Intro to essential ML concepts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Hands-on practice building models from clean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Imported as sklearn</a:t>
            </a:r>
          </a:p>
        </p:txBody>
      </p:sp>
      <p:sp>
        <p:nvSpPr>
          <p:cNvPr id="357" name="Shape 357"/>
          <p:cNvSpPr/>
          <p:nvPr/>
        </p:nvSpPr>
        <p:spPr>
          <a:xfrm>
            <a:off x="434394" y="4286249"/>
            <a:ext cx="12136011" cy="30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sklearn.linear_model \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LinearRegression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Linear Regression</a:t>
            </a:r>
          </a:p>
        </p:txBody>
      </p:sp>
      <p:sp>
        <p:nvSpPr>
          <p:cNvPr id="360" name="Shape 360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2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0</a:t>
            </a:r>
            <a:r>
              <a:t>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1 </a:t>
            </a:r>
            <a:r>
              <a:t>+ … + 1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Training a Model</a:t>
            </a:r>
          </a:p>
        </p:txBody>
      </p:sp>
      <p:sp>
        <p:nvSpPr>
          <p:cNvPr id="363" name="Shape 363"/>
          <p:cNvSpPr/>
          <p:nvPr/>
        </p:nvSpPr>
        <p:spPr>
          <a:xfrm>
            <a:off x="546594" y="4889499"/>
            <a:ext cx="13599923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LinearRegression()</a:t>
            </a:r>
          </a:p>
          <a:p>
            <a: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model.fit(X_train,y_train)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Using a Model</a:t>
            </a:r>
          </a:p>
        </p:txBody>
      </p:sp>
      <p:sp>
        <p:nvSpPr>
          <p:cNvPr id="366" name="Shape 366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y_predicted = model.predict(X_test)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Evaluating a Model</a:t>
            </a:r>
          </a:p>
        </p:txBody>
      </p:sp>
      <p:sp>
        <p:nvSpPr>
          <p:cNvPr id="369" name="Shape 369"/>
          <p:cNvSpPr/>
          <p:nvPr/>
        </p:nvSpPr>
        <p:spPr>
          <a:xfrm>
            <a:off x="526400" y="5397500"/>
            <a:ext cx="1359992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7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model.score(X_test,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Mean absolute error</a:t>
            </a:r>
          </a:p>
        </p:txBody>
      </p:sp>
      <p:sp>
        <p:nvSpPr>
          <p:cNvPr id="372" name="Shape 372"/>
          <p:cNvSpPr/>
          <p:nvPr/>
        </p:nvSpPr>
        <p:spPr>
          <a:xfrm>
            <a:off x="265493" y="3949699"/>
            <a:ext cx="12473814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from sklearn.metrics \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import mean_absolute_error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 </a:t>
            </a:r>
          </a:p>
          <a:p>
            <a:pPr>
              <a:defRPr sz="4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mean_absolute_error(y_predicted, y_test)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title"/>
          </p:nvPr>
        </p:nvSpPr>
        <p:spPr>
          <a:xfrm>
            <a:off x="1360652" y="4113807"/>
            <a:ext cx="10283496" cy="1932386"/>
          </a:xfrm>
          <a:prstGeom prst="rect">
            <a:avLst/>
          </a:prstGeom>
        </p:spPr>
        <p:txBody>
          <a:bodyPr/>
          <a:lstStyle>
            <a:lvl1pPr>
              <a:defRPr sz="13000"/>
            </a:lvl1pPr>
          </a:lstStyle>
          <a:p>
            <a:pPr/>
            <a:r>
              <a:t>One-Hot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The Problem</a:t>
            </a:r>
          </a:p>
        </p:txBody>
      </p:sp>
      <p:sp>
        <p:nvSpPr>
          <p:cNvPr id="379" name="Shape 379"/>
          <p:cNvSpPr/>
          <p:nvPr>
            <p:ph type="body" idx="1"/>
          </p:nvPr>
        </p:nvSpPr>
        <p:spPr>
          <a:xfrm>
            <a:off x="406400" y="3497772"/>
            <a:ext cx="12192001" cy="5610529"/>
          </a:xfrm>
          <a:prstGeom prst="rect">
            <a:avLst/>
          </a:prstGeom>
        </p:spPr>
        <p:txBody>
          <a:bodyPr/>
          <a:lstStyle/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Linear models use multiplication (with coefficient)</a:t>
            </a:r>
          </a:p>
          <a:p>
            <a:pPr marL="698910" indent="-698910" defTabSz="578358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6336"/>
            </a:pPr>
            <a:r>
              <a:t>We can’t multiply categorical data   :(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Simple Encoding Doesn’t work</a:t>
            </a:r>
          </a:p>
        </p:txBody>
      </p:sp>
      <p:sp>
        <p:nvSpPr>
          <p:cNvPr id="382" name="Shape 382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if we re-label each category as 0,1, 2, .. etc?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thinks we’re adding more and more of same thing!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3315263" y="677332"/>
            <a:ext cx="71893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10" name="Chart 210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385" name="Shape 385"/>
          <p:cNvSpPr/>
          <p:nvPr>
            <p:ph type="body" idx="1"/>
          </p:nvPr>
        </p:nvSpPr>
        <p:spPr>
          <a:xfrm>
            <a:off x="224565" y="3362305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each unique value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only one of the new columns will have a 1, hence 1-hot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88" name="Shape 388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n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91" name="Shape 391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(1)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94" name="Shape 394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97" name="Shape 397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  <p:sp>
        <p:nvSpPr>
          <p:cNvPr id="398" name="Shape 398"/>
          <p:cNvSpPr/>
          <p:nvPr/>
        </p:nvSpPr>
        <p:spPr>
          <a:xfrm>
            <a:off x="509574" y="7119195"/>
            <a:ext cx="11985652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Adds a fixed amount, or doesn’t!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xfrm>
            <a:off x="3321613" y="681565"/>
            <a:ext cx="720201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graphicFrame>
        <p:nvGraphicFramePr>
          <p:cNvPr id="213" name="Chart 213"/>
          <p:cNvGraphicFramePr/>
          <p:nvPr/>
        </p:nvGraphicFramePr>
        <p:xfrm>
          <a:off x="406399" y="2552999"/>
          <a:ext cx="12131042" cy="67719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14" name="Shape 214"/>
          <p:cNvSpPr/>
          <p:nvPr/>
        </p:nvSpPr>
        <p:spPr>
          <a:xfrm rot="2859210">
            <a:off x="4851946" y="4656485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215" name="Shape 215"/>
          <p:cNvSpPr/>
          <p:nvPr/>
        </p:nvSpPr>
        <p:spPr>
          <a:xfrm rot="18911602">
            <a:off x="4826000" y="4606925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2909630" y="846665"/>
            <a:ext cx="7185540" cy="1960665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pPr/>
            <a:r>
              <a:t>Class format</a:t>
            </a:r>
          </a:p>
        </p:txBody>
      </p:sp>
      <p:sp>
        <p:nvSpPr>
          <p:cNvPr id="218" name="Shape 218"/>
          <p:cNvSpPr/>
          <p:nvPr>
            <p:ph type="body" idx="4294967295"/>
          </p:nvPr>
        </p:nvSpPr>
        <p:spPr>
          <a:xfrm>
            <a:off x="406400" y="28407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10 minutes for lesson &amp; demo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15 minutes for exercise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Pause to review &amp; ask questions</a:t>
            </a:r>
          </a:p>
          <a:p>
            <a:pPr marL="677731" indent="-677731" defTabSz="560830">
              <a:lnSpc>
                <a:spcPct val="200000"/>
              </a:lnSpc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Rinse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21" name="Shape 22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431800"/>
            <a:ext cx="12700000" cy="889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