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 b="def" i="def"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 b="def" i="def"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 b="def" i="def"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" name="Shape 12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6" name="Shape 116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8" name="Shape 11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/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29" name="Shape 129"/>
          <p:cNvSpPr/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0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40" name="Shape 140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8" name="Shape 14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9" name="Shape 179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80" name="Shape 180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1" name="Shape 181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Shape 182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Shape 24"/>
          <p:cNvSpPr/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3" name="Shape 3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51" name="Shape 51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2" name="Shape 52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" name="Shape 53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62" name="Shape 62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72" name="Shape 72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Shape 74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83" name="Shape 83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5" name="Shape 85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94" name="Shape 94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6" name="Shape 96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7" name="Shape 97"/>
          <p:cNvSpPr/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Bootcamp</a:t>
            </a:r>
          </a:p>
        </p:txBody>
      </p:sp>
      <p:sp>
        <p:nvSpPr>
          <p:cNvPr id="192" name="Shape 192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Machine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pasted-image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9428" t="0" r="29428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17" name="Shape 2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pPr/>
            <a:r>
              <a:t>Yellowbrick</a:t>
            </a:r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Yellowbrick</a:t>
            </a:r>
          </a:p>
        </p:txBody>
      </p:sp>
      <p:sp>
        <p:nvSpPr>
          <p:cNvPr id="221" name="Shape 221"/>
          <p:cNvSpPr/>
          <p:nvPr>
            <p:ph type="body" sz="half" idx="1"/>
          </p:nvPr>
        </p:nvSpPr>
        <p:spPr>
          <a:xfrm>
            <a:off x="406400" y="4538100"/>
            <a:ext cx="12192000" cy="2531601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Diagnostic visualizations! Automatic!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Built to integrate with scikit-learn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Example from data</a:t>
            </a:r>
          </a:p>
        </p:txBody>
      </p:sp>
      <p:sp>
        <p:nvSpPr>
          <p:cNvPr id="224" name="Shape 224"/>
          <p:cNvSpPr/>
          <p:nvPr/>
        </p:nvSpPr>
        <p:spPr>
          <a:xfrm>
            <a:off x="443705" y="3236536"/>
            <a:ext cx="11650664" cy="529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from yellowbrick.features import rank2d</a:t>
            </a:r>
          </a:p>
          <a:p>
            <a:pPr>
              <a:defRPr sz="2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 lvl="1"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visualizer = rank2D(X)</a:t>
            </a:r>
          </a:p>
          <a:p>
            <a: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visualizer.poof()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correl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2533" y="609600"/>
            <a:ext cx="12259734" cy="84285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Example</a:t>
            </a:r>
          </a:p>
        </p:txBody>
      </p:sp>
      <p:sp>
        <p:nvSpPr>
          <p:cNvPr id="229" name="Shape 229"/>
          <p:cNvSpPr/>
          <p:nvPr/>
        </p:nvSpPr>
        <p:spPr>
          <a:xfrm>
            <a:off x="426772" y="4991253"/>
            <a:ext cx="12843124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3"/>
                </a:solidFill>
              </a:rPr>
              <a:t>ResidualsPlot(</a:t>
            </a:r>
            <a:r>
              <a:t>LinearRegression()</a:t>
            </a:r>
            <a:r>
              <a:rPr>
                <a:solidFill>
                  <a:schemeClr val="accent3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ResidualS Plot</a:t>
            </a:r>
          </a:p>
        </p:txBody>
      </p:sp>
      <p:sp>
        <p:nvSpPr>
          <p:cNvPr id="232" name="Shape 232"/>
          <p:cNvSpPr/>
          <p:nvPr>
            <p:ph type="body" idx="1"/>
          </p:nvPr>
        </p:nvSpPr>
        <p:spPr>
          <a:xfrm>
            <a:off x="406400" y="2558069"/>
            <a:ext cx="12192000" cy="5784563"/>
          </a:xfrm>
          <a:prstGeom prst="rect">
            <a:avLst/>
          </a:prstGeom>
        </p:spPr>
        <p:txBody>
          <a:bodyPr/>
          <a:lstStyle/>
          <a:p>
            <a:pPr marL="642433" indent="-642433" defTabSz="531622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</a:p>
          <a:p>
            <a:pPr marL="642433" indent="-642433" defTabSz="531622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t>See where your model does well or poorly</a:t>
            </a:r>
          </a:p>
          <a:p>
            <a:pPr marL="642433" indent="-642433" defTabSz="531622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t>Target vector is X axis, amount of error is Y axis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residual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3333" y="581024"/>
            <a:ext cx="12192002" cy="8382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residual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1685" y="592203"/>
            <a:ext cx="12061430" cy="82922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238" name="Shape 238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39" name="predictionerro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406400"/>
            <a:ext cx="13004801" cy="8940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Learning curve</a:t>
            </a:r>
          </a:p>
        </p:txBody>
      </p:sp>
      <p:sp>
        <p:nvSpPr>
          <p:cNvPr id="242" name="Shape 242"/>
          <p:cNvSpPr/>
          <p:nvPr>
            <p:ph type="body" idx="1"/>
          </p:nvPr>
        </p:nvSpPr>
        <p:spPr>
          <a:xfrm>
            <a:off x="406400" y="2558069"/>
            <a:ext cx="12192000" cy="5784563"/>
          </a:xfrm>
          <a:prstGeom prst="rect">
            <a:avLst/>
          </a:prstGeom>
        </p:spPr>
        <p:txBody>
          <a:bodyPr/>
          <a:lstStyle/>
          <a:p>
            <a:pPr marL="642433" indent="-642433" defTabSz="531622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</a:p>
          <a:p>
            <a:pPr marL="642433" indent="-642433" defTabSz="531622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t>Scores model as size of data increases</a:t>
            </a:r>
          </a:p>
          <a:p>
            <a:pPr marL="642433" indent="-642433" defTabSz="531622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24"/>
            </a:pPr>
            <a:r>
              <a:t>Convergence means more data won’t help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245" name="Shape 245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46" name="learning_curve-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6934" y="406400"/>
            <a:ext cx="13038667" cy="89640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xfrm>
            <a:off x="3851968" y="4038600"/>
            <a:ext cx="7400597" cy="4521200"/>
          </a:xfrm>
          <a:prstGeom prst="rect">
            <a:avLst/>
          </a:prstGeom>
        </p:spPr>
        <p:txBody>
          <a:bodyPr/>
          <a:lstStyle/>
          <a:p>
            <a:pPr/>
            <a:r>
              <a:t>Review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249" name="Shape 249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50" name="learning_curve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6934" y="457200"/>
            <a:ext cx="13038667" cy="89640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Polynomial Regression</a:t>
            </a:r>
          </a:p>
        </p:txBody>
      </p:sp>
      <p:sp>
        <p:nvSpPr>
          <p:cNvPr id="255" name="Shape 255"/>
          <p:cNvSpPr/>
          <p:nvPr>
            <p:ph type="body" idx="1"/>
          </p:nvPr>
        </p:nvSpPr>
        <p:spPr>
          <a:xfrm>
            <a:off x="406400" y="2570901"/>
            <a:ext cx="12192000" cy="6465998"/>
          </a:xfrm>
          <a:prstGeom prst="rect">
            <a:avLst/>
          </a:prstGeom>
        </p:spPr>
        <p:txBody>
          <a:bodyPr/>
          <a:lstStyle/>
          <a:p>
            <a:pPr marL="670672" indent="-670672" defTabSz="554990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80"/>
            </a:pPr>
          </a:p>
          <a:p>
            <a:pPr marL="670672" indent="-670672" defTabSz="554990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80"/>
            </a:pPr>
            <a:r>
              <a:rPr>
                <a:solidFill>
                  <a:srgbClr val="A7A7A7"/>
                </a:solidFill>
              </a:rPr>
              <a:t>Feature engineering</a:t>
            </a:r>
            <a:r>
              <a:t>: </a:t>
            </a:r>
            <a:r>
              <a:rPr>
                <a:solidFill>
                  <a:schemeClr val="accent3"/>
                </a:solidFill>
              </a:rPr>
              <a:t>data is modified</a:t>
            </a:r>
            <a:r>
              <a:t>, not the model</a:t>
            </a:r>
          </a:p>
          <a:p>
            <a:pPr marL="670672" indent="-670672" defTabSz="554990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080"/>
            </a:pPr>
            <a:r>
              <a:t>New column is the square of the original column (or cube, etc)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Linear Regression</a:t>
            </a:r>
          </a:p>
        </p:txBody>
      </p:sp>
      <p:sp>
        <p:nvSpPr>
          <p:cNvPr id="258" name="Shape 258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0</a:t>
            </a:r>
            <a:r>
              <a:t> + 3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1 </a:t>
            </a:r>
            <a:r>
              <a:t>+ … + 1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Polynomial Regression</a:t>
            </a:r>
          </a:p>
        </p:txBody>
      </p:sp>
      <p:sp>
        <p:nvSpPr>
          <p:cNvPr id="261" name="Shape 261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0</a:t>
            </a:r>
            <a:r>
              <a:t> + 3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1 </a:t>
            </a:r>
            <a:r>
              <a:t>+ … + 1</a:t>
            </a:r>
          </a:p>
        </p:txBody>
      </p:sp>
      <p:sp>
        <p:nvSpPr>
          <p:cNvPr id="262" name="Shape 262"/>
          <p:cNvSpPr/>
          <p:nvPr/>
        </p:nvSpPr>
        <p:spPr>
          <a:xfrm>
            <a:off x="1838187" y="6004983"/>
            <a:ext cx="10483889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+ 1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0</a:t>
            </a:r>
            <a:r>
              <a:rPr baseline="31999">
                <a:solidFill>
                  <a:schemeClr val="accent3"/>
                </a:solidFill>
              </a:rPr>
              <a:t>2</a:t>
            </a:r>
            <a:r>
              <a:t> + 2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1</a:t>
            </a:r>
            <a:r>
              <a:rPr baseline="31999">
                <a:solidFill>
                  <a:schemeClr val="accent3"/>
                </a:solidFill>
              </a:rPr>
              <a:t>2</a:t>
            </a:r>
            <a:r>
              <a:rPr baseline="-5999">
                <a:solidFill>
                  <a:schemeClr val="accent3"/>
                </a:solidFill>
              </a:rPr>
              <a:t> </a:t>
            </a:r>
            <a:r>
              <a:t>+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Polynomial Regression</a:t>
            </a:r>
          </a:p>
        </p:txBody>
      </p:sp>
      <p:sp>
        <p:nvSpPr>
          <p:cNvPr id="265" name="Shape 265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0</a:t>
            </a:r>
            <a:r>
              <a:t> + 3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1 </a:t>
            </a:r>
            <a:r>
              <a:t>+ … + 1</a:t>
            </a:r>
          </a:p>
        </p:txBody>
      </p:sp>
      <p:sp>
        <p:nvSpPr>
          <p:cNvPr id="266" name="Shape 266"/>
          <p:cNvSpPr/>
          <p:nvPr/>
        </p:nvSpPr>
        <p:spPr>
          <a:xfrm>
            <a:off x="1838187" y="6055783"/>
            <a:ext cx="10483889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+ 1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0</a:t>
            </a:r>
            <a:r>
              <a:rPr baseline="31999">
                <a:solidFill>
                  <a:schemeClr val="accent3"/>
                </a:solidFill>
              </a:rPr>
              <a:t>2</a:t>
            </a:r>
            <a:r>
              <a:t> + 2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1</a:t>
            </a:r>
            <a:r>
              <a:rPr baseline="31999">
                <a:solidFill>
                  <a:schemeClr val="accent3"/>
                </a:solidFill>
              </a:rPr>
              <a:t>2</a:t>
            </a:r>
            <a:r>
              <a:rPr baseline="-5999">
                <a:solidFill>
                  <a:schemeClr val="accent3"/>
                </a:solidFill>
              </a:rPr>
              <a:t> </a:t>
            </a:r>
            <a:r>
              <a:t>+ …</a:t>
            </a:r>
          </a:p>
        </p:txBody>
      </p:sp>
      <p:sp>
        <p:nvSpPr>
          <p:cNvPr id="267" name="Shape 267"/>
          <p:cNvSpPr/>
          <p:nvPr/>
        </p:nvSpPr>
        <p:spPr>
          <a:xfrm>
            <a:off x="1838187" y="7466188"/>
            <a:ext cx="10483889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+ 3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0</a:t>
            </a:r>
            <a:r>
              <a:rPr baseline="31999">
                <a:solidFill>
                  <a:schemeClr val="accent3"/>
                </a:solidFill>
              </a:rPr>
              <a:t>3</a:t>
            </a:r>
            <a:r>
              <a:t> + 1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1</a:t>
            </a:r>
            <a:r>
              <a:rPr baseline="31999">
                <a:solidFill>
                  <a:schemeClr val="accent3"/>
                </a:solidFill>
              </a:rPr>
              <a:t>3</a:t>
            </a:r>
            <a:r>
              <a:rPr baseline="-5999">
                <a:solidFill>
                  <a:schemeClr val="accent3"/>
                </a:solidFill>
              </a:rPr>
              <a:t> </a:t>
            </a:r>
            <a:r>
              <a:t>+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270" name="Shape 27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71" name="7thord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750" y="306916"/>
            <a:ext cx="13068300" cy="90391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Downsides</a:t>
            </a:r>
          </a:p>
        </p:txBody>
      </p:sp>
      <p:sp>
        <p:nvSpPr>
          <p:cNvPr id="274" name="Shape 274"/>
          <p:cNvSpPr/>
          <p:nvPr>
            <p:ph type="body" idx="1"/>
          </p:nvPr>
        </p:nvSpPr>
        <p:spPr>
          <a:xfrm>
            <a:off x="406400" y="2570901"/>
            <a:ext cx="12192000" cy="646599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Features matrix grows FAST!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Complex models overfit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title"/>
          </p:nvPr>
        </p:nvSpPr>
        <p:spPr>
          <a:xfrm>
            <a:off x="880533" y="2988733"/>
            <a:ext cx="12192001" cy="4521201"/>
          </a:xfrm>
          <a:prstGeom prst="rect">
            <a:avLst/>
          </a:prstGeom>
        </p:spPr>
        <p:txBody>
          <a:bodyPr/>
          <a:lstStyle/>
          <a:p>
            <a:pPr/>
            <a:r>
              <a:t>Bias-Variance Tradeoff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79" name="bias-variance.png"/>
          <p:cNvPicPr>
            <a:picLocks noChangeAspect="1"/>
          </p:cNvPicPr>
          <p:nvPr/>
        </p:nvPicPr>
        <p:blipFill>
          <a:blip r:embed="rId2">
            <a:extLst/>
          </a:blip>
          <a:srcRect l="0" t="0" r="47299" b="0"/>
          <a:stretch>
            <a:fillRect/>
          </a:stretch>
        </p:blipFill>
        <p:spPr>
          <a:xfrm>
            <a:off x="-68486" y="-106108"/>
            <a:ext cx="13440104" cy="95635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Setting the Table</a:t>
            </a:r>
          </a:p>
        </p:txBody>
      </p:sp>
      <p:sp>
        <p:nvSpPr>
          <p:cNvPr id="197" name="Shape 197"/>
          <p:cNvSpPr/>
          <p:nvPr>
            <p:ph type="body" idx="1"/>
          </p:nvPr>
        </p:nvSpPr>
        <p:spPr>
          <a:xfrm>
            <a:off x="224565" y="3362306"/>
            <a:ext cx="12555671" cy="5610529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Feature Matrix, Target Vector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Training Set, Test 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82" name="bias-variance.png"/>
          <p:cNvPicPr>
            <a:picLocks noChangeAspect="1"/>
          </p:cNvPicPr>
          <p:nvPr/>
        </p:nvPicPr>
        <p:blipFill>
          <a:blip r:embed="rId2">
            <a:extLst/>
          </a:blip>
          <a:srcRect l="47566" t="0" r="0" b="0"/>
          <a:stretch>
            <a:fillRect/>
          </a:stretch>
        </p:blipFill>
        <p:spPr>
          <a:xfrm>
            <a:off x="-366818" y="-55308"/>
            <a:ext cx="13372183" cy="95635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Overfitting</a:t>
            </a:r>
          </a:p>
        </p:txBody>
      </p:sp>
      <p:sp>
        <p:nvSpPr>
          <p:cNvPr id="285" name="Shape 285"/>
          <p:cNvSpPr/>
          <p:nvPr>
            <p:ph type="body" idx="1"/>
          </p:nvPr>
        </p:nvSpPr>
        <p:spPr>
          <a:xfrm>
            <a:off x="406400" y="2570901"/>
            <a:ext cx="12192000" cy="646599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Model fits training set 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Complex models overfit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Validation curve</a:t>
            </a:r>
          </a:p>
        </p:txBody>
      </p:sp>
      <p:sp>
        <p:nvSpPr>
          <p:cNvPr id="288" name="Shape 288"/>
          <p:cNvSpPr/>
          <p:nvPr>
            <p:ph type="body" idx="1"/>
          </p:nvPr>
        </p:nvSpPr>
        <p:spPr>
          <a:xfrm>
            <a:off x="406400" y="2558069"/>
            <a:ext cx="12192000" cy="5784563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See if more complex model helps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Look for sweet spot in middle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291" name="Shape 291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92" name="validation-curv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06400"/>
            <a:ext cx="13004801" cy="8940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type="title"/>
          </p:nvPr>
        </p:nvSpPr>
        <p:spPr>
          <a:xfrm>
            <a:off x="795866" y="3886200"/>
            <a:ext cx="12192001" cy="4521200"/>
          </a:xfrm>
          <a:prstGeom prst="rect">
            <a:avLst/>
          </a:prstGeom>
        </p:spPr>
        <p:txBody>
          <a:bodyPr/>
          <a:lstStyle/>
          <a:p>
            <a:pPr/>
            <a:r>
              <a:t>Regularization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regularization</a:t>
            </a:r>
          </a:p>
        </p:txBody>
      </p:sp>
      <p:sp>
        <p:nvSpPr>
          <p:cNvPr id="299" name="Shape 299"/>
          <p:cNvSpPr/>
          <p:nvPr>
            <p:ph type="body" sz="half" idx="1"/>
          </p:nvPr>
        </p:nvSpPr>
        <p:spPr>
          <a:xfrm>
            <a:off x="406400" y="3953767"/>
            <a:ext cx="12192000" cy="2531602"/>
          </a:xfrm>
          <a:prstGeom prst="rect">
            <a:avLst/>
          </a:prstGeom>
        </p:spPr>
        <p:txBody>
          <a:bodyPr anchor="t"/>
          <a:lstStyle/>
          <a:p>
            <a:pPr marL="656975" indent="-656975" defTabSz="543656">
              <a:lnSpc>
                <a:spcPct val="100000"/>
              </a:lnSpc>
              <a:spcBef>
                <a:spcPts val="2500"/>
              </a:spcBef>
              <a:buSzPct val="40000"/>
              <a:buBlip>
                <a:blip r:embed="rId2"/>
              </a:buBlip>
              <a:defRPr cap="none" spc="0" sz="594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Fix what “best-fit” means </a:t>
            </a:r>
          </a:p>
          <a:p>
            <a:pPr marL="656975" indent="-656975" defTabSz="543656">
              <a:lnSpc>
                <a:spcPct val="200000"/>
              </a:lnSpc>
              <a:spcBef>
                <a:spcPts val="2500"/>
              </a:spcBef>
              <a:buSzPct val="40000"/>
              <a:buBlip>
                <a:blip r:embed="rId2"/>
              </a:buBlip>
              <a:defRPr cap="none" spc="0" sz="594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Add penalty for complex models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Ridge Regression (L2)</a:t>
            </a:r>
          </a:p>
        </p:txBody>
      </p:sp>
      <p:sp>
        <p:nvSpPr>
          <p:cNvPr id="302" name="Shape 302"/>
          <p:cNvSpPr/>
          <p:nvPr>
            <p:ph type="body" idx="1"/>
          </p:nvPr>
        </p:nvSpPr>
        <p:spPr>
          <a:xfrm>
            <a:off x="406400" y="2558069"/>
            <a:ext cx="12192000" cy="5784563"/>
          </a:xfrm>
          <a:prstGeom prst="rect">
            <a:avLst/>
          </a:prstGeom>
        </p:spPr>
        <p:txBody>
          <a:bodyPr/>
          <a:lstStyle/>
          <a:p>
            <a:pPr marL="684791" indent="-684791" defTabSz="566674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208"/>
            </a:pPr>
          </a:p>
          <a:p>
            <a:pPr marL="684791" indent="-684791" defTabSz="566674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208"/>
            </a:pPr>
            <a:r>
              <a:t>sum(model.coef_**2)</a:t>
            </a:r>
          </a:p>
          <a:p>
            <a:pPr marL="684791" indent="-684791" defTabSz="566674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208"/>
            </a:pPr>
            <a:r>
              <a:t>Low-signal features will have smaller and smaller coefficients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Lasso Regression (L1)</a:t>
            </a:r>
          </a:p>
        </p:txBody>
      </p:sp>
      <p:sp>
        <p:nvSpPr>
          <p:cNvPr id="305" name="Shape 305"/>
          <p:cNvSpPr/>
          <p:nvPr>
            <p:ph type="body" idx="1"/>
          </p:nvPr>
        </p:nvSpPr>
        <p:spPr>
          <a:xfrm>
            <a:off x="406400" y="2558069"/>
            <a:ext cx="12192000" cy="5784563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sum(abs(model.coef_))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Low-signal features will end up with coefficients of 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Alpha parameter</a:t>
            </a:r>
          </a:p>
        </p:txBody>
      </p:sp>
      <p:sp>
        <p:nvSpPr>
          <p:cNvPr id="308" name="Shape 308"/>
          <p:cNvSpPr/>
          <p:nvPr>
            <p:ph type="body" idx="1"/>
          </p:nvPr>
        </p:nvSpPr>
        <p:spPr>
          <a:xfrm>
            <a:off x="406400" y="3953767"/>
            <a:ext cx="12192000" cy="4437065"/>
          </a:xfrm>
          <a:prstGeom prst="rect">
            <a:avLst/>
          </a:prstGeom>
        </p:spPr>
        <p:txBody>
          <a:bodyPr anchor="t"/>
          <a:lstStyle/>
          <a:p>
            <a:pPr marL="637067" indent="-637067" defTabSz="527182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cap="none" spc="0" sz="576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Changes how heavily we weight regularization</a:t>
            </a:r>
          </a:p>
          <a:p>
            <a:pPr marL="637067" indent="-637067" defTabSz="527182">
              <a:lnSpc>
                <a:spcPct val="100000"/>
              </a:lnSpc>
              <a:spcBef>
                <a:spcPts val="2400"/>
              </a:spcBef>
              <a:buSzPct val="40000"/>
              <a:buBlip>
                <a:blip r:embed="rId2"/>
              </a:buBlip>
              <a:defRPr cap="none" spc="0" sz="576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Can test different values </a:t>
            </a:r>
            <a:r>
              <a:t>with validation curve!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Feature Matrix, Target Vector</a:t>
            </a:r>
          </a:p>
        </p:txBody>
      </p:sp>
      <p:sp>
        <p:nvSpPr>
          <p:cNvPr id="200" name="Shape 200"/>
          <p:cNvSpPr/>
          <p:nvPr/>
        </p:nvSpPr>
        <p:spPr>
          <a:xfrm>
            <a:off x="596105" y="4053570"/>
            <a:ext cx="9848107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X = df.drop(['price'], 1)</a:t>
            </a:r>
          </a:p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y = df['price']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Training Set, Test Set</a:t>
            </a:r>
          </a:p>
        </p:txBody>
      </p:sp>
      <p:sp>
        <p:nvSpPr>
          <p:cNvPr id="203" name="Shape 203"/>
          <p:cNvSpPr/>
          <p:nvPr/>
        </p:nvSpPr>
        <p:spPr>
          <a:xfrm>
            <a:off x="596105" y="4771119"/>
            <a:ext cx="13055601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X_train, X_test, y_train, y_test = = </a:t>
            </a:r>
            <a:r>
              <a:rPr>
                <a:solidFill>
                  <a:schemeClr val="accent3"/>
                </a:solidFill>
              </a:rPr>
              <a:t>train_test_split(X, y)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One-hot encoding</a:t>
            </a:r>
          </a:p>
        </p:txBody>
      </p:sp>
      <p:sp>
        <p:nvSpPr>
          <p:cNvPr id="206" name="Shape 206"/>
          <p:cNvSpPr/>
          <p:nvPr>
            <p:ph type="body" idx="1"/>
          </p:nvPr>
        </p:nvSpPr>
        <p:spPr>
          <a:xfrm>
            <a:off x="224565" y="3362306"/>
            <a:ext cx="12555671" cy="5610529"/>
          </a:xfrm>
          <a:prstGeom prst="rect">
            <a:avLst/>
          </a:prstGeom>
        </p:spPr>
        <p:txBody>
          <a:bodyPr/>
          <a:lstStyle/>
          <a:p>
            <a:pPr marL="649492" indent="-649492" defTabSz="537463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Creates a 1-or-0 column for </a:t>
            </a:r>
            <a:r>
              <a:rPr>
                <a:solidFill>
                  <a:schemeClr val="accent3"/>
                </a:solidFill>
              </a:rPr>
              <a:t>each unique value</a:t>
            </a:r>
            <a:r>
              <a:t> in categorical </a:t>
            </a:r>
          </a:p>
          <a:p>
            <a:pPr marL="649492" indent="-649492" defTabSz="537463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Per row, </a:t>
            </a:r>
            <a:r>
              <a:rPr>
                <a:solidFill>
                  <a:schemeClr val="accent3"/>
                </a:solidFill>
              </a:rPr>
              <a:t>only one</a:t>
            </a:r>
            <a:r>
              <a:t> of the new columns will be positive, hence “one-hot”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Columns based on unique values</a:t>
            </a:r>
          </a:p>
        </p:txBody>
      </p:sp>
      <p:sp>
        <p:nvSpPr>
          <p:cNvPr id="209" name="Shape 209"/>
          <p:cNvSpPr/>
          <p:nvPr/>
        </p:nvSpPr>
        <p:spPr>
          <a:xfrm>
            <a:off x="426772" y="4991253"/>
            <a:ext cx="7227467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transformer</a:t>
            </a:r>
            <a:r>
              <a:rPr>
                <a:solidFill>
                  <a:schemeClr val="accent3"/>
                </a:solidFill>
              </a:rPr>
              <a:t>.fit(X)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Map rows into new encoding</a:t>
            </a:r>
          </a:p>
        </p:txBody>
      </p:sp>
      <p:sp>
        <p:nvSpPr>
          <p:cNvPr id="212" name="Shape 212"/>
          <p:cNvSpPr/>
          <p:nvPr/>
        </p:nvSpPr>
        <p:spPr>
          <a:xfrm>
            <a:off x="426772" y="4991253"/>
            <a:ext cx="9473730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transformer</a:t>
            </a:r>
            <a:r>
              <a:rPr>
                <a:solidFill>
                  <a:schemeClr val="accent3"/>
                </a:solidFill>
              </a:rPr>
              <a:t>.transform(X)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xfrm>
            <a:off x="3845326" y="4244673"/>
            <a:ext cx="5314148" cy="3602707"/>
          </a:xfrm>
          <a:prstGeom prst="rect">
            <a:avLst/>
          </a:prstGeom>
        </p:spPr>
        <p:txBody>
          <a:bodyPr/>
          <a:lstStyle/>
          <a:p>
            <a:pPr/>
            <a:r>
              <a:t>Review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