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" name="Shape 179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92" name="Shape 19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Pros of KNN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406400" y="38438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Simple to understand, no training step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do regression or classification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Easy to do multi-class classification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Easy to add new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Cons of KNN</a:t>
            </a:r>
          </a:p>
        </p:txBody>
      </p:sp>
      <p:sp>
        <p:nvSpPr>
          <p:cNvPr id="222" name="Shape 222"/>
          <p:cNvSpPr/>
          <p:nvPr>
            <p:ph type="body" sz="half" idx="1"/>
          </p:nvPr>
        </p:nvSpPr>
        <p:spPr>
          <a:xfrm>
            <a:off x="406400" y="3809966"/>
            <a:ext cx="12192001" cy="3759466"/>
          </a:xfrm>
          <a:prstGeom prst="rect">
            <a:avLst/>
          </a:prstGeom>
        </p:spPr>
        <p:txBody>
          <a:bodyPr anchor="t"/>
          <a:lstStyle/>
          <a:p>
            <a:pPr marL="473565" indent="-473565" defTabSz="391880">
              <a:lnSpc>
                <a:spcPct val="100000"/>
              </a:lnSpc>
              <a:spcBef>
                <a:spcPts val="1800"/>
              </a:spcBef>
              <a:buSzPct val="40000"/>
              <a:buBlip>
                <a:blip r:embed="rId2"/>
              </a:buBlip>
              <a:defRPr cap="none" spc="0" sz="4214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Numerical inputs only</a:t>
            </a:r>
          </a:p>
          <a:p>
            <a:pPr marL="473565" indent="-473565" defTabSz="391880">
              <a:lnSpc>
                <a:spcPct val="100000"/>
              </a:lnSpc>
              <a:spcBef>
                <a:spcPts val="1800"/>
              </a:spcBef>
              <a:buSzPct val="40000"/>
              <a:buBlip>
                <a:blip r:embed="rId2"/>
              </a:buBlip>
              <a:defRPr cap="none" spc="0" sz="4214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Major problems with imbalanced data</a:t>
            </a:r>
          </a:p>
          <a:p>
            <a:pPr marL="473565" indent="-473565" defTabSz="391880">
              <a:lnSpc>
                <a:spcPct val="100000"/>
              </a:lnSpc>
              <a:spcBef>
                <a:spcPts val="1800"/>
              </a:spcBef>
              <a:buSzPct val="40000"/>
              <a:buBlip>
                <a:blip r:embed="rId2"/>
              </a:buBlip>
              <a:defRPr cap="none" spc="0" sz="4214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Model slows down with more data</a:t>
            </a:r>
          </a:p>
          <a:p>
            <a:pPr marL="473565" indent="-473565" defTabSz="391880">
              <a:lnSpc>
                <a:spcPct val="100000"/>
              </a:lnSpc>
              <a:spcBef>
                <a:spcPts val="1800"/>
              </a:spcBef>
              <a:buSzPct val="40000"/>
              <a:buBlip>
                <a:blip r:embed="rId2"/>
              </a:buBlip>
              <a:defRPr cap="none" spc="0" sz="4214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Curse of dimensionality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72" t="0" r="40277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5" name="Shape 225"/>
          <p:cNvSpPr/>
          <p:nvPr>
            <p:ph type="title"/>
          </p:nvPr>
        </p:nvSpPr>
        <p:spPr>
          <a:xfrm>
            <a:off x="5892799" y="6426199"/>
            <a:ext cx="6911381" cy="2705101"/>
          </a:xfrm>
          <a:prstGeom prst="rect">
            <a:avLst/>
          </a:prstGeom>
        </p:spPr>
        <p:txBody>
          <a:bodyPr/>
          <a:lstStyle>
            <a:lvl1pPr defTabSz="426466">
              <a:defRPr sz="10220"/>
            </a:lvl1pPr>
          </a:lstStyle>
          <a:p>
            <a:pPr/>
            <a:r>
              <a:t>Dimensionality</a:t>
            </a:r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curse of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618" y="2586831"/>
            <a:ext cx="13101986" cy="4580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18783"/>
            <a:ext cx="13004800" cy="5184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2937970" y="4024540"/>
            <a:ext cx="11091260" cy="3602707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1109170" y="4058406"/>
            <a:ext cx="11091260" cy="3602708"/>
          </a:xfrm>
          <a:prstGeom prst="rect">
            <a:avLst/>
          </a:prstGeom>
        </p:spPr>
        <p:txBody>
          <a:bodyPr/>
          <a:lstStyle/>
          <a:p>
            <a:pPr/>
            <a:r>
              <a:t>Decision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483" y="287082"/>
            <a:ext cx="8157314" cy="9179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466" y="2461683"/>
            <a:ext cx="12225868" cy="4524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43" name="Shape 24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4" name="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" y="72325"/>
            <a:ext cx="12192002" cy="9608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956770" y="3381073"/>
            <a:ext cx="11091260" cy="3602707"/>
          </a:xfrm>
          <a:prstGeom prst="rect">
            <a:avLst/>
          </a:prstGeom>
        </p:spPr>
        <p:txBody>
          <a:bodyPr/>
          <a:lstStyle>
            <a:lvl1pPr algn="ctr" defTabSz="467359">
              <a:defRPr sz="13600"/>
            </a:lvl1pPr>
          </a:lstStyle>
          <a:p>
            <a:pPr/>
            <a:r>
              <a:t>Non-Parametric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825" t="0" r="682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Claude Shannon</a:t>
            </a:r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Shannon Entropy</a:t>
            </a:r>
          </a:p>
        </p:txBody>
      </p:sp>
      <p:sp>
        <p:nvSpPr>
          <p:cNvPr id="251" name="Shape 251"/>
          <p:cNvSpPr/>
          <p:nvPr>
            <p:ph type="body" idx="1"/>
          </p:nvPr>
        </p:nvSpPr>
        <p:spPr>
          <a:xfrm>
            <a:off x="406399" y="5607203"/>
            <a:ext cx="12192001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Measure of how many possible states a a system can be in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Features that reduce entropy are good to split on in decision trees</a:t>
            </a:r>
          </a:p>
        </p:txBody>
      </p:sp>
      <p:pic>
        <p:nvPicPr>
          <p:cNvPr id="25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781" y="2969719"/>
            <a:ext cx="5884445" cy="2373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Pros of Decision Trees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xfrm>
            <a:off x="406400" y="4538100"/>
            <a:ext cx="12192000" cy="4732603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Transparent, interpretable by humans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Inputs can be categorical or numeric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do regression or classification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Cons of Decision Trees</a:t>
            </a:r>
          </a:p>
        </p:txBody>
      </p:sp>
      <p:sp>
        <p:nvSpPr>
          <p:cNvPr id="258" name="Shape 258"/>
          <p:cNvSpPr/>
          <p:nvPr>
            <p:ph type="body" sz="half" idx="1"/>
          </p:nvPr>
        </p:nvSpPr>
        <p:spPr>
          <a:xfrm>
            <a:off x="406400" y="4538100"/>
            <a:ext cx="12192000" cy="3759466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variance. Unstable even with small changes in training set.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order is called a “statement”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905970" y="4058406"/>
            <a:ext cx="11501959" cy="3602708"/>
          </a:xfrm>
          <a:prstGeom prst="rect">
            <a:avLst/>
          </a:prstGeom>
        </p:spPr>
        <p:txBody>
          <a:bodyPr/>
          <a:lstStyle>
            <a:lvl1pPr defTabSz="473201">
              <a:defRPr sz="13770"/>
            </a:lvl1pPr>
          </a:lstStyle>
          <a:p>
            <a:pPr/>
            <a:r>
              <a:t>Ensemble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Ensemble methods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xfrm>
            <a:off x="406400" y="3691433"/>
            <a:ext cx="12192001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Combining multiple models 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Akin to “Wisdom of the Crowds”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Models can focus on different parts of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Bagging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Short for bootstrap aggregating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Models are trained on random subsets of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" y="1257300"/>
            <a:ext cx="12827000" cy="723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Bagging: Final Step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Classification: Majority vote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Regression: Average the outputs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Random Forest</a:t>
            </a:r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xfrm>
            <a:off x="406400" y="3953767"/>
            <a:ext cx="12192000" cy="4291213"/>
          </a:xfrm>
          <a:prstGeom prst="rect">
            <a:avLst/>
          </a:prstGeom>
        </p:spPr>
        <p:txBody>
          <a:bodyPr anchor="t"/>
          <a:lstStyle/>
          <a:p>
            <a:pPr marL="546420" indent="-546420" defTabSz="452170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585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Train a multitude of decision trees</a:t>
            </a:r>
          </a:p>
          <a:p>
            <a:pPr marL="546420" indent="-546420" defTabSz="452170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585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tree uses a random subset of samples,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Non-parametric Model</a:t>
            </a:r>
          </a:p>
        </p:txBody>
      </p:sp>
      <p:sp>
        <p:nvSpPr>
          <p:cNvPr id="197" name="Shape 197"/>
          <p:cNvSpPr/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Has parameters, despite name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Complexity of model grows with number of rows of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78" name="Shape 27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00666"/>
            <a:ext cx="13004800" cy="751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"/>
            <a:ext cx="130048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Random features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Some features will be predictive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Predictive features will end up being used by many models, and affecting final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Contrast: Linear Regression</a:t>
            </a:r>
          </a:p>
        </p:txBody>
      </p:sp>
      <p:sp>
        <p:nvSpPr>
          <p:cNvPr id="200" name="Shape 200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Benefits</a:t>
            </a:r>
          </a:p>
        </p:txBody>
      </p:sp>
      <p:sp>
        <p:nvSpPr>
          <p:cNvPr id="203" name="Shape 203"/>
          <p:cNvSpPr/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 assumptions about probability distribution or functional form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fit very irregular patterns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asted-image.gi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7161" t="0" r="0" b="0"/>
          <a:stretch>
            <a:fillRect/>
          </a:stretch>
        </p:blipFill>
        <p:spPr>
          <a:xfrm>
            <a:off x="-1" y="0"/>
            <a:ext cx="5469776" cy="9753600"/>
          </a:xfrm>
          <a:prstGeom prst="rect">
            <a:avLst/>
          </a:prstGeom>
        </p:spPr>
      </p:pic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12580"/>
            </a:lvl1pPr>
          </a:lstStyle>
          <a:p>
            <a:pPr/>
            <a:r>
              <a:t>Recognition</a:t>
            </a:r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Handwriting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Drawbacks</a:t>
            </a:r>
          </a:p>
        </p:txBody>
      </p:sp>
      <p:sp>
        <p:nvSpPr>
          <p:cNvPr id="210" name="Shape 210"/>
          <p:cNvSpPr/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45150" indent="-545150" defTabSz="451118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51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Low bias means it’s easy to overfit</a:t>
            </a:r>
          </a:p>
          <a:p>
            <a:pPr marL="545150" indent="-545150" defTabSz="451118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51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Requires much more data to be accurate</a:t>
            </a:r>
          </a:p>
          <a:p>
            <a:pPr marL="545150" indent="-545150" defTabSz="451118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51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“Model” keeps the entire dataset!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3344370" y="3075446"/>
            <a:ext cx="11091260" cy="3602708"/>
          </a:xfrm>
          <a:prstGeom prst="rect">
            <a:avLst/>
          </a:prstGeom>
        </p:spPr>
        <p:txBody>
          <a:bodyPr/>
          <a:lstStyle>
            <a:lvl1pPr defTabSz="467359">
              <a:defRPr sz="13600"/>
            </a:lvl1pPr>
          </a:lstStyle>
          <a:p>
            <a:pPr/>
            <a:r>
              <a:t>K-nearest Neighbors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15" name="Shape 21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6" y="1017151"/>
            <a:ext cx="12987868" cy="8085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