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CE0F1"/>
          </a:solidFill>
        </a:fill>
      </a:tcStyle>
    </a:wholeTbl>
    <a:band2H>
      <a:tcTxStyle b="def" i="def"/>
      <a:tcStyle>
        <a:tcBdr/>
        <a:fill>
          <a:solidFill>
            <a:srgbClr val="E7F0F8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D9E8D1"/>
          </a:solidFill>
        </a:fill>
      </a:tcStyle>
    </a:wholeTbl>
    <a:band2H>
      <a:tcTxStyle b="def" i="def"/>
      <a:tcStyle>
        <a:tcBdr/>
        <a:fill>
          <a:solidFill>
            <a:srgbClr val="EDF4E9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EACBD1"/>
          </a:solidFill>
        </a:fill>
      </a:tcStyle>
    </a:wholeTbl>
    <a:band2H>
      <a:tcTxStyle b="def" i="def"/>
      <a:tcStyle>
        <a:tcBdr/>
        <a:fill>
          <a:solidFill>
            <a:srgbClr val="F5E7E9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838787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508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254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9" name="Shape 18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12" name="Shape 12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cap="all" sz="17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" name="Shape 13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/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106" name="Shape 106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hape 107"/>
          <p:cNvSpPr/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08" name="Shape 108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6" name="Shape 116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7" name="Shape 117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8" name="Shape 118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126" name="Shape 126"/>
          <p:cNvSpPr/>
          <p:nvPr/>
        </p:nvSpPr>
        <p:spPr>
          <a:xfrm>
            <a:off x="469900" y="2362200"/>
            <a:ext cx="12065001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xfrm>
            <a:off x="889000" y="2908300"/>
            <a:ext cx="11226800" cy="1297945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/>
          <p:nvPr>
            <p:ph type="body" sz="quarter" idx="13"/>
          </p:nvPr>
        </p:nvSpPr>
        <p:spPr>
          <a:xfrm>
            <a:off x="406400" y="7789333"/>
            <a:ext cx="12192000" cy="863605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0" indent="0" algn="r" defTabSz="578358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5940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</a:p>
        </p:txBody>
      </p:sp>
      <p:sp>
        <p:nvSpPr>
          <p:cNvPr id="129" name="Shape 129"/>
          <p:cNvSpPr/>
          <p:nvPr>
            <p:ph type="body" sz="quarter" idx="14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0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130" name="Shape 130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body" sz="quarter" idx="1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hape 138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9" name="Shape 139"/>
          <p:cNvSpPr/>
          <p:nvPr>
            <p:ph type="body" sz="quarter" idx="14"/>
          </p:nvPr>
        </p:nvSpPr>
        <p:spPr>
          <a:xfrm>
            <a:off x="5892800" y="7789333"/>
            <a:ext cx="6705600" cy="863605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defTabSz="452627">
              <a:spcBef>
                <a:spcPts val="0"/>
              </a:spcBef>
              <a:buSzTx/>
              <a:buFontTx/>
              <a:buNone/>
              <a:defRPr sz="5940">
                <a:solidFill>
                  <a:srgbClr val="232323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</a:p>
        </p:txBody>
      </p:sp>
      <p:sp>
        <p:nvSpPr>
          <p:cNvPr id="140" name="Shape 140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8" name="Shape 148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0" name="Shape 17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" name="Shape 17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9" name="Shape 179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80" name="Shape 180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1" name="Shape 181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>
            <a:lvl1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2" name="Shape 182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406400" y="6140894"/>
            <a:ext cx="12192000" cy="264"/>
          </a:xfrm>
          <a:prstGeom prst="rect">
            <a:avLst/>
          </a:prstGeom>
          <a:ln w="38100">
            <a:solidFill>
              <a:srgbClr val="A6AAA9"/>
            </a:solidFill>
          </a:ln>
        </p:spPr>
        <p:txBody>
          <a:bodyPr lIns="50800" tIns="50800" rIns="50800" bIns="50800" anchor="ctr"/>
          <a:lstStyle>
            <a:lvl1pPr marL="444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cap="all" sz="17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" name="Shape 24"/>
          <p:cNvSpPr/>
          <p:nvPr>
            <p:ph type="body" sz="quarter" idx="14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25" name="Shape 25"/>
          <p:cNvSpPr/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33" name="Shape 3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cap="all" sz="17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hape 3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5"/>
          <p:cNvSpPr/>
          <p:nvPr>
            <p:ph type="sldNum" sz="quarter" idx="2"/>
          </p:nvPr>
        </p:nvSpPr>
        <p:spPr>
          <a:xfrm>
            <a:off x="12161860" y="4191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cap="all" sz="17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3" name="Shape 43"/>
          <p:cNvSpPr/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V="1">
            <a:off x="5892800" y="6141011"/>
            <a:ext cx="6705600" cy="146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51" name="Shape 51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2" name="Shape 52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cap="all" sz="17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3" name="Shape 53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hape 54"/>
          <p:cNvSpPr/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62" name="Shape 62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72" name="Shape 72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hape 7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Shape 74"/>
          <p:cNvSpPr/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83" name="Shape 83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5" name="Shape 85"/>
          <p:cNvSpPr/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94" name="Shape 94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/>
          <p:nvPr>
            <p:ph type="pic" sz="half" idx="13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6" name="Shape 96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7" name="Shape 97"/>
          <p:cNvSpPr/>
          <p:nvPr>
            <p:ph type="body" sz="half" idx="14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50238" y="390595"/>
            <a:ext cx="11704324" cy="162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650238" y="2275838"/>
            <a:ext cx="11704324" cy="6436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  <a:ln w="12700">
            <a:miter lim="400000"/>
          </a:ln>
        </p:spPr>
        <p:txBody>
          <a:bodyPr wrap="none" lIns="65022" tIns="65022" rIns="65022" bIns="65022" anchor="ctr">
            <a:spAutoFit/>
          </a:bodyPr>
          <a:lstStyle>
            <a:lvl1pPr algn="r" defTabSz="650240">
              <a:spcBef>
                <a:spcPts val="0"/>
              </a:spcBef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xmlns:p14="http://schemas.microsoft.com/office/powerpoint/2010/main" spd="med" advClick="1"/>
  <p:txStyles>
    <p:titleStyle>
      <a:lvl1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71487" marR="0" indent="-471487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906234" marR="0" indent="-449034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333500" marR="0" indent="-41910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874520" marR="0" indent="-502919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331720" marR="0" indent="-50292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797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242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86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131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Relationship Id="rId3" Type="http://schemas.openxmlformats.org/officeDocument/2006/relationships/image" Target="../media/image1.gif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6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Bootcamp</a:t>
            </a:r>
          </a:p>
        </p:txBody>
      </p:sp>
      <p:sp>
        <p:nvSpPr>
          <p:cNvPr id="192" name="Shape 192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Machine Learning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1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9033" y="884766"/>
            <a:ext cx="12386734" cy="7452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title" idx="4294967295"/>
          </p:nvPr>
        </p:nvSpPr>
        <p:spPr>
          <a:xfrm>
            <a:off x="524933" y="1062566"/>
            <a:ext cx="12192001" cy="1169261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403097">
              <a:lnSpc>
                <a:spcPct val="80000"/>
              </a:lnSpc>
              <a:spcBef>
                <a:spcPts val="1900"/>
              </a:spcBef>
              <a:defRPr cap="all" sz="82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Fix #1: Odds</a:t>
            </a:r>
          </a:p>
        </p:txBody>
      </p:sp>
      <p:sp>
        <p:nvSpPr>
          <p:cNvPr id="220" name="Shape 220"/>
          <p:cNvSpPr/>
          <p:nvPr>
            <p:ph type="body" idx="4294967295"/>
          </p:nvPr>
        </p:nvSpPr>
        <p:spPr>
          <a:xfrm>
            <a:off x="524933" y="2880584"/>
            <a:ext cx="12192001" cy="6059357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550656" indent="-550656" defTabSz="455674">
              <a:spcBef>
                <a:spcPts val="2100"/>
              </a:spcBef>
              <a:buSzPct val="40000"/>
              <a:buFontTx/>
              <a:buBlip>
                <a:blip r:embed="rId2"/>
              </a:buBlip>
              <a:defRPr sz="49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Ratio of two probabilities</a:t>
            </a:r>
          </a:p>
          <a:p>
            <a:pPr marL="550656" indent="-550656" defTabSz="455674">
              <a:spcBef>
                <a:spcPts val="2100"/>
              </a:spcBef>
              <a:buSzPct val="40000"/>
              <a:buFontTx/>
              <a:buBlip>
                <a:blip r:embed="rId2"/>
              </a:buBlip>
              <a:defRPr sz="49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e.g. P(Win) = 0.8, P(Lose) =0.2</a:t>
            </a:r>
          </a:p>
          <a:p>
            <a:pPr marL="550656" indent="-550656" defTabSz="455674">
              <a:spcBef>
                <a:spcPts val="2100"/>
              </a:spcBef>
              <a:buSzPct val="40000"/>
              <a:buFontTx/>
              <a:buBlip>
                <a:blip r:embed="rId2"/>
              </a:buBlip>
              <a:defRPr sz="49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  <a:p>
            <a:pPr marL="550656" indent="-550656" defTabSz="455674">
              <a:spcBef>
                <a:spcPts val="2100"/>
              </a:spcBef>
              <a:buSzPct val="40000"/>
              <a:buFontTx/>
              <a:buBlip>
                <a:blip r:embed="rId2"/>
              </a:buBlip>
              <a:defRPr sz="49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Odds of winning = 0.8/0.2 = 4 </a:t>
            </a:r>
          </a:p>
          <a:p>
            <a:pPr marL="550656" indent="-550656" defTabSz="455674">
              <a:spcBef>
                <a:spcPts val="2100"/>
              </a:spcBef>
              <a:buSzPct val="40000"/>
              <a:buFontTx/>
              <a:buBlip>
                <a:blip r:embed="rId2"/>
              </a:buBlip>
              <a:defRPr sz="49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Odds of losing = 0.2/0.8 = 0.25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ctr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Odds</a:t>
            </a:r>
          </a:p>
        </p:txBody>
      </p:sp>
      <p:sp>
        <p:nvSpPr>
          <p:cNvPr id="223" name="Shape 223"/>
          <p:cNvSpPr/>
          <p:nvPr>
            <p:ph type="subTitle" sz="quarter" idx="1"/>
          </p:nvPr>
        </p:nvSpPr>
        <p:spPr>
          <a:xfrm>
            <a:off x="0" y="3557918"/>
            <a:ext cx="12192000" cy="1304860"/>
          </a:xfrm>
          <a:prstGeom prst="rect">
            <a:avLst/>
          </a:prstGeom>
        </p:spPr>
        <p:txBody>
          <a:bodyPr anchor="t"/>
          <a:lstStyle>
            <a:lvl1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z="49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Only valid between 0 and 1</a:t>
            </a:r>
          </a:p>
        </p:txBody>
      </p:sp>
      <p:pic>
        <p:nvPicPr>
          <p:cNvPr id="224" name="Screen Shot 2019-09-17 at 12.14.43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" y="2935591"/>
            <a:ext cx="13004801" cy="53136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type="ctr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Odds</a:t>
            </a:r>
          </a:p>
        </p:txBody>
      </p:sp>
      <p:sp>
        <p:nvSpPr>
          <p:cNvPr id="227" name="Shape 227"/>
          <p:cNvSpPr/>
          <p:nvPr>
            <p:ph type="subTitle" sz="quarter" idx="1"/>
          </p:nvPr>
        </p:nvSpPr>
        <p:spPr>
          <a:xfrm>
            <a:off x="0" y="3557918"/>
            <a:ext cx="12192000" cy="1304860"/>
          </a:xfrm>
          <a:prstGeom prst="rect">
            <a:avLst/>
          </a:prstGeom>
        </p:spPr>
        <p:txBody>
          <a:bodyPr anchor="t"/>
          <a:lstStyle>
            <a:lvl1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z="49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Only valid between 0 and 1</a:t>
            </a:r>
          </a:p>
        </p:txBody>
      </p:sp>
      <p:pic>
        <p:nvPicPr>
          <p:cNvPr id="228" name="Screen Shot 2019-09-17 at 12.15.05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" y="3133711"/>
            <a:ext cx="13004801" cy="49682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type="title" idx="4294967295"/>
          </p:nvPr>
        </p:nvSpPr>
        <p:spPr>
          <a:xfrm>
            <a:off x="524933" y="1062566"/>
            <a:ext cx="12192001" cy="1169261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403097">
              <a:lnSpc>
                <a:spcPct val="80000"/>
              </a:lnSpc>
              <a:spcBef>
                <a:spcPts val="1900"/>
              </a:spcBef>
              <a:defRPr cap="all" sz="82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Fix #2: Log()</a:t>
            </a:r>
          </a:p>
        </p:txBody>
      </p:sp>
      <p:sp>
        <p:nvSpPr>
          <p:cNvPr id="231" name="Shape 231"/>
          <p:cNvSpPr/>
          <p:nvPr>
            <p:ph type="body" idx="4294967295"/>
          </p:nvPr>
        </p:nvSpPr>
        <p:spPr>
          <a:xfrm>
            <a:off x="524933" y="2389518"/>
            <a:ext cx="12192001" cy="6059357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550656" indent="-550656" defTabSz="455674">
              <a:spcBef>
                <a:spcPts val="2100"/>
              </a:spcBef>
              <a:buSzPct val="40000"/>
              <a:buFontTx/>
              <a:buBlip>
                <a:blip r:embed="rId2"/>
              </a:buBlip>
              <a:defRPr sz="49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Evens out </a:t>
            </a:r>
            <a:r>
              <a:rPr>
                <a:solidFill>
                  <a:schemeClr val="accent3"/>
                </a:solidFill>
              </a:rPr>
              <a:t>scale</a:t>
            </a:r>
            <a:r>
              <a:t> between 0-1 and rest</a:t>
            </a:r>
          </a:p>
        </p:txBody>
      </p:sp>
      <p:pic>
        <p:nvPicPr>
          <p:cNvPr id="232" name="pasted-image.g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3733" y="3415863"/>
            <a:ext cx="7996702" cy="60593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35" name="pasted-image.png"/>
          <p:cNvPicPr>
            <a:picLocks noChangeAspect="1"/>
          </p:cNvPicPr>
          <p:nvPr/>
        </p:nvPicPr>
        <p:blipFill>
          <a:blip r:embed="rId2">
            <a:extLst/>
          </a:blip>
          <a:srcRect l="2575" t="0" r="2575" b="0"/>
          <a:stretch>
            <a:fillRect/>
          </a:stretch>
        </p:blipFill>
        <p:spPr>
          <a:xfrm>
            <a:off x="-7938" y="3089764"/>
            <a:ext cx="13020619" cy="4257714"/>
          </a:xfrm>
          <a:prstGeom prst="rect">
            <a:avLst/>
          </a:prstGeom>
          <a:ln w="12700">
            <a:miter lim="400000"/>
          </a:ln>
        </p:spPr>
      </p:pic>
      <p:sp>
        <p:nvSpPr>
          <p:cNvPr id="236" name="Shape 236"/>
          <p:cNvSpPr/>
          <p:nvPr>
            <p:ph type="ctr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Log-Odds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type="title" idx="4294967295"/>
          </p:nvPr>
        </p:nvSpPr>
        <p:spPr>
          <a:xfrm>
            <a:off x="524933" y="1062566"/>
            <a:ext cx="12192001" cy="1169261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403097">
              <a:lnSpc>
                <a:spcPct val="80000"/>
              </a:lnSpc>
              <a:spcBef>
                <a:spcPts val="1900"/>
              </a:spcBef>
              <a:defRPr cap="all" sz="82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Fix #2: Log()</a:t>
            </a:r>
          </a:p>
        </p:txBody>
      </p:sp>
      <p:sp>
        <p:nvSpPr>
          <p:cNvPr id="239" name="Shape 239"/>
          <p:cNvSpPr/>
          <p:nvPr/>
        </p:nvSpPr>
        <p:spPr>
          <a:xfrm>
            <a:off x="657871" y="3841750"/>
            <a:ext cx="7506524" cy="207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550656" indent="-550656" defTabSz="455674">
              <a:spcBef>
                <a:spcPts val="2100"/>
              </a:spcBef>
              <a:buSzPct val="40000"/>
              <a:buBlip>
                <a:blip r:embed="rId2"/>
              </a:buBlip>
              <a:defRPr sz="49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Win = log(4) = 1.39 </a:t>
            </a:r>
          </a:p>
          <a:p>
            <a:pPr marL="550656" indent="-550656" defTabSz="455674">
              <a:spcBef>
                <a:spcPts val="2100"/>
              </a:spcBef>
              <a:buSzPct val="40000"/>
              <a:buBlip>
                <a:blip r:embed="rId2"/>
              </a:buBlip>
              <a:defRPr sz="49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Lose = log(0.25) = -1.39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D2DA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2352" y="1700675"/>
            <a:ext cx="13169422" cy="60414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Sigmoid function</a:t>
            </a:r>
          </a:p>
        </p:txBody>
      </p:sp>
      <p:sp>
        <p:nvSpPr>
          <p:cNvPr id="244" name="Shape 244"/>
          <p:cNvSpPr/>
          <p:nvPr>
            <p:ph type="body" sz="quarter" idx="1"/>
          </p:nvPr>
        </p:nvSpPr>
        <p:spPr>
          <a:xfrm>
            <a:off x="406400" y="3236537"/>
            <a:ext cx="12192001" cy="1169261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>
                <a:solidFill>
                  <a:schemeClr val="accent3"/>
                </a:solidFill>
              </a:rPr>
              <a:t>Translates</a:t>
            </a:r>
            <a:r>
              <a:t> log-odds back to </a:t>
            </a:r>
            <a:r>
              <a:t>probability</a:t>
            </a:r>
          </a:p>
        </p:txBody>
      </p:sp>
      <p:pic>
        <p:nvPicPr>
          <p:cNvPr id="245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6941" y="4369990"/>
            <a:ext cx="10795001" cy="5067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455675">
              <a:defRPr sz="13259"/>
            </a:pPr>
          </a:p>
        </p:txBody>
      </p:sp>
      <p:sp>
        <p:nvSpPr>
          <p:cNvPr id="248" name="Shape 248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49" name="pasted-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900" y="1282700"/>
            <a:ext cx="12573000" cy="7188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title"/>
          </p:nvPr>
        </p:nvSpPr>
        <p:spPr>
          <a:xfrm>
            <a:off x="3675992" y="3684220"/>
            <a:ext cx="9818416" cy="4654227"/>
          </a:xfrm>
          <a:prstGeom prst="rect">
            <a:avLst/>
          </a:prstGeom>
        </p:spPr>
        <p:txBody>
          <a:bodyPr/>
          <a:lstStyle/>
          <a:p>
            <a:pPr/>
            <a:r>
              <a:t>Review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Logistic Regression</a:t>
            </a:r>
          </a:p>
        </p:txBody>
      </p:sp>
      <p:sp>
        <p:nvSpPr>
          <p:cNvPr id="252" name="Shape 252"/>
          <p:cNvSpPr/>
          <p:nvPr>
            <p:ph type="body" idx="1"/>
          </p:nvPr>
        </p:nvSpPr>
        <p:spPr>
          <a:xfrm>
            <a:off x="406400" y="4237533"/>
            <a:ext cx="12192000" cy="4536481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solidFill>
                  <a:srgbClr val="A7A7A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Output is probability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>
                <a:solidFill>
                  <a:srgbClr val="A7A7A7"/>
                </a:solidFill>
              </a:rPr>
              <a:t>Probability -&gt; classification using a </a:t>
            </a:r>
            <a:r>
              <a:rPr>
                <a:solidFill>
                  <a:schemeClr val="accent3"/>
                </a:solidFill>
              </a:rPr>
              <a:t>discrimination threshold</a:t>
            </a:r>
            <a:endParaRPr>
              <a:solidFill>
                <a:schemeClr val="accent3"/>
              </a:solidFill>
            </a:endParaRP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solidFill>
                  <a:srgbClr val="A7A7A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Default threshold: 0.5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455675">
              <a:defRPr sz="13259"/>
            </a:pPr>
          </a:p>
        </p:txBody>
      </p:sp>
      <p:sp>
        <p:nvSpPr>
          <p:cNvPr id="255" name="Shape 255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56" name="pasted-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900" y="1282700"/>
            <a:ext cx="12573000" cy="7188200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Shape 257"/>
          <p:cNvSpPr/>
          <p:nvPr/>
        </p:nvSpPr>
        <p:spPr>
          <a:xfrm>
            <a:off x="2082800" y="4206975"/>
            <a:ext cx="10509665" cy="1"/>
          </a:xfrm>
          <a:prstGeom prst="line">
            <a:avLst/>
          </a:prstGeom>
          <a:ln w="76200">
            <a:solidFill>
              <a:schemeClr val="accent5"/>
            </a:solidFill>
            <a:custDash>
              <a:ds d="200000" sp="200000"/>
            </a:custDash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455675">
              <a:defRPr sz="13259"/>
            </a:pPr>
          </a:p>
        </p:txBody>
      </p:sp>
      <p:sp>
        <p:nvSpPr>
          <p:cNvPr id="260" name="Shape 26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6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33" y="1659261"/>
            <a:ext cx="12996334" cy="64350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455675">
              <a:defRPr sz="13259"/>
            </a:pPr>
          </a:p>
        </p:txBody>
      </p:sp>
      <p:sp>
        <p:nvSpPr>
          <p:cNvPr id="264" name="Shape 264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6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117" y="535890"/>
            <a:ext cx="13009035" cy="86818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type="title"/>
          </p:nvPr>
        </p:nvSpPr>
        <p:spPr>
          <a:xfrm>
            <a:off x="2802101" y="4038600"/>
            <a:ext cx="7400598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type="title"/>
          </p:nvPr>
        </p:nvSpPr>
        <p:spPr>
          <a:xfrm>
            <a:off x="2015066" y="3056466"/>
            <a:ext cx="12192001" cy="4521201"/>
          </a:xfrm>
          <a:prstGeom prst="rect">
            <a:avLst/>
          </a:prstGeom>
        </p:spPr>
        <p:txBody>
          <a:bodyPr/>
          <a:lstStyle/>
          <a:p>
            <a:pPr/>
            <a:r>
              <a:t>Evaluating</a:t>
            </a:r>
          </a:p>
          <a:p>
            <a:pPr/>
            <a:r>
              <a:t>Classifiers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Cannot use Regression metrics</a:t>
            </a:r>
          </a:p>
        </p:txBody>
      </p:sp>
      <p:sp>
        <p:nvSpPr>
          <p:cNvPr id="272" name="Shape 272"/>
          <p:cNvSpPr/>
          <p:nvPr>
            <p:ph type="body" sz="half" idx="1"/>
          </p:nvPr>
        </p:nvSpPr>
        <p:spPr>
          <a:xfrm>
            <a:off x="406400" y="4237533"/>
            <a:ext cx="12192000" cy="3462405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Outputs are classes, not numbers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“Amount of error” is a bad fit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Accuracy</a:t>
            </a:r>
          </a:p>
        </p:txBody>
      </p:sp>
      <p:sp>
        <p:nvSpPr>
          <p:cNvPr id="275" name="Shape 275"/>
          <p:cNvSpPr/>
          <p:nvPr>
            <p:ph type="body" sz="half" idx="1"/>
          </p:nvPr>
        </p:nvSpPr>
        <p:spPr>
          <a:xfrm>
            <a:off x="406400" y="4237533"/>
            <a:ext cx="12192000" cy="3462405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% of samples correctly classified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Does not tell you WHERE error 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Confusion Matrix</a:t>
            </a:r>
          </a:p>
        </p:txBody>
      </p:sp>
      <p:sp>
        <p:nvSpPr>
          <p:cNvPr id="278" name="Shape 278"/>
          <p:cNvSpPr/>
          <p:nvPr>
            <p:ph type="body" sz="half" idx="1"/>
          </p:nvPr>
        </p:nvSpPr>
        <p:spPr>
          <a:xfrm>
            <a:off x="406400" y="4237533"/>
            <a:ext cx="12192000" cy="3462405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Grid comparing predicted VS actual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Shows where your errors lie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Correction classification on diagonal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8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003607"/>
            <a:ext cx="14671184" cy="77463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One-hot encoding</a:t>
            </a:r>
          </a:p>
        </p:txBody>
      </p:sp>
      <p:sp>
        <p:nvSpPr>
          <p:cNvPr id="197" name="Shape 197"/>
          <p:cNvSpPr/>
          <p:nvPr>
            <p:ph type="body" idx="1"/>
          </p:nvPr>
        </p:nvSpPr>
        <p:spPr>
          <a:xfrm>
            <a:off x="224565" y="3362306"/>
            <a:ext cx="12555671" cy="5610529"/>
          </a:xfrm>
          <a:prstGeom prst="rect">
            <a:avLst/>
          </a:prstGeom>
        </p:spPr>
        <p:txBody>
          <a:bodyPr/>
          <a:lstStyle/>
          <a:p>
            <a:pPr marL="649492" indent="-649492" defTabSz="537463"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88"/>
            </a:pPr>
            <a:r>
              <a:t>Feature engineering: transforming our input</a:t>
            </a:r>
          </a:p>
          <a:p>
            <a:pPr marL="649492" indent="-649492" defTabSz="537463"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88"/>
            </a:pPr>
            <a:r>
              <a:t>Creates a 1-or-0 column for </a:t>
            </a:r>
            <a:r>
              <a:rPr>
                <a:solidFill>
                  <a:schemeClr val="accent3"/>
                </a:solidFill>
              </a:rPr>
              <a:t>each unique value</a:t>
            </a:r>
            <a:r>
              <a:t> in original categorical column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Confusion Matrix</a:t>
            </a:r>
          </a:p>
        </p:txBody>
      </p:sp>
      <p:pic>
        <p:nvPicPr>
          <p:cNvPr id="28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2891" y="1870934"/>
            <a:ext cx="4762501" cy="345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5" name="pasted-image.png"/>
          <p:cNvPicPr>
            <a:picLocks noChangeAspect="1"/>
          </p:cNvPicPr>
          <p:nvPr/>
        </p:nvPicPr>
        <p:blipFill>
          <a:blip r:embed="rId3">
            <a:extLst/>
          </a:blip>
          <a:srcRect l="1243" t="0" r="0" b="0"/>
          <a:stretch>
            <a:fillRect/>
          </a:stretch>
        </p:blipFill>
        <p:spPr>
          <a:xfrm>
            <a:off x="-91182" y="-153260"/>
            <a:ext cx="13355285" cy="105479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Class prediction Error</a:t>
            </a:r>
          </a:p>
        </p:txBody>
      </p:sp>
      <p:sp>
        <p:nvSpPr>
          <p:cNvPr id="288" name="Shape 288"/>
          <p:cNvSpPr/>
          <p:nvPr>
            <p:ph type="body" sz="half" idx="1"/>
          </p:nvPr>
        </p:nvSpPr>
        <p:spPr>
          <a:xfrm>
            <a:off x="406400" y="4237533"/>
            <a:ext cx="12192000" cy="3462405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Derived from the confusion matrix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Sometimes easier to interpret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455675">
              <a:defRPr sz="13259"/>
            </a:pPr>
          </a:p>
        </p:txBody>
      </p:sp>
      <p:sp>
        <p:nvSpPr>
          <p:cNvPr id="291" name="Shape 291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9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694266"/>
            <a:ext cx="12527941" cy="86129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Choosing a Threshold</a:t>
            </a:r>
          </a:p>
        </p:txBody>
      </p:sp>
      <p:sp>
        <p:nvSpPr>
          <p:cNvPr id="295" name="Shape 295"/>
          <p:cNvSpPr/>
          <p:nvPr>
            <p:ph type="body" idx="1"/>
          </p:nvPr>
        </p:nvSpPr>
        <p:spPr>
          <a:xfrm>
            <a:off x="406400" y="2570901"/>
            <a:ext cx="12192000" cy="6465998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Business decision: Which type of errors are more costly?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Equal weight? Closest point on curve to top-left corner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ROC Curve</a:t>
            </a:r>
          </a:p>
        </p:txBody>
      </p:sp>
      <p:sp>
        <p:nvSpPr>
          <p:cNvPr id="298" name="Shape 298"/>
          <p:cNvSpPr/>
          <p:nvPr>
            <p:ph type="body" idx="1"/>
          </p:nvPr>
        </p:nvSpPr>
        <p:spPr>
          <a:xfrm>
            <a:off x="406400" y="1927435"/>
            <a:ext cx="12192000" cy="6465997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Short for “Receiver operating characteristic” 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Shows effect of changing probability threshold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7214" y="-44847"/>
            <a:ext cx="12290372" cy="98432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Area Under the curve</a:t>
            </a:r>
          </a:p>
        </p:txBody>
      </p:sp>
      <p:sp>
        <p:nvSpPr>
          <p:cNvPr id="303" name="Shape 303"/>
          <p:cNvSpPr/>
          <p:nvPr>
            <p:ph type="body" idx="1"/>
          </p:nvPr>
        </p:nvSpPr>
        <p:spPr>
          <a:xfrm>
            <a:off x="406400" y="2570901"/>
            <a:ext cx="12192000" cy="6465998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Total AUC is a measure of classifier power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1.0 is perfect, 0.5 is as bad as random chance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type="title"/>
          </p:nvPr>
        </p:nvSpPr>
        <p:spPr>
          <a:xfrm>
            <a:off x="2802101" y="4038600"/>
            <a:ext cx="7400598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type="title"/>
          </p:nvPr>
        </p:nvSpPr>
        <p:spPr>
          <a:xfrm>
            <a:off x="2097385" y="3056466"/>
            <a:ext cx="8810030" cy="45212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Imbalanced classes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The problem</a:t>
            </a:r>
          </a:p>
        </p:txBody>
      </p:sp>
      <p:sp>
        <p:nvSpPr>
          <p:cNvPr id="310" name="Shape 310"/>
          <p:cNvSpPr/>
          <p:nvPr>
            <p:ph type="body" idx="1"/>
          </p:nvPr>
        </p:nvSpPr>
        <p:spPr>
          <a:xfrm>
            <a:off x="406400" y="3953767"/>
            <a:ext cx="12192000" cy="4793723"/>
          </a:xfrm>
          <a:prstGeom prst="rect">
            <a:avLst/>
          </a:prstGeom>
        </p:spPr>
        <p:txBody>
          <a:bodyPr anchor="t"/>
          <a:lstStyle/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Often have WAY more negative samples than positive</a:t>
            </a:r>
          </a:p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High “accuracy” if you always guess negative!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Polynomial Regression</a:t>
            </a:r>
          </a:p>
        </p:txBody>
      </p:sp>
      <p:sp>
        <p:nvSpPr>
          <p:cNvPr id="200" name="Shape 200"/>
          <p:cNvSpPr/>
          <p:nvPr>
            <p:ph type="body" idx="1"/>
          </p:nvPr>
        </p:nvSpPr>
        <p:spPr>
          <a:xfrm>
            <a:off x="406400" y="3045035"/>
            <a:ext cx="12192001" cy="6465997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Feature engineering: transforming our input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New column is the square of the original column (or cube, etc)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pasted-image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55649" t="0" r="12235" b="0"/>
          <a:stretch>
            <a:fillRect/>
          </a:stretch>
        </p:blipFill>
        <p:spPr>
          <a:xfrm>
            <a:off x="0" y="0"/>
            <a:ext cx="5486400" cy="9753600"/>
          </a:xfrm>
          <a:prstGeom prst="rect">
            <a:avLst/>
          </a:prstGeom>
        </p:spPr>
      </p:pic>
      <p:sp>
        <p:nvSpPr>
          <p:cNvPr id="313" name="Shape 31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79729">
              <a:defRPr sz="11049"/>
            </a:lvl1pPr>
          </a:lstStyle>
          <a:p>
            <a:pPr/>
            <a:r>
              <a:t>Transactions</a:t>
            </a:r>
          </a:p>
        </p:txBody>
      </p:sp>
      <p:sp>
        <p:nvSpPr>
          <p:cNvPr id="314" name="Shape 31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Fraudulent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5450" y="1217083"/>
            <a:ext cx="12153900" cy="77909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Sensitivity</a:t>
            </a:r>
          </a:p>
        </p:txBody>
      </p:sp>
      <p:sp>
        <p:nvSpPr>
          <p:cNvPr id="319" name="Shape 319"/>
          <p:cNvSpPr/>
          <p:nvPr>
            <p:ph type="body" idx="1"/>
          </p:nvPr>
        </p:nvSpPr>
        <p:spPr>
          <a:xfrm>
            <a:off x="406400" y="3953767"/>
            <a:ext cx="12192000" cy="4793723"/>
          </a:xfrm>
          <a:prstGeom prst="rect">
            <a:avLst/>
          </a:prstGeom>
        </p:spPr>
        <p:txBody>
          <a:bodyPr anchor="t"/>
          <a:lstStyle/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TP / TP + FN</a:t>
            </a:r>
          </a:p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Focuses only on performance on TRUE samples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resampling.png"/>
          <p:cNvPicPr>
            <a:picLocks noChangeAspect="1"/>
          </p:cNvPicPr>
          <p:nvPr/>
        </p:nvPicPr>
        <p:blipFill>
          <a:blip r:embed="rId2">
            <a:extLst/>
          </a:blip>
          <a:srcRect l="45323" t="0" r="0" b="0"/>
          <a:stretch>
            <a:fillRect/>
          </a:stretch>
        </p:blipFill>
        <p:spPr>
          <a:xfrm>
            <a:off x="0" y="1225153"/>
            <a:ext cx="13004942" cy="73032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Oversampling</a:t>
            </a:r>
          </a:p>
        </p:txBody>
      </p:sp>
      <p:sp>
        <p:nvSpPr>
          <p:cNvPr id="324" name="Shape 324"/>
          <p:cNvSpPr/>
          <p:nvPr>
            <p:ph type="body" idx="1"/>
          </p:nvPr>
        </p:nvSpPr>
        <p:spPr>
          <a:xfrm>
            <a:off x="406400" y="3953767"/>
            <a:ext cx="12192000" cy="4793723"/>
          </a:xfrm>
          <a:prstGeom prst="rect">
            <a:avLst/>
          </a:prstGeom>
        </p:spPr>
        <p:txBody>
          <a:bodyPr anchor="t"/>
          <a:lstStyle/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Often have WAY more negative samples than positive</a:t>
            </a:r>
          </a:p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High “accuracy” if you always guess negative!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resampling.png"/>
          <p:cNvPicPr>
            <a:picLocks noChangeAspect="1"/>
          </p:cNvPicPr>
          <p:nvPr/>
        </p:nvPicPr>
        <p:blipFill>
          <a:blip r:embed="rId2">
            <a:extLst/>
          </a:blip>
          <a:srcRect l="0" t="0" r="48145" b="0"/>
          <a:stretch>
            <a:fillRect/>
          </a:stretch>
        </p:blipFill>
        <p:spPr>
          <a:xfrm>
            <a:off x="-13451" y="1018626"/>
            <a:ext cx="13031665" cy="77164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Undersampling</a:t>
            </a:r>
          </a:p>
        </p:txBody>
      </p:sp>
      <p:sp>
        <p:nvSpPr>
          <p:cNvPr id="329" name="Shape 329"/>
          <p:cNvSpPr/>
          <p:nvPr>
            <p:ph type="body" idx="1"/>
          </p:nvPr>
        </p:nvSpPr>
        <p:spPr>
          <a:xfrm>
            <a:off x="406400" y="3953767"/>
            <a:ext cx="12192000" cy="4793723"/>
          </a:xfrm>
          <a:prstGeom prst="rect">
            <a:avLst/>
          </a:prstGeom>
        </p:spPr>
        <p:txBody>
          <a:bodyPr anchor="t"/>
          <a:lstStyle/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Avoid — loses data!</a:t>
            </a:r>
          </a:p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Used when size is expensive, eg. Big Data or data that has to be cleaned manually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Imbalance-learn</a:t>
            </a:r>
          </a:p>
        </p:txBody>
      </p:sp>
      <p:sp>
        <p:nvSpPr>
          <p:cNvPr id="332" name="Shape 332"/>
          <p:cNvSpPr/>
          <p:nvPr>
            <p:ph type="body" idx="1"/>
          </p:nvPr>
        </p:nvSpPr>
        <p:spPr>
          <a:xfrm>
            <a:off x="406400" y="3953767"/>
            <a:ext cx="12192000" cy="4793723"/>
          </a:xfrm>
          <a:prstGeom prst="rect">
            <a:avLst/>
          </a:prstGeom>
        </p:spPr>
        <p:txBody>
          <a:bodyPr anchor="t"/>
          <a:lstStyle/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Fix imbalance in Pipeline</a:t>
            </a:r>
          </a:p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Need to import make_pipeline() from imbalance-learn instead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Random Oversampler</a:t>
            </a:r>
          </a:p>
        </p:txBody>
      </p:sp>
      <p:sp>
        <p:nvSpPr>
          <p:cNvPr id="335" name="Shape 335"/>
          <p:cNvSpPr/>
          <p:nvPr>
            <p:ph type="body" idx="1"/>
          </p:nvPr>
        </p:nvSpPr>
        <p:spPr>
          <a:xfrm>
            <a:off x="406400" y="3953767"/>
            <a:ext cx="12192000" cy="4793723"/>
          </a:xfrm>
          <a:prstGeom prst="rect">
            <a:avLst/>
          </a:prstGeom>
        </p:spPr>
        <p:txBody>
          <a:bodyPr anchor="t"/>
          <a:lstStyle/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Adds random duplicates</a:t>
            </a:r>
          </a:p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from imblearn.over_sampling import RandomOverSampler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type="title"/>
          </p:nvPr>
        </p:nvSpPr>
        <p:spPr>
          <a:xfrm>
            <a:off x="2802101" y="4038600"/>
            <a:ext cx="7400598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regularization</a:t>
            </a:r>
          </a:p>
        </p:txBody>
      </p:sp>
      <p:sp>
        <p:nvSpPr>
          <p:cNvPr id="203" name="Shape 203"/>
          <p:cNvSpPr/>
          <p:nvPr>
            <p:ph type="body" idx="1"/>
          </p:nvPr>
        </p:nvSpPr>
        <p:spPr>
          <a:xfrm>
            <a:off x="406400" y="3953767"/>
            <a:ext cx="12192000" cy="5147736"/>
          </a:xfrm>
          <a:prstGeom prst="rect">
            <a:avLst/>
          </a:prstGeom>
        </p:spPr>
        <p:txBody>
          <a:bodyPr anchor="t"/>
          <a:lstStyle/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Changes what “best-fit” means </a:t>
            </a:r>
          </a:p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Adds penalty for using too many features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title"/>
          </p:nvPr>
        </p:nvSpPr>
        <p:spPr>
          <a:xfrm>
            <a:off x="2253592" y="2939153"/>
            <a:ext cx="9818416" cy="4654227"/>
          </a:xfrm>
          <a:prstGeom prst="rect">
            <a:avLst/>
          </a:prstGeom>
        </p:spPr>
        <p:txBody>
          <a:bodyPr/>
          <a:lstStyle/>
          <a:p>
            <a:pPr/>
            <a:r>
              <a:t>Logistic Regression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Logistic Regression</a:t>
            </a:r>
          </a:p>
        </p:txBody>
      </p:sp>
      <p:sp>
        <p:nvSpPr>
          <p:cNvPr id="208" name="Shape 208"/>
          <p:cNvSpPr/>
          <p:nvPr>
            <p:ph type="body" sz="half" idx="1"/>
          </p:nvPr>
        </p:nvSpPr>
        <p:spPr>
          <a:xfrm>
            <a:off x="406400" y="4186733"/>
            <a:ext cx="12192000" cy="4152372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>
                <a:solidFill>
                  <a:schemeClr val="accent3"/>
                </a:solidFill>
              </a:rPr>
              <a:t>Modify output</a:t>
            </a:r>
            <a:r>
              <a:t> of l</a:t>
            </a:r>
            <a:r>
              <a:t>inear model to be a probability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Used for classification, despite name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Problems with Probability</a:t>
            </a:r>
          </a:p>
        </p:txBody>
      </p:sp>
      <p:sp>
        <p:nvSpPr>
          <p:cNvPr id="211" name="Shape 211"/>
          <p:cNvSpPr/>
          <p:nvPr>
            <p:ph type="body" sz="half" idx="1"/>
          </p:nvPr>
        </p:nvSpPr>
        <p:spPr>
          <a:xfrm>
            <a:off x="406400" y="4538100"/>
            <a:ext cx="12192000" cy="2531601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Positive values only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Must fit between 0 and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391004">
              <a:spcBef>
                <a:spcPts val="1800"/>
              </a:spcBef>
              <a:defRPr sz="7954"/>
            </a:lvl1pPr>
          </a:lstStyle>
          <a:p>
            <a:pPr/>
            <a:r>
              <a:t>Solution: Output something easier</a:t>
            </a:r>
          </a:p>
        </p:txBody>
      </p:sp>
      <p:sp>
        <p:nvSpPr>
          <p:cNvPr id="214" name="Shape 214"/>
          <p:cNvSpPr/>
          <p:nvPr>
            <p:ph type="body" sz="half" idx="1"/>
          </p:nvPr>
        </p:nvSpPr>
        <p:spPr>
          <a:xfrm>
            <a:off x="406400" y="4538100"/>
            <a:ext cx="12192000" cy="2531601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Output something more line-friendly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Translate back to probability later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