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81" name="Shape 18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5806185" y="1310414"/>
            <a:ext cx="2050797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P(A|B)</a:t>
            </a:r>
          </a:p>
        </p:txBody>
      </p:sp>
      <p:sp>
        <p:nvSpPr>
          <p:cNvPr id="215" name="Shape 215"/>
          <p:cNvSpPr/>
          <p:nvPr/>
        </p:nvSpPr>
        <p:spPr>
          <a:xfrm>
            <a:off x="4086300" y="2733741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4086426" y="3279642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3747633" y="2676856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3747759" y="3222757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241719" y="1253528"/>
            <a:ext cx="9664325" cy="111760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What fraction of B is also 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696833" y="207102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3696959" y="261692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2190919" y="647698"/>
            <a:ext cx="9664325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What fraction of B is also A?</a:t>
            </a:r>
          </a:p>
        </p:txBody>
      </p:sp>
      <p:sp>
        <p:nvSpPr>
          <p:cNvPr id="225" name="Shape 225"/>
          <p:cNvSpPr/>
          <p:nvPr/>
        </p:nvSpPr>
        <p:spPr>
          <a:xfrm>
            <a:off x="2190919" y="7988298"/>
            <a:ext cx="9664325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(Note: Relative to size of B!)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2909630" y="8229599"/>
            <a:ext cx="7185540" cy="1960664"/>
          </a:xfrm>
          <a:prstGeom prst="rect">
            <a:avLst/>
          </a:prstGeom>
        </p:spPr>
        <p:txBody>
          <a:bodyPr/>
          <a:lstStyle>
            <a:lvl1pPr defTabSz="519937">
              <a:defRPr sz="10680">
                <a:solidFill>
                  <a:srgbClr val="A7A7A7"/>
                </a:solidFill>
              </a:defRPr>
            </a:lvl1pPr>
          </a:lstStyle>
          <a:p>
            <a:pPr/>
            <a:r>
              <a:t>Bayes’ Theorem</a:t>
            </a:r>
          </a:p>
        </p:txBody>
      </p:sp>
      <p:sp>
        <p:nvSpPr>
          <p:cNvPr id="228" name="Shape 228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3102271" y="717747"/>
            <a:ext cx="7138925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P(A|B) =</a:t>
            </a:r>
            <a:r>
              <a:t> </a:t>
            </a:r>
            <a:r>
              <a:rPr>
                <a:solidFill>
                  <a:schemeClr val="accent6">
                    <a:lumOff val="-8980"/>
                  </a:schemeClr>
                </a:solidFill>
              </a:rPr>
              <a:t>P(A&amp;B)</a:t>
            </a:r>
            <a:r>
              <a:t> </a:t>
            </a:r>
            <a:r>
              <a:rPr>
                <a:solidFill>
                  <a:srgbClr val="A7A7A7"/>
                </a:solidFill>
              </a:rPr>
              <a:t>/</a:t>
            </a:r>
            <a:r>
              <a:t> </a:t>
            </a:r>
            <a:r>
              <a:rPr>
                <a:solidFill>
                  <a:schemeClr val="accent1">
                    <a:satOff val="-7685"/>
                    <a:lumOff val="-10588"/>
                  </a:schemeClr>
                </a:solidFill>
              </a:rPr>
              <a:t>P(B)</a:t>
            </a:r>
          </a:p>
        </p:txBody>
      </p:sp>
      <p:sp>
        <p:nvSpPr>
          <p:cNvPr id="230" name="Shape 230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2909630" y="8229599"/>
            <a:ext cx="7185540" cy="1960664"/>
          </a:xfrm>
          <a:prstGeom prst="rect">
            <a:avLst/>
          </a:prstGeom>
        </p:spPr>
        <p:txBody>
          <a:bodyPr/>
          <a:lstStyle>
            <a:lvl1pPr defTabSz="519937">
              <a:defRPr sz="10680">
                <a:solidFill>
                  <a:srgbClr val="A7A7A7"/>
                </a:solidFill>
              </a:defRPr>
            </a:lvl1pPr>
          </a:lstStyle>
          <a:p>
            <a:pPr/>
            <a:r>
              <a:t>Bayes’ Theorem</a:t>
            </a:r>
          </a:p>
        </p:txBody>
      </p:sp>
      <p:sp>
        <p:nvSpPr>
          <p:cNvPr id="234" name="Shape 234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3102271" y="717747"/>
            <a:ext cx="815390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P(A|B) =</a:t>
            </a:r>
            <a:r>
              <a:t> </a:t>
            </a:r>
            <a:r>
              <a:rPr>
                <a:solidFill>
                  <a:schemeClr val="accent6">
                    <a:lumOff val="-8980"/>
                  </a:schemeClr>
                </a:solidFill>
              </a:rPr>
              <a:t>P(B|A)P(A)</a:t>
            </a:r>
            <a:r>
              <a:t> </a:t>
            </a:r>
            <a:r>
              <a:rPr>
                <a:solidFill>
                  <a:srgbClr val="A7A7A7"/>
                </a:solidFill>
              </a:rPr>
              <a:t>/</a:t>
            </a:r>
            <a:r>
              <a:t> </a:t>
            </a:r>
            <a:r>
              <a:rPr>
                <a:solidFill>
                  <a:schemeClr val="accent1">
                    <a:satOff val="-7685"/>
                    <a:lumOff val="-10588"/>
                  </a:schemeClr>
                </a:solidFill>
              </a:rPr>
              <a:t>P(B)</a:t>
            </a:r>
          </a:p>
        </p:txBody>
      </p:sp>
      <p:sp>
        <p:nvSpPr>
          <p:cNvPr id="236" name="Shape 236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7685"/>
            <a:lumOff val="-10588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-8467" y="-25400"/>
            <a:ext cx="4468549" cy="9804400"/>
          </a:xfrm>
          <a:prstGeom prst="rect">
            <a:avLst/>
          </a:prstGeom>
          <a:solidFill>
            <a:schemeClr val="accent6">
              <a:lumOff val="-8980"/>
            </a:scheme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6">
                    <a:lumOff val="-8980"/>
                  </a:schemeClr>
                </a:solidFill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1068837" y="4317998"/>
            <a:ext cx="231394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P(A&amp;B)</a:t>
            </a:r>
          </a:p>
        </p:txBody>
      </p:sp>
      <p:sp>
        <p:nvSpPr>
          <p:cNvPr id="241" name="Shape 241"/>
          <p:cNvSpPr/>
          <p:nvPr/>
        </p:nvSpPr>
        <p:spPr>
          <a:xfrm>
            <a:off x="8251867" y="4317998"/>
            <a:ext cx="1411733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P(B)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2785235" y="3970866"/>
            <a:ext cx="7434330" cy="2567187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6" name="Screen Shot 2019-09-17 at 2.0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99" y="1086246"/>
            <a:ext cx="13004801" cy="691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1098888" y="4381498"/>
            <a:ext cx="12906758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P(BC|+test) = P(BC &amp; +test) / P(+test)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1" name="Shape 25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2" name="Screen Shot 2019-09-17 at 2.08.31 PM.png"/>
          <p:cNvPicPr>
            <a:picLocks noChangeAspect="1"/>
          </p:cNvPicPr>
          <p:nvPr/>
        </p:nvPicPr>
        <p:blipFill>
          <a:blip r:embed="rId2">
            <a:extLst/>
          </a:blip>
          <a:srcRect l="0" t="12876" r="0" b="0"/>
          <a:stretch>
            <a:fillRect/>
          </a:stretch>
        </p:blipFill>
        <p:spPr>
          <a:xfrm>
            <a:off x="48617" y="1662906"/>
            <a:ext cx="12907434" cy="7012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1703557" y="4126140"/>
            <a:ext cx="9413404" cy="3602707"/>
          </a:xfrm>
          <a:prstGeom prst="rect">
            <a:avLst/>
          </a:prstGeom>
        </p:spPr>
        <p:txBody>
          <a:bodyPr/>
          <a:lstStyle>
            <a:lvl1pPr defTabSz="496570">
              <a:defRPr sz="14450"/>
            </a:lvl1pPr>
          </a:lstStyle>
          <a:p>
            <a:pPr/>
            <a:r>
              <a:t>Bayes Theorem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193800"/>
            <a:ext cx="13004800" cy="6830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8" name="Shape 25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9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7" y="189"/>
            <a:ext cx="13009034" cy="975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79" y="2263519"/>
            <a:ext cx="13011951" cy="5226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250" t="0" r="3125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65" name="Shape 265"/>
          <p:cNvSpPr/>
          <p:nvPr>
            <p:ph type="title"/>
          </p:nvPr>
        </p:nvSpPr>
        <p:spPr>
          <a:xfrm>
            <a:off x="5803900" y="6426200"/>
            <a:ext cx="6910255" cy="2705100"/>
          </a:xfrm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Detecting Spam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 defTabSz="391414">
              <a:defRPr sz="8040"/>
            </a:lvl1pPr>
          </a:lstStyle>
          <a:p>
            <a:pPr/>
            <a:r>
              <a:t>Catching an unfair coin</a:t>
            </a:r>
          </a:p>
        </p:txBody>
      </p:sp>
      <p:sp>
        <p:nvSpPr>
          <p:cNvPr id="268" name="Shape 268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One fair coin (50% heads, 50% tails)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One unfair coin (90% heads, 10% tails)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3286844" y="717747"/>
            <a:ext cx="284226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P(unfair)</a:t>
            </a:r>
          </a:p>
        </p:txBody>
      </p:sp>
      <p:sp>
        <p:nvSpPr>
          <p:cNvPr id="272" name="Shape 272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6866381" y="717747"/>
            <a:ext cx="287883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P(heads)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156916" y="3506125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1019048" y="586514"/>
            <a:ext cx="10393808" cy="23622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P(unfair|heads) </a:t>
            </a:r>
            <a:endParaRPr>
              <a:solidFill>
                <a:srgbClr val="A7A7A7"/>
              </a:solidFill>
            </a:endParaRPr>
          </a:p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=</a:t>
            </a:r>
            <a:r>
              <a:t> </a:t>
            </a:r>
            <a:r>
              <a:rPr>
                <a:solidFill>
                  <a:srgbClr val="A7A7A7"/>
                </a:solidFill>
              </a:rPr>
              <a:t>P(heads|unfair)P(unfair) / P(heads)</a:t>
            </a:r>
          </a:p>
        </p:txBody>
      </p:sp>
      <p:sp>
        <p:nvSpPr>
          <p:cNvPr id="278" name="Shape 278"/>
          <p:cNvSpPr/>
          <p:nvPr/>
        </p:nvSpPr>
        <p:spPr>
          <a:xfrm>
            <a:off x="5357316" y="350612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5357442" y="405202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156916" y="3506125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1019048" y="586514"/>
            <a:ext cx="10393808" cy="23622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P(unfair|heads) </a:t>
            </a:r>
            <a:endParaRPr>
              <a:solidFill>
                <a:srgbClr val="A7A7A7"/>
              </a:solidFill>
            </a:endParaRPr>
          </a:p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=</a:t>
            </a:r>
            <a:r>
              <a:t> </a:t>
            </a:r>
            <a:r>
              <a:rPr>
                <a:solidFill>
                  <a:srgbClr val="A7A7A7"/>
                </a:solidFill>
              </a:rPr>
              <a:t>P(heads|unfair)P(unfair)</a:t>
            </a:r>
            <a:r>
              <a:t> / P(heads)</a:t>
            </a:r>
          </a:p>
        </p:txBody>
      </p:sp>
      <p:sp>
        <p:nvSpPr>
          <p:cNvPr id="283" name="Shape 283"/>
          <p:cNvSpPr/>
          <p:nvPr/>
        </p:nvSpPr>
        <p:spPr>
          <a:xfrm>
            <a:off x="5357316" y="350612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5357442" y="405202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2156916" y="3506125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1019048" y="586514"/>
            <a:ext cx="10393808" cy="23622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P(unfair|heads) </a:t>
            </a:r>
            <a:endParaRPr>
              <a:solidFill>
                <a:srgbClr val="A7A7A7"/>
              </a:solidFill>
            </a:endParaRPr>
          </a:p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=</a:t>
            </a:r>
            <a:r>
              <a:t> </a:t>
            </a:r>
            <a:r>
              <a:rPr>
                <a:solidFill>
                  <a:srgbClr val="A7A7A7"/>
                </a:solidFill>
              </a:rPr>
              <a:t>P(heads|unfair)</a:t>
            </a:r>
            <a:r>
              <a:t>P(unfair) / P(heads)</a:t>
            </a:r>
          </a:p>
        </p:txBody>
      </p:sp>
      <p:sp>
        <p:nvSpPr>
          <p:cNvPr id="288" name="Shape 288"/>
          <p:cNvSpPr/>
          <p:nvPr/>
        </p:nvSpPr>
        <p:spPr>
          <a:xfrm>
            <a:off x="5357316" y="350612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5357442" y="405202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 defTabSz="484886">
              <a:defRPr sz="9960"/>
            </a:lvl1pPr>
          </a:lstStyle>
          <a:p>
            <a:pPr/>
            <a:r>
              <a:t>“Naive” Assumption</a:t>
            </a:r>
          </a:p>
        </p:txBody>
      </p:sp>
      <p:sp>
        <p:nvSpPr>
          <p:cNvPr id="292" name="Shape 292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Assume features are independent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multiply probabilities of all features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asted-image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9839" t="0" r="19839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6" name="Shape 186"/>
          <p:cNvSpPr/>
          <p:nvPr>
            <p:ph type="title"/>
          </p:nvPr>
        </p:nvSpPr>
        <p:spPr>
          <a:xfrm>
            <a:off x="5892800" y="973666"/>
            <a:ext cx="6705600" cy="2705101"/>
          </a:xfrm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Thomas Bayes</a:t>
            </a:r>
          </a:p>
        </p:txBody>
      </p:sp>
      <p:sp>
        <p:nvSpPr>
          <p:cNvPr id="187" name="Shape 187"/>
          <p:cNvSpPr/>
          <p:nvPr/>
        </p:nvSpPr>
        <p:spPr>
          <a:xfrm>
            <a:off x="5867400" y="5266266"/>
            <a:ext cx="6969258" cy="12700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Shape 188"/>
          <p:cNvSpPr/>
          <p:nvPr>
            <p:ph type="body" sz="half" idx="1"/>
          </p:nvPr>
        </p:nvSpPr>
        <p:spPr>
          <a:xfrm>
            <a:off x="5892799" y="2846916"/>
            <a:ext cx="6705602" cy="6108702"/>
          </a:xfrm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4704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Presbyterian Minister in 1700s England</a:t>
            </a:r>
          </a:p>
          <a:p>
            <a:pPr marL="435609" indent="-435609" defTabSz="572516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4704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Bayes’ </a:t>
            </a:r>
            <a:r>
              <a:t>Theorem found in his notes after death</a:t>
            </a:r>
          </a:p>
          <a:p>
            <a:pPr marL="435609" indent="-435609" defTabSz="572516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4704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Not much else known!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904917" y="4381498"/>
            <a:ext cx="8888731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</a:t>
            </a:r>
            <a:r>
              <a:rPr>
                <a:solidFill>
                  <a:schemeClr val="accent3"/>
                </a:solidFill>
              </a:rPr>
              <a:t>fair</a:t>
            </a:r>
            <a:r>
              <a:rPr>
                <a:solidFill>
                  <a:srgbClr val="A7A7A7"/>
                </a:solidFill>
              </a:rPr>
              <a:t>|heads) • P(</a:t>
            </a:r>
            <a:r>
              <a:rPr>
                <a:solidFill>
                  <a:schemeClr val="accent3"/>
                </a:solidFill>
              </a:rPr>
              <a:t>fair</a:t>
            </a:r>
            <a:r>
              <a:rPr>
                <a:solidFill>
                  <a:srgbClr val="A7A7A7"/>
                </a:solidFill>
              </a:rPr>
              <a:t>|heads)…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531450" y="4381498"/>
            <a:ext cx="8558023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1/2 • 1/2 • 1/2 • 1/2 = 0.0625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904917" y="4381498"/>
            <a:ext cx="10272015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</a:t>
            </a:r>
            <a:r>
              <a:t>unfair</a:t>
            </a:r>
            <a:r>
              <a:rPr>
                <a:solidFill>
                  <a:srgbClr val="A7A7A7"/>
                </a:solidFill>
              </a:rPr>
              <a:t>|heads) • P(</a:t>
            </a:r>
            <a:r>
              <a:t>unfair</a:t>
            </a:r>
            <a:r>
              <a:rPr>
                <a:solidFill>
                  <a:srgbClr val="A7A7A7"/>
                </a:solidFill>
              </a:rPr>
              <a:t>|heads)…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1531450" y="4381498"/>
            <a:ext cx="8430007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0.9 • 0.9 • 0.9 • 0.9 = 0.6561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 defTabSz="391414">
              <a:defRPr sz="8040"/>
            </a:lvl1pPr>
          </a:lstStyle>
          <a:p>
            <a:pPr/>
            <a:r>
              <a:t>Catching an unfair coin</a:t>
            </a:r>
          </a:p>
        </p:txBody>
      </p:sp>
      <p:sp>
        <p:nvSpPr>
          <p:cNvPr id="303" name="Shape 303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Ten times more likely it’s unfair!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Confidence grows with more flips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Catching spam</a:t>
            </a:r>
          </a:p>
        </p:txBody>
      </p:sp>
      <p:sp>
        <p:nvSpPr>
          <p:cNvPr id="306" name="Shape 306"/>
          <p:cNvSpPr/>
          <p:nvPr>
            <p:ph type="body" idx="4294967295"/>
          </p:nvPr>
        </p:nvSpPr>
        <p:spPr>
          <a:xfrm>
            <a:off x="406400" y="34334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email more likely generated by HAM or SPAM?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Frequency of words assuming HAM vs SPAM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approach known as “bag of words”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Vectorizing</a:t>
            </a:r>
          </a:p>
        </p:txBody>
      </p:sp>
      <p:sp>
        <p:nvSpPr>
          <p:cNvPr id="309" name="Shape 309"/>
          <p:cNvSpPr/>
          <p:nvPr>
            <p:ph type="body" idx="4294967295"/>
          </p:nvPr>
        </p:nvSpPr>
        <p:spPr>
          <a:xfrm>
            <a:off x="406400" y="37551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vocab word is a feature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e-mail is represented as a tally of 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3286844" y="717747"/>
            <a:ext cx="27457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pPr/>
            <a:r>
              <a:t>P(SPAM)</a:t>
            </a:r>
          </a:p>
        </p:txBody>
      </p:sp>
      <p:sp>
        <p:nvSpPr>
          <p:cNvPr id="313" name="Shape 313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6866381" y="717747"/>
            <a:ext cx="28635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chemeClr val="accent1">
                    <a:satOff val="-7685"/>
                    <a:lumOff val="-10588"/>
                  </a:schemeClr>
                </a:solidFill>
              </a:rPr>
              <a:t>P(“pills”)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2909630" y="8229599"/>
            <a:ext cx="7185540" cy="1960664"/>
          </a:xfrm>
          <a:prstGeom prst="rect">
            <a:avLst/>
          </a:prstGeom>
        </p:spPr>
        <p:txBody>
          <a:bodyPr/>
          <a:lstStyle>
            <a:lvl1pPr defTabSz="519937">
              <a:defRPr sz="10680">
                <a:solidFill>
                  <a:srgbClr val="A7A7A7"/>
                </a:solidFill>
              </a:defRPr>
            </a:lvl1pPr>
          </a:lstStyle>
          <a:p>
            <a:pPr/>
            <a:r>
              <a:t>Bayes’ Theorem</a:t>
            </a:r>
          </a:p>
        </p:txBody>
      </p:sp>
      <p:sp>
        <p:nvSpPr>
          <p:cNvPr id="318" name="Shape 318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663871" y="679647"/>
            <a:ext cx="12109578" cy="990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P(SPAM|”pills”) =</a:t>
            </a:r>
            <a:r>
              <a:t> </a:t>
            </a:r>
            <a:r>
              <a:rPr>
                <a:solidFill>
                  <a:schemeClr val="accent6">
                    <a:lumOff val="-8980"/>
                  </a:schemeClr>
                </a:solidFill>
              </a:rPr>
              <a:t>P(SPAM&amp;”pills”)</a:t>
            </a:r>
            <a:r>
              <a:rPr>
                <a:solidFill>
                  <a:srgbClr val="A7A7A7"/>
                </a:solidFill>
              </a:rPr>
              <a:t>/</a:t>
            </a:r>
            <a:r>
              <a:rPr>
                <a:solidFill>
                  <a:schemeClr val="accent1">
                    <a:satOff val="-7685"/>
                    <a:lumOff val="-10588"/>
                  </a:schemeClr>
                </a:solidFill>
              </a:rPr>
              <a:t>P(“pills”)</a:t>
            </a:r>
          </a:p>
        </p:txBody>
      </p:sp>
      <p:sp>
        <p:nvSpPr>
          <p:cNvPr id="320" name="Shape 320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773" y="1082954"/>
            <a:ext cx="14296857" cy="689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/>
          <a:lstStyle>
            <a:lvl1pPr defTabSz="519937">
              <a:defRPr sz="10680"/>
            </a:lvl1pPr>
          </a:lstStyle>
          <a:p>
            <a:pPr/>
            <a:r>
              <a:t>Bayes’ Theorem</a:t>
            </a:r>
          </a:p>
        </p:txBody>
      </p:sp>
      <p:sp>
        <p:nvSpPr>
          <p:cNvPr id="191" name="Shape 191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How to evaluate evidence using probability theory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386715" y="4381498"/>
            <a:ext cx="12231371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P(SPAM|”prince”) • P(SPAM|”nigeria”) •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2785235" y="3970866"/>
            <a:ext cx="7434330" cy="2567187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pPr/>
            <a:r>
              <a:t>Creating a Bot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Generating tweets</a:t>
            </a:r>
          </a:p>
        </p:txBody>
      </p:sp>
      <p:sp>
        <p:nvSpPr>
          <p:cNvPr id="334" name="Shape 334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Our classifiers work “in reverse” as well!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words with historic frequency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Random.choice()</a:t>
            </a:r>
          </a:p>
        </p:txBody>
      </p:sp>
      <p:sp>
        <p:nvSpPr>
          <p:cNvPr id="337" name="Shape 337"/>
          <p:cNvSpPr/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randomly from any collection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“weights” controls frequency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“k” controls how many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Tweepy</a:t>
            </a:r>
          </a:p>
        </p:txBody>
      </p:sp>
      <p:sp>
        <p:nvSpPr>
          <p:cNvPr id="340" name="Shape 340"/>
          <p:cNvSpPr/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Library that wraps around the Twitter API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Your account needs approval to use the Twitter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 rot="5400000">
            <a:off x="7409953" y="4436037"/>
            <a:ext cx="8261220" cy="881526"/>
          </a:xfrm>
          <a:prstGeom prst="leftRightArrow">
            <a:avLst>
              <a:gd name="adj1" fmla="val 32559"/>
              <a:gd name="adj2" fmla="val 61739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1618753" y="8229103"/>
            <a:ext cx="8261220" cy="881527"/>
          </a:xfrm>
          <a:prstGeom prst="leftRightArrow">
            <a:avLst>
              <a:gd name="adj1" fmla="val 32559"/>
              <a:gd name="adj2" fmla="val 61739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Shape 195"/>
          <p:cNvSpPr/>
          <p:nvPr/>
        </p:nvSpPr>
        <p:spPr>
          <a:xfrm>
            <a:off x="4254246" y="3826931"/>
            <a:ext cx="4496309" cy="111760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pPr/>
            <a:r>
              <a:t>Total Area: 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690033" y="2557859"/>
            <a:ext cx="5490568" cy="5823216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2815302" y="1354665"/>
            <a:ext cx="139242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pPr/>
            <a:r>
              <a:t>P(A)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690033" y="2557859"/>
            <a:ext cx="5490568" cy="5823216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2815302" y="1354665"/>
            <a:ext cx="139242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pPr/>
            <a:r>
              <a:t>P(A)</a:t>
            </a:r>
          </a:p>
        </p:txBody>
      </p:sp>
      <p:pic>
        <p:nvPicPr>
          <p:cNvPr id="2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5549" y="1793345"/>
            <a:ext cx="2864961" cy="3093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690033" y="2557859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2802602" y="1354665"/>
            <a:ext cx="139242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pPr/>
            <a:r>
              <a:t>P(A)</a:t>
            </a:r>
          </a:p>
        </p:txBody>
      </p:sp>
      <p:sp>
        <p:nvSpPr>
          <p:cNvPr id="206" name="Shape 206"/>
          <p:cNvSpPr/>
          <p:nvPr/>
        </p:nvSpPr>
        <p:spPr>
          <a:xfrm>
            <a:off x="6921500" y="2564408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9008669" y="1361214"/>
            <a:ext cx="1411733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/>
            <a:r>
              <a:t>P(B)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2569633" y="2564408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5806185" y="1310414"/>
            <a:ext cx="23139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6">
                    <a:lumOff val="-8980"/>
                  </a:schemeClr>
                </a:solidFill>
              </a:defRPr>
            </a:lvl1pPr>
          </a:lstStyle>
          <a:p>
            <a:pPr/>
            <a:r>
              <a:t>P(A&amp;B)</a:t>
            </a:r>
          </a:p>
        </p:txBody>
      </p:sp>
      <p:sp>
        <p:nvSpPr>
          <p:cNvPr id="211" name="Shape 211"/>
          <p:cNvSpPr/>
          <p:nvPr/>
        </p:nvSpPr>
        <p:spPr>
          <a:xfrm>
            <a:off x="5770033" y="2564408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5770159" y="3110309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