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0" r:id="rId15"/>
    <p:sldId id="390" r:id="rId16"/>
    <p:sldId id="3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0A25-8685-4BD2-A1A9-836310FA7CBF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E19A6-7448-4451-B97C-2045308A8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83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658D97-30F2-4872-8C74-77A0FFDB7654}" type="slidenum">
              <a:rPr lang="en-GB" altLang="en-US" sz="1200"/>
              <a:pPr eaLnBrk="1" hangingPunct="1"/>
              <a:t>2</a:t>
            </a:fld>
            <a:endParaRPr lang="en-GB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29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FA3D32-2509-4F44-B375-E70C6496D6AB}" type="slidenum">
              <a:rPr lang="en-GB" altLang="en-US" sz="1200"/>
              <a:pPr eaLnBrk="1" hangingPunct="1"/>
              <a:t>3</a:t>
            </a:fld>
            <a:endParaRPr lang="en-GB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258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BD685A-179B-44DB-9DB6-31072DAA109B}" type="slidenum">
              <a:rPr lang="en-GB" altLang="en-US" sz="1200"/>
              <a:pPr eaLnBrk="1" hangingPunct="1"/>
              <a:t>4</a:t>
            </a:fld>
            <a:endParaRPr lang="en-GB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865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00A988-CAB5-419F-A42B-8EEFDC1D0C42}" type="slidenum">
              <a:rPr lang="en-GB" altLang="en-US" sz="1200"/>
              <a:pPr eaLnBrk="1" hangingPunct="1"/>
              <a:t>5</a:t>
            </a:fld>
            <a:endParaRPr lang="en-GB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419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9EED48-3B32-40ED-86A2-0D72BE70E902}" type="slidenum">
              <a:rPr lang="en-GB" altLang="en-US" sz="1200"/>
              <a:pPr eaLnBrk="1" hangingPunct="1"/>
              <a:t>6</a:t>
            </a:fld>
            <a:endParaRPr lang="en-GB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446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183A3F-07E4-4DEB-97F7-DF10D96A6029}" type="slidenum">
              <a:rPr lang="en-GB" altLang="en-US" sz="1200"/>
              <a:pPr eaLnBrk="1" hangingPunct="1"/>
              <a:t>7</a:t>
            </a:fld>
            <a:endParaRPr lang="en-GB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980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FFBB3D-5A18-42CE-8899-2234BDEEEB3A}" type="slidenum">
              <a:rPr lang="en-GB" altLang="en-US" sz="1200"/>
              <a:pPr eaLnBrk="1" hangingPunct="1"/>
              <a:t>8</a:t>
            </a:fld>
            <a:endParaRPr lang="en-GB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398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0AAE4C-019C-48CB-969F-6DB3F5B925D2}" type="slidenum">
              <a:rPr lang="en-GB" altLang="en-US" sz="1200"/>
              <a:pPr eaLnBrk="1" hangingPunct="1"/>
              <a:t>9</a:t>
            </a:fld>
            <a:endParaRPr lang="en-GB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6063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5DD420-AFB2-4138-8E01-B03D32F43490}" type="slidenum">
              <a:rPr lang="en-GB" altLang="en-US" sz="1200"/>
              <a:pPr eaLnBrk="1" hangingPunct="1"/>
              <a:t>12</a:t>
            </a:fld>
            <a:endParaRPr lang="en-GB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218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9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7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9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5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89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3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7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23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883B-7DF8-4C6F-A772-6901415BB94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17E1-2C5F-4E4E-8671-1B2E92448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7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ginas.fe.up.pt/~hmiranda/etele/microstrip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Box 1"/>
          <p:cNvSpPr txBox="1">
            <a:spLocks noChangeArrowheads="1"/>
          </p:cNvSpPr>
          <p:nvPr/>
        </p:nvSpPr>
        <p:spPr bwMode="auto">
          <a:xfrm>
            <a:off x="2927350" y="260350"/>
            <a:ext cx="57721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b="1" dirty="0">
                <a:latin typeface="+mn-lt"/>
              </a:rPr>
              <a:t>Introduction to Coursework </a:t>
            </a:r>
            <a:r>
              <a:rPr lang="en-GB" altLang="en-US" b="1" dirty="0" smtClean="0">
                <a:latin typeface="+mn-lt"/>
              </a:rPr>
              <a:t>2</a:t>
            </a:r>
            <a:endParaRPr lang="en-GB" altLang="en-US" b="1" dirty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b="1" dirty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b="1" dirty="0" err="1">
                <a:latin typeface="+mn-lt"/>
              </a:rPr>
              <a:t>Microstrip</a:t>
            </a:r>
            <a:r>
              <a:rPr lang="en-GB" altLang="en-US" b="1" dirty="0">
                <a:latin typeface="+mn-lt"/>
              </a:rPr>
              <a:t> Stepped Impedance Filter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0656" y="2814638"/>
            <a:ext cx="10956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altLang="en-US" sz="2000" b="1" dirty="0"/>
              <a:t>Learning Objectives:</a:t>
            </a:r>
          </a:p>
          <a:p>
            <a:pPr eaLnBrk="1" hangingPunct="1">
              <a:defRPr/>
            </a:pPr>
            <a:r>
              <a:rPr lang="en-GB" altLang="en-US" sz="20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sz="2000" dirty="0"/>
              <a:t>To understand the process of microwave filter design;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sz="2000" dirty="0"/>
              <a:t>To understand the process of mapping desired capacitance and inductance to printed circuit components (</a:t>
            </a:r>
            <a:r>
              <a:rPr lang="en-GB" altLang="en-US" sz="2000" dirty="0" err="1"/>
              <a:t>microstrip</a:t>
            </a:r>
            <a:r>
              <a:rPr lang="en-GB" altLang="en-US" sz="2000" dirty="0"/>
              <a:t> line);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sz="2000" dirty="0"/>
              <a:t>To understand the relationship between characteristic impedance and </a:t>
            </a:r>
            <a:r>
              <a:rPr lang="en-GB" altLang="en-US" sz="2000" dirty="0" err="1"/>
              <a:t>microstrip</a:t>
            </a:r>
            <a:r>
              <a:rPr lang="en-GB" altLang="en-US" sz="2000" dirty="0"/>
              <a:t> line dimensions;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sz="2000" dirty="0" smtClean="0"/>
              <a:t>Understand and use S </a:t>
            </a:r>
            <a:r>
              <a:rPr lang="en-GB" altLang="en-US" sz="2000" dirty="0"/>
              <a:t>parameters for filter </a:t>
            </a:r>
            <a:r>
              <a:rPr lang="en-GB" altLang="en-US" sz="2000" dirty="0" smtClean="0"/>
              <a:t>design;</a:t>
            </a:r>
            <a:endParaRPr lang="en-GB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sz="2000" b="1" dirty="0" smtClean="0"/>
              <a:t>Learn how to use a commercial package!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sz="2000" b="1" dirty="0" smtClean="0"/>
              <a:t>Design a practical microwave low-pass filter operating at 4 GHz!</a:t>
            </a:r>
            <a:endParaRPr lang="en-GB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275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Content Placeholder 2"/>
          <p:cNvSpPr>
            <a:spLocks noGrp="1"/>
          </p:cNvSpPr>
          <p:nvPr>
            <p:ph idx="1"/>
          </p:nvPr>
        </p:nvSpPr>
        <p:spPr>
          <a:xfrm>
            <a:off x="273132" y="1574800"/>
            <a:ext cx="10231357" cy="4114800"/>
          </a:xfrm>
        </p:spPr>
        <p:txBody>
          <a:bodyPr/>
          <a:lstStyle/>
          <a:p>
            <a:r>
              <a:rPr lang="en-GB" altLang="de-DE" sz="2400" dirty="0"/>
              <a:t>When we reduce the width of the </a:t>
            </a:r>
            <a:r>
              <a:rPr lang="en-GB" altLang="de-DE" sz="2400" dirty="0" err="1"/>
              <a:t>microstrip</a:t>
            </a:r>
            <a:r>
              <a:rPr lang="en-GB" altLang="de-DE" sz="2400" dirty="0"/>
              <a:t> line we increase the characteristic impedance.</a:t>
            </a:r>
          </a:p>
          <a:p>
            <a:r>
              <a:rPr lang="en-GB" altLang="de-DE" sz="2400" dirty="0"/>
              <a:t>Inductance is realised with short sections of high impedance line</a:t>
            </a:r>
          </a:p>
          <a:p>
            <a:endParaRPr lang="en-GB" altLang="de-DE" sz="2400" dirty="0"/>
          </a:p>
          <a:p>
            <a:endParaRPr lang="en-GB" altLang="de-DE" sz="2400" dirty="0"/>
          </a:p>
          <a:p>
            <a:endParaRPr lang="en-GB" altLang="de-DE" sz="2400" dirty="0"/>
          </a:p>
          <a:p>
            <a:endParaRPr lang="en-GB" altLang="de-DE" sz="2400" dirty="0"/>
          </a:p>
          <a:p>
            <a:r>
              <a:rPr lang="en-GB" altLang="de-DE" sz="2400" dirty="0"/>
              <a:t>Another way to realise inductor is:</a:t>
            </a:r>
            <a:endParaRPr lang="de-DE" altLang="de-DE" sz="2400" dirty="0"/>
          </a:p>
        </p:txBody>
      </p:sp>
      <p:sp>
        <p:nvSpPr>
          <p:cNvPr id="218115" name="Title 1"/>
          <p:cNvSpPr>
            <a:spLocks noGrp="1"/>
          </p:cNvSpPr>
          <p:nvPr>
            <p:ph type="title"/>
          </p:nvPr>
        </p:nvSpPr>
        <p:spPr>
          <a:xfrm>
            <a:off x="1701800" y="158750"/>
            <a:ext cx="8802688" cy="1143000"/>
          </a:xfrm>
        </p:spPr>
        <p:txBody>
          <a:bodyPr/>
          <a:lstStyle/>
          <a:p>
            <a:r>
              <a:rPr lang="en-GB" altLang="de-DE" sz="3200" b="1"/>
              <a:t>Inductors and capacitors in microstrip technology </a:t>
            </a:r>
            <a:endParaRPr lang="de-DE" altLang="de-DE" sz="3200" b="1"/>
          </a:p>
        </p:txBody>
      </p:sp>
      <p:grpSp>
        <p:nvGrpSpPr>
          <p:cNvPr id="218116" name="Group 31"/>
          <p:cNvGrpSpPr>
            <a:grpSpLocks/>
          </p:cNvGrpSpPr>
          <p:nvPr/>
        </p:nvGrpSpPr>
        <p:grpSpPr bwMode="auto">
          <a:xfrm>
            <a:off x="2260601" y="2882900"/>
            <a:ext cx="8158163" cy="1733550"/>
            <a:chOff x="735922" y="3440809"/>
            <a:chExt cx="8158511" cy="1733232"/>
          </a:xfrm>
        </p:grpSpPr>
        <p:grpSp>
          <p:nvGrpSpPr>
            <p:cNvPr id="218123" name="Group 4"/>
            <p:cNvGrpSpPr>
              <a:grpSpLocks/>
            </p:cNvGrpSpPr>
            <p:nvPr/>
          </p:nvGrpSpPr>
          <p:grpSpPr bwMode="auto">
            <a:xfrm>
              <a:off x="735922" y="3440809"/>
              <a:ext cx="4072890" cy="1125220"/>
              <a:chOff x="3081" y="7116"/>
              <a:chExt cx="6414" cy="1772"/>
            </a:xfrm>
          </p:grpSpPr>
          <p:sp>
            <p:nvSpPr>
              <p:cNvPr id="218126" name="AutoShape 338"/>
              <p:cNvSpPr>
                <a:spLocks noChangeArrowheads="1"/>
              </p:cNvSpPr>
              <p:nvPr/>
            </p:nvSpPr>
            <p:spPr bwMode="auto">
              <a:xfrm>
                <a:off x="5715" y="8105"/>
                <a:ext cx="810" cy="360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000"/>
              </a:p>
            </p:txBody>
          </p:sp>
          <p:grpSp>
            <p:nvGrpSpPr>
              <p:cNvPr id="218127" name="Group 6"/>
              <p:cNvGrpSpPr>
                <a:grpSpLocks/>
              </p:cNvGrpSpPr>
              <p:nvPr/>
            </p:nvGrpSpPr>
            <p:grpSpPr bwMode="auto">
              <a:xfrm>
                <a:off x="6990" y="7116"/>
                <a:ext cx="2505" cy="1772"/>
                <a:chOff x="6990" y="7818"/>
                <a:chExt cx="2505" cy="1772"/>
              </a:xfrm>
            </p:grpSpPr>
            <p:cxnSp>
              <p:nvCxnSpPr>
                <p:cNvPr id="218138" name="Line 368"/>
                <p:cNvCxnSpPr>
                  <a:cxnSpLocks noChangeShapeType="1"/>
                </p:cNvCxnSpPr>
                <p:nvPr/>
              </p:nvCxnSpPr>
              <p:spPr bwMode="auto">
                <a:xfrm>
                  <a:off x="6990" y="8395"/>
                  <a:ext cx="250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18139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7840" y="7818"/>
                  <a:ext cx="790" cy="4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de-DE" sz="2000">
                      <a:latin typeface="Symbol" panose="05050102010706020507" pitchFamily="18" charset="2"/>
                      <a:cs typeface="Times New Roman" panose="02020603050405020304" pitchFamily="18" charset="0"/>
                    </a:rPr>
                    <a:t>b</a:t>
                  </a:r>
                  <a:r>
                    <a:rPr lang="en-GB" altLang="de-DE" sz="2000" i="1">
                      <a:cs typeface="Times New Roman" panose="02020603050405020304" pitchFamily="18" charset="0"/>
                    </a:rPr>
                    <a:t>l</a:t>
                  </a:r>
                  <a:endParaRPr lang="de-DE" altLang="de-DE" sz="20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140" name="Text Box 370"/>
                <p:cNvSpPr txBox="1">
                  <a:spLocks noChangeArrowheads="1"/>
                </p:cNvSpPr>
                <p:nvPr/>
              </p:nvSpPr>
              <p:spPr bwMode="auto">
                <a:xfrm>
                  <a:off x="7840" y="8940"/>
                  <a:ext cx="1260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de-DE" sz="2000" i="1">
                      <a:cs typeface="Times New Roman" panose="02020603050405020304" pitchFamily="18" charset="0"/>
                    </a:rPr>
                    <a:t>Z</a:t>
                  </a:r>
                  <a:r>
                    <a:rPr lang="en-GB" altLang="de-DE" sz="2000" i="1" baseline="-25000">
                      <a:cs typeface="Times New Roman" panose="02020603050405020304" pitchFamily="18" charset="0"/>
                    </a:rPr>
                    <a:t>o</a:t>
                  </a:r>
                  <a:endParaRPr lang="de-DE" altLang="de-DE" sz="2000"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8141" name="Line 374"/>
                <p:cNvCxnSpPr>
                  <a:cxnSpLocks noChangeShapeType="1"/>
                </p:cNvCxnSpPr>
                <p:nvPr/>
              </p:nvCxnSpPr>
              <p:spPr bwMode="auto">
                <a:xfrm>
                  <a:off x="7085" y="9590"/>
                  <a:ext cx="231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 w="sm" len="sm"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8142" name="Line 375"/>
                <p:cNvCxnSpPr>
                  <a:cxnSpLocks noChangeShapeType="1"/>
                </p:cNvCxnSpPr>
                <p:nvPr/>
              </p:nvCxnSpPr>
              <p:spPr bwMode="auto">
                <a:xfrm>
                  <a:off x="7085" y="8565"/>
                  <a:ext cx="225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 w="sm" len="sm"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18128" name="Group 7"/>
              <p:cNvGrpSpPr>
                <a:grpSpLocks/>
              </p:cNvGrpSpPr>
              <p:nvPr/>
            </p:nvGrpSpPr>
            <p:grpSpPr bwMode="auto">
              <a:xfrm>
                <a:off x="3081" y="7754"/>
                <a:ext cx="2062" cy="1056"/>
                <a:chOff x="2245" y="7834"/>
                <a:chExt cx="2062" cy="1056"/>
              </a:xfrm>
            </p:grpSpPr>
            <p:cxnSp>
              <p:nvCxnSpPr>
                <p:cNvPr id="218129" name="Line 334"/>
                <p:cNvCxnSpPr>
                  <a:cxnSpLocks noChangeShapeType="1"/>
                </p:cNvCxnSpPr>
                <p:nvPr/>
              </p:nvCxnSpPr>
              <p:spPr bwMode="auto">
                <a:xfrm>
                  <a:off x="2245" y="7905"/>
                  <a:ext cx="66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8130" name="Line 3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5" y="8890"/>
                  <a:ext cx="206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218131" name="Group 10"/>
                <p:cNvGrpSpPr>
                  <a:grpSpLocks/>
                </p:cNvGrpSpPr>
                <p:nvPr/>
              </p:nvGrpSpPr>
              <p:grpSpPr bwMode="auto">
                <a:xfrm rot="128107">
                  <a:off x="2908" y="7834"/>
                  <a:ext cx="694" cy="130"/>
                  <a:chOff x="892" y="2376"/>
                  <a:chExt cx="303" cy="47"/>
                </a:xfrm>
              </p:grpSpPr>
              <p:sp>
                <p:nvSpPr>
                  <p:cNvPr id="218134" name="Freeform 13"/>
                  <p:cNvSpPr>
                    <a:spLocks/>
                  </p:cNvSpPr>
                  <p:nvPr/>
                </p:nvSpPr>
                <p:spPr bwMode="auto">
                  <a:xfrm>
                    <a:off x="892" y="2382"/>
                    <a:ext cx="76" cy="41"/>
                  </a:xfrm>
                  <a:custGeom>
                    <a:avLst/>
                    <a:gdLst>
                      <a:gd name="T0" fmla="*/ 76 w 76"/>
                      <a:gd name="T1" fmla="*/ 41 h 41"/>
                      <a:gd name="T2" fmla="*/ 72 w 76"/>
                      <a:gd name="T3" fmla="*/ 25 h 41"/>
                      <a:gd name="T4" fmla="*/ 65 w 76"/>
                      <a:gd name="T5" fmla="*/ 12 h 41"/>
                      <a:gd name="T6" fmla="*/ 53 w 76"/>
                      <a:gd name="T7" fmla="*/ 3 h 41"/>
                      <a:gd name="T8" fmla="*/ 38 w 76"/>
                      <a:gd name="T9" fmla="*/ 0 h 41"/>
                      <a:gd name="T10" fmla="*/ 31 w 76"/>
                      <a:gd name="T11" fmla="*/ 1 h 41"/>
                      <a:gd name="T12" fmla="*/ 24 w 76"/>
                      <a:gd name="T13" fmla="*/ 3 h 41"/>
                      <a:gd name="T14" fmla="*/ 11 w 76"/>
                      <a:gd name="T15" fmla="*/ 12 h 41"/>
                      <a:gd name="T16" fmla="*/ 4 w 76"/>
                      <a:gd name="T17" fmla="*/ 25 h 41"/>
                      <a:gd name="T18" fmla="*/ 0 w 76"/>
                      <a:gd name="T19" fmla="*/ 41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6" h="41">
                        <a:moveTo>
                          <a:pt x="76" y="41"/>
                        </a:moveTo>
                        <a:lnTo>
                          <a:pt x="72" y="25"/>
                        </a:lnTo>
                        <a:lnTo>
                          <a:pt x="65" y="12"/>
                        </a:lnTo>
                        <a:lnTo>
                          <a:pt x="53" y="3"/>
                        </a:lnTo>
                        <a:lnTo>
                          <a:pt x="38" y="0"/>
                        </a:lnTo>
                        <a:lnTo>
                          <a:pt x="31" y="1"/>
                        </a:lnTo>
                        <a:lnTo>
                          <a:pt x="24" y="3"/>
                        </a:lnTo>
                        <a:lnTo>
                          <a:pt x="11" y="12"/>
                        </a:lnTo>
                        <a:lnTo>
                          <a:pt x="4" y="25"/>
                        </a:lnTo>
                        <a:lnTo>
                          <a:pt x="0" y="41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18135" name="Freeform 14"/>
                  <p:cNvSpPr>
                    <a:spLocks/>
                  </p:cNvSpPr>
                  <p:nvPr/>
                </p:nvSpPr>
                <p:spPr bwMode="auto">
                  <a:xfrm>
                    <a:off x="968" y="2376"/>
                    <a:ext cx="76" cy="42"/>
                  </a:xfrm>
                  <a:custGeom>
                    <a:avLst/>
                    <a:gdLst>
                      <a:gd name="T0" fmla="*/ 76 w 76"/>
                      <a:gd name="T1" fmla="*/ 40 h 42"/>
                      <a:gd name="T2" fmla="*/ 72 w 76"/>
                      <a:gd name="T3" fmla="*/ 26 h 42"/>
                      <a:gd name="T4" fmla="*/ 65 w 76"/>
                      <a:gd name="T5" fmla="*/ 13 h 42"/>
                      <a:gd name="T6" fmla="*/ 52 w 76"/>
                      <a:gd name="T7" fmla="*/ 4 h 42"/>
                      <a:gd name="T8" fmla="*/ 38 w 76"/>
                      <a:gd name="T9" fmla="*/ 0 h 42"/>
                      <a:gd name="T10" fmla="*/ 23 w 76"/>
                      <a:gd name="T11" fmla="*/ 4 h 42"/>
                      <a:gd name="T12" fmla="*/ 11 w 76"/>
                      <a:gd name="T13" fmla="*/ 13 h 42"/>
                      <a:gd name="T14" fmla="*/ 4 w 76"/>
                      <a:gd name="T15" fmla="*/ 26 h 42"/>
                      <a:gd name="T16" fmla="*/ 0 w 76"/>
                      <a:gd name="T17" fmla="*/ 42 h 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6" h="42">
                        <a:moveTo>
                          <a:pt x="76" y="40"/>
                        </a:moveTo>
                        <a:lnTo>
                          <a:pt x="72" y="26"/>
                        </a:lnTo>
                        <a:lnTo>
                          <a:pt x="65" y="13"/>
                        </a:lnTo>
                        <a:lnTo>
                          <a:pt x="52" y="4"/>
                        </a:lnTo>
                        <a:lnTo>
                          <a:pt x="38" y="0"/>
                        </a:lnTo>
                        <a:lnTo>
                          <a:pt x="23" y="4"/>
                        </a:lnTo>
                        <a:lnTo>
                          <a:pt x="11" y="13"/>
                        </a:lnTo>
                        <a:lnTo>
                          <a:pt x="4" y="26"/>
                        </a:lnTo>
                        <a:lnTo>
                          <a:pt x="0" y="42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18136" name="Freeform 15"/>
                  <p:cNvSpPr>
                    <a:spLocks/>
                  </p:cNvSpPr>
                  <p:nvPr/>
                </p:nvSpPr>
                <p:spPr bwMode="auto">
                  <a:xfrm>
                    <a:off x="1044" y="2376"/>
                    <a:ext cx="75" cy="42"/>
                  </a:xfrm>
                  <a:custGeom>
                    <a:avLst/>
                    <a:gdLst>
                      <a:gd name="T0" fmla="*/ 75 w 75"/>
                      <a:gd name="T1" fmla="*/ 40 h 42"/>
                      <a:gd name="T2" fmla="*/ 72 w 75"/>
                      <a:gd name="T3" fmla="*/ 26 h 42"/>
                      <a:gd name="T4" fmla="*/ 65 w 75"/>
                      <a:gd name="T5" fmla="*/ 13 h 42"/>
                      <a:gd name="T6" fmla="*/ 52 w 75"/>
                      <a:gd name="T7" fmla="*/ 4 h 42"/>
                      <a:gd name="T8" fmla="*/ 37 w 75"/>
                      <a:gd name="T9" fmla="*/ 0 h 42"/>
                      <a:gd name="T10" fmla="*/ 23 w 75"/>
                      <a:gd name="T11" fmla="*/ 4 h 42"/>
                      <a:gd name="T12" fmla="*/ 10 w 75"/>
                      <a:gd name="T13" fmla="*/ 13 h 42"/>
                      <a:gd name="T14" fmla="*/ 3 w 75"/>
                      <a:gd name="T15" fmla="*/ 26 h 42"/>
                      <a:gd name="T16" fmla="*/ 0 w 75"/>
                      <a:gd name="T17" fmla="*/ 42 h 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42">
                        <a:moveTo>
                          <a:pt x="75" y="40"/>
                        </a:moveTo>
                        <a:lnTo>
                          <a:pt x="72" y="26"/>
                        </a:lnTo>
                        <a:lnTo>
                          <a:pt x="65" y="13"/>
                        </a:lnTo>
                        <a:lnTo>
                          <a:pt x="52" y="4"/>
                        </a:lnTo>
                        <a:lnTo>
                          <a:pt x="37" y="0"/>
                        </a:lnTo>
                        <a:lnTo>
                          <a:pt x="23" y="4"/>
                        </a:lnTo>
                        <a:lnTo>
                          <a:pt x="10" y="13"/>
                        </a:lnTo>
                        <a:lnTo>
                          <a:pt x="3" y="26"/>
                        </a:lnTo>
                        <a:lnTo>
                          <a:pt x="0" y="42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18137" name="Freeform 16"/>
                  <p:cNvSpPr>
                    <a:spLocks/>
                  </p:cNvSpPr>
                  <p:nvPr/>
                </p:nvSpPr>
                <p:spPr bwMode="auto">
                  <a:xfrm>
                    <a:off x="1119" y="2376"/>
                    <a:ext cx="76" cy="42"/>
                  </a:xfrm>
                  <a:custGeom>
                    <a:avLst/>
                    <a:gdLst>
                      <a:gd name="T0" fmla="*/ 76 w 76"/>
                      <a:gd name="T1" fmla="*/ 40 h 42"/>
                      <a:gd name="T2" fmla="*/ 72 w 76"/>
                      <a:gd name="T3" fmla="*/ 26 h 42"/>
                      <a:gd name="T4" fmla="*/ 65 w 76"/>
                      <a:gd name="T5" fmla="*/ 13 h 42"/>
                      <a:gd name="T6" fmla="*/ 53 w 76"/>
                      <a:gd name="T7" fmla="*/ 4 h 42"/>
                      <a:gd name="T8" fmla="*/ 38 w 76"/>
                      <a:gd name="T9" fmla="*/ 0 h 42"/>
                      <a:gd name="T10" fmla="*/ 24 w 76"/>
                      <a:gd name="T11" fmla="*/ 4 h 42"/>
                      <a:gd name="T12" fmla="*/ 11 w 76"/>
                      <a:gd name="T13" fmla="*/ 13 h 42"/>
                      <a:gd name="T14" fmla="*/ 4 w 76"/>
                      <a:gd name="T15" fmla="*/ 26 h 42"/>
                      <a:gd name="T16" fmla="*/ 0 w 76"/>
                      <a:gd name="T17" fmla="*/ 42 h 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6" h="42">
                        <a:moveTo>
                          <a:pt x="76" y="40"/>
                        </a:moveTo>
                        <a:lnTo>
                          <a:pt x="72" y="26"/>
                        </a:lnTo>
                        <a:lnTo>
                          <a:pt x="65" y="13"/>
                        </a:lnTo>
                        <a:lnTo>
                          <a:pt x="53" y="4"/>
                        </a:lnTo>
                        <a:lnTo>
                          <a:pt x="38" y="0"/>
                        </a:lnTo>
                        <a:lnTo>
                          <a:pt x="24" y="4"/>
                        </a:lnTo>
                        <a:lnTo>
                          <a:pt x="11" y="13"/>
                        </a:lnTo>
                        <a:lnTo>
                          <a:pt x="4" y="26"/>
                        </a:lnTo>
                        <a:lnTo>
                          <a:pt x="0" y="42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cxnSp>
              <p:nvCxnSpPr>
                <p:cNvPr id="218132" name="Line 387"/>
                <p:cNvCxnSpPr>
                  <a:cxnSpLocks noChangeShapeType="1"/>
                </p:cNvCxnSpPr>
                <p:nvPr/>
              </p:nvCxnSpPr>
              <p:spPr bwMode="auto">
                <a:xfrm>
                  <a:off x="3602" y="7905"/>
                  <a:ext cx="70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18133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80" y="8088"/>
                  <a:ext cx="622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de-DE" sz="2000" i="1">
                      <a:cs typeface="Times New Roman" panose="02020603050405020304" pitchFamily="18" charset="0"/>
                    </a:rPr>
                    <a:t>L</a:t>
                  </a:r>
                  <a:endParaRPr lang="de-DE" altLang="de-DE" sz="2000"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21812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08" y="3526216"/>
              <a:ext cx="3514725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28"/>
            <p:cNvSpPr/>
            <p:nvPr/>
          </p:nvSpPr>
          <p:spPr>
            <a:xfrm>
              <a:off x="4750881" y="3793169"/>
              <a:ext cx="2243233" cy="422198"/>
            </a:xfrm>
            <a:custGeom>
              <a:avLst/>
              <a:gdLst>
                <a:gd name="connsiteX0" fmla="*/ 0 w 2244436"/>
                <a:gd name="connsiteY0" fmla="*/ 423096 h 423096"/>
                <a:gd name="connsiteX1" fmla="*/ 380010 w 2244436"/>
                <a:gd name="connsiteY1" fmla="*/ 102462 h 423096"/>
                <a:gd name="connsiteX2" fmla="*/ 1068779 w 2244436"/>
                <a:gd name="connsiteY2" fmla="*/ 7460 h 423096"/>
                <a:gd name="connsiteX3" fmla="*/ 2244436 w 2244436"/>
                <a:gd name="connsiteY3" fmla="*/ 268717 h 4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423096">
                  <a:moveTo>
                    <a:pt x="0" y="423096"/>
                  </a:moveTo>
                  <a:cubicBezTo>
                    <a:pt x="100940" y="297415"/>
                    <a:pt x="201880" y="171735"/>
                    <a:pt x="380010" y="102462"/>
                  </a:cubicBezTo>
                  <a:cubicBezTo>
                    <a:pt x="558140" y="33189"/>
                    <a:pt x="758041" y="-20249"/>
                    <a:pt x="1068779" y="7460"/>
                  </a:cubicBezTo>
                  <a:cubicBezTo>
                    <a:pt x="1379517" y="35169"/>
                    <a:pt x="1811976" y="151943"/>
                    <a:pt x="2244436" y="268717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de-DE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10668000" y="6353175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118" name="Picture 2" descr="Current distribution on the microstrip lines for 12 GH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5067301"/>
            <a:ext cx="28575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9" name="Rectangle 33"/>
          <p:cNvSpPr>
            <a:spLocks noChangeArrowheads="1"/>
          </p:cNvSpPr>
          <p:nvPr/>
        </p:nvSpPr>
        <p:spPr bwMode="auto">
          <a:xfrm>
            <a:off x="6155864" y="5698634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600" dirty="0">
                <a:latin typeface="+mn-lt"/>
              </a:rPr>
              <a:t>Current distribution on a </a:t>
            </a:r>
            <a:r>
              <a:rPr lang="en-GB" altLang="de-DE" sz="1600" dirty="0" err="1">
                <a:latin typeface="+mn-lt"/>
              </a:rPr>
              <a:t>microstrip</a:t>
            </a:r>
            <a:r>
              <a:rPr lang="en-GB" altLang="de-DE" sz="1600" dirty="0">
                <a:latin typeface="+mn-lt"/>
              </a:rPr>
              <a:t> spiral inductor </a:t>
            </a:r>
            <a:r>
              <a:rPr lang="en-GB" altLang="de-DE" sz="1600" i="1" dirty="0">
                <a:latin typeface="+mn-lt"/>
              </a:rPr>
              <a:t>https://www.cst.com/Applications/Article/Spiral+Inductor</a:t>
            </a:r>
            <a:endParaRPr lang="de-DE" altLang="de-DE" sz="1600" i="1" dirty="0">
              <a:latin typeface="+mn-lt"/>
            </a:endParaRPr>
          </a:p>
        </p:txBody>
      </p:sp>
      <p:sp>
        <p:nvSpPr>
          <p:cNvPr id="218120" name="Rectangle 29"/>
          <p:cNvSpPr>
            <a:spLocks noChangeArrowheads="1"/>
          </p:cNvSpPr>
          <p:nvPr/>
        </p:nvSpPr>
        <p:spPr bwMode="auto">
          <a:xfrm flipV="1">
            <a:off x="7319963" y="4310213"/>
            <a:ext cx="1179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18121" name="Object 3"/>
          <p:cNvGraphicFramePr>
            <a:graphicFrameLocks noChangeAspect="1"/>
          </p:cNvGraphicFramePr>
          <p:nvPr/>
        </p:nvGraphicFramePr>
        <p:xfrm>
          <a:off x="7396164" y="4214814"/>
          <a:ext cx="1901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5" imgW="1130300" imgH="228600" progId="Equation.3">
                  <p:embed/>
                </p:oleObj>
              </mc:Choice>
              <mc:Fallback>
                <p:oleObj name="Equation" r:id="rId5" imgW="1130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4" y="4214814"/>
                        <a:ext cx="19018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2" name="TextBox 4"/>
          <p:cNvSpPr txBox="1">
            <a:spLocks noChangeArrowheads="1"/>
          </p:cNvSpPr>
          <p:nvPr/>
        </p:nvSpPr>
        <p:spPr bwMode="auto">
          <a:xfrm>
            <a:off x="7391401" y="4546600"/>
            <a:ext cx="3267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1">
                <a:latin typeface="Symbol" panose="05050102010706020507" pitchFamily="18" charset="2"/>
              </a:rPr>
              <a:t>q</a:t>
            </a:r>
            <a:r>
              <a:rPr lang="en-GB" altLang="en-US" sz="1800" i="1"/>
              <a:t> is the electrical length</a:t>
            </a:r>
          </a:p>
        </p:txBody>
      </p:sp>
    </p:spTree>
    <p:extLst>
      <p:ext uri="{BB962C8B-B14F-4D97-AF65-F5344CB8AC3E}">
        <p14:creationId xmlns:p14="http://schemas.microsoft.com/office/powerpoint/2010/main" val="27014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4"/>
          <p:cNvSpPr>
            <a:spLocks noChangeArrowheads="1"/>
          </p:cNvSpPr>
          <p:nvPr/>
        </p:nvSpPr>
        <p:spPr bwMode="auto">
          <a:xfrm>
            <a:off x="332508" y="493714"/>
            <a:ext cx="1134093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de-DE" sz="2400" dirty="0">
                <a:latin typeface="+mn-lt"/>
              </a:rPr>
              <a:t>Capacitor is realised with a wide section of low impedance (effectively the </a:t>
            </a:r>
            <a:r>
              <a:rPr lang="en-GB" altLang="de-DE" sz="2400" dirty="0" err="1">
                <a:latin typeface="+mn-lt"/>
              </a:rPr>
              <a:t>microstrip</a:t>
            </a:r>
            <a:r>
              <a:rPr lang="en-GB" altLang="de-DE" sz="2400" dirty="0">
                <a:latin typeface="+mn-lt"/>
              </a:rPr>
              <a:t> line and the ground plane form a capacitance)</a:t>
            </a:r>
          </a:p>
          <a:p>
            <a:pPr eaLnBrk="1" hangingPunct="1">
              <a:spcBef>
                <a:spcPct val="0"/>
              </a:spcBef>
            </a:pPr>
            <a:endParaRPr lang="en-GB" altLang="de-DE" sz="240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endParaRPr lang="en-GB" altLang="de-DE" sz="240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endParaRPr lang="en-GB" altLang="de-DE" sz="240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endParaRPr lang="en-GB" altLang="de-DE" sz="240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endParaRPr lang="en-GB" altLang="de-DE" sz="240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endParaRPr lang="en-GB" altLang="de-DE" sz="240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endParaRPr lang="en-GB" altLang="de-DE" sz="24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de-DE" sz="2400" dirty="0" smtClean="0">
                <a:latin typeface="+mn-lt"/>
              </a:rPr>
              <a:t>Or </a:t>
            </a:r>
            <a:r>
              <a:rPr lang="en-GB" altLang="de-DE" sz="2400" dirty="0">
                <a:latin typeface="+mn-lt"/>
              </a:rPr>
              <a:t>alternatively – as microwave interdigital capacitor:</a:t>
            </a:r>
          </a:p>
          <a:p>
            <a:pPr eaLnBrk="1" hangingPunct="1">
              <a:spcBef>
                <a:spcPct val="0"/>
              </a:spcBef>
            </a:pPr>
            <a:endParaRPr lang="en-GB" altLang="de-DE" sz="2400" dirty="0">
              <a:latin typeface="+mn-lt"/>
            </a:endParaRPr>
          </a:p>
        </p:txBody>
      </p:sp>
      <p:pic>
        <p:nvPicPr>
          <p:cNvPr id="2191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18" y="2120933"/>
            <a:ext cx="38290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9140" name="Group 5"/>
          <p:cNvGrpSpPr>
            <a:grpSpLocks/>
          </p:cNvGrpSpPr>
          <p:nvPr/>
        </p:nvGrpSpPr>
        <p:grpSpPr bwMode="auto">
          <a:xfrm>
            <a:off x="2128838" y="1801814"/>
            <a:ext cx="5035550" cy="1774825"/>
            <a:chOff x="2244725" y="2832100"/>
            <a:chExt cx="4111625" cy="1193800"/>
          </a:xfrm>
        </p:grpSpPr>
        <p:cxnSp>
          <p:nvCxnSpPr>
            <p:cNvPr id="219145" name="Line 394"/>
            <p:cNvCxnSpPr>
              <a:cxnSpLocks noChangeShapeType="1"/>
            </p:cNvCxnSpPr>
            <p:nvPr/>
          </p:nvCxnSpPr>
          <p:spPr bwMode="auto">
            <a:xfrm>
              <a:off x="2244725" y="3074035"/>
              <a:ext cx="1504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146" name="Line 395"/>
            <p:cNvCxnSpPr>
              <a:cxnSpLocks noChangeShapeType="1"/>
            </p:cNvCxnSpPr>
            <p:nvPr/>
          </p:nvCxnSpPr>
          <p:spPr bwMode="auto">
            <a:xfrm>
              <a:off x="2979420" y="3074035"/>
              <a:ext cx="0" cy="334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147" name="Line 396"/>
            <p:cNvCxnSpPr>
              <a:cxnSpLocks noChangeShapeType="1"/>
            </p:cNvCxnSpPr>
            <p:nvPr/>
          </p:nvCxnSpPr>
          <p:spPr bwMode="auto">
            <a:xfrm>
              <a:off x="2737485" y="3408045"/>
              <a:ext cx="4756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148" name="Line 397"/>
            <p:cNvCxnSpPr>
              <a:cxnSpLocks noChangeShapeType="1"/>
            </p:cNvCxnSpPr>
            <p:nvPr/>
          </p:nvCxnSpPr>
          <p:spPr bwMode="auto">
            <a:xfrm>
              <a:off x="2737485" y="3529330"/>
              <a:ext cx="4756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149" name="Line 398"/>
            <p:cNvCxnSpPr>
              <a:cxnSpLocks noChangeShapeType="1"/>
            </p:cNvCxnSpPr>
            <p:nvPr/>
          </p:nvCxnSpPr>
          <p:spPr bwMode="auto">
            <a:xfrm>
              <a:off x="2979420" y="3529330"/>
              <a:ext cx="0" cy="401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150" name="Line 399"/>
            <p:cNvCxnSpPr>
              <a:cxnSpLocks noChangeShapeType="1"/>
            </p:cNvCxnSpPr>
            <p:nvPr/>
          </p:nvCxnSpPr>
          <p:spPr bwMode="auto">
            <a:xfrm flipH="1">
              <a:off x="2244725" y="3931285"/>
              <a:ext cx="1504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151" name="Text Box 401"/>
            <p:cNvSpPr txBox="1">
              <a:spLocks noChangeArrowheads="1"/>
            </p:cNvSpPr>
            <p:nvPr/>
          </p:nvSpPr>
          <p:spPr bwMode="auto">
            <a:xfrm>
              <a:off x="3038475" y="3530600"/>
              <a:ext cx="581025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de-DE" sz="1000">
                  <a:cs typeface="Times New Roman" panose="02020603050405020304" pitchFamily="18" charset="0"/>
                </a:rPr>
                <a:t>C</a:t>
              </a:r>
              <a:endParaRPr lang="de-DE" altLang="de-DE" sz="1000">
                <a:cs typeface="Times New Roman" panose="02020603050405020304" pitchFamily="18" charset="0"/>
              </a:endParaRPr>
            </a:p>
          </p:txBody>
        </p:sp>
        <p:cxnSp>
          <p:nvCxnSpPr>
            <p:cNvPr id="219152" name="Line 422"/>
            <p:cNvCxnSpPr>
              <a:cxnSpLocks noChangeShapeType="1"/>
            </p:cNvCxnSpPr>
            <p:nvPr/>
          </p:nvCxnSpPr>
          <p:spPr bwMode="auto">
            <a:xfrm>
              <a:off x="4765675" y="3105150"/>
              <a:ext cx="1590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153" name="Text Box 423"/>
            <p:cNvSpPr txBox="1">
              <a:spLocks noChangeArrowheads="1"/>
            </p:cNvSpPr>
            <p:nvPr/>
          </p:nvSpPr>
          <p:spPr bwMode="auto">
            <a:xfrm>
              <a:off x="5305425" y="2832100"/>
              <a:ext cx="5016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de-DE" sz="1000">
                  <a:latin typeface="Symbol" panose="05050102010706020507" pitchFamily="18" charset="2"/>
                  <a:cs typeface="Times New Roman" panose="02020603050405020304" pitchFamily="18" charset="0"/>
                </a:rPr>
                <a:t>b</a:t>
              </a:r>
              <a:r>
                <a:rPr lang="en-GB" altLang="de-DE" sz="1000" i="1">
                  <a:cs typeface="Times New Roman" panose="02020603050405020304" pitchFamily="18" charset="0"/>
                </a:rPr>
                <a:t>l</a:t>
              </a:r>
              <a:endParaRPr lang="de-DE" altLang="de-DE" sz="1000">
                <a:cs typeface="Times New Roman" panose="02020603050405020304" pitchFamily="18" charset="0"/>
              </a:endParaRPr>
            </a:p>
          </p:txBody>
        </p:sp>
        <p:sp>
          <p:nvSpPr>
            <p:cNvPr id="219154" name="Text Box 424"/>
            <p:cNvSpPr txBox="1">
              <a:spLocks noChangeArrowheads="1"/>
            </p:cNvSpPr>
            <p:nvPr/>
          </p:nvSpPr>
          <p:spPr bwMode="auto">
            <a:xfrm>
              <a:off x="5305425" y="3451225"/>
              <a:ext cx="800100" cy="26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de-DE" sz="1000" i="1">
                  <a:cs typeface="Times New Roman" panose="02020603050405020304" pitchFamily="18" charset="0"/>
                </a:rPr>
                <a:t>Z</a:t>
              </a:r>
              <a:r>
                <a:rPr lang="en-GB" altLang="de-DE" sz="1000" baseline="-25000">
                  <a:cs typeface="Times New Roman" panose="02020603050405020304" pitchFamily="18" charset="0"/>
                </a:rPr>
                <a:t>oC</a:t>
              </a:r>
              <a:endParaRPr lang="de-DE" altLang="de-DE" sz="1000">
                <a:cs typeface="Times New Roman" panose="02020603050405020304" pitchFamily="18" charset="0"/>
              </a:endParaRPr>
            </a:p>
          </p:txBody>
        </p:sp>
        <p:cxnSp>
          <p:nvCxnSpPr>
            <p:cNvPr id="219155" name="Line 425"/>
            <p:cNvCxnSpPr>
              <a:cxnSpLocks noChangeShapeType="1"/>
            </p:cNvCxnSpPr>
            <p:nvPr/>
          </p:nvCxnSpPr>
          <p:spPr bwMode="auto">
            <a:xfrm>
              <a:off x="4826000" y="3863975"/>
              <a:ext cx="14668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156" name="Line 426"/>
            <p:cNvCxnSpPr>
              <a:cxnSpLocks noChangeShapeType="1"/>
            </p:cNvCxnSpPr>
            <p:nvPr/>
          </p:nvCxnSpPr>
          <p:spPr bwMode="auto">
            <a:xfrm>
              <a:off x="4826000" y="3213100"/>
              <a:ext cx="14287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157" name="AutoShape 427"/>
            <p:cNvSpPr>
              <a:spLocks noChangeArrowheads="1"/>
            </p:cNvSpPr>
            <p:nvPr/>
          </p:nvSpPr>
          <p:spPr bwMode="auto">
            <a:xfrm>
              <a:off x="3816350" y="3442970"/>
              <a:ext cx="514350" cy="228600"/>
            </a:xfrm>
            <a:prstGeom prst="rightArrow">
              <a:avLst>
                <a:gd name="adj1" fmla="val 50000"/>
                <a:gd name="adj2" fmla="val 5625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sp>
        <p:nvSpPr>
          <p:cNvPr id="36" name="Freeform 35"/>
          <p:cNvSpPr/>
          <p:nvPr/>
        </p:nvSpPr>
        <p:spPr>
          <a:xfrm>
            <a:off x="6772276" y="2268539"/>
            <a:ext cx="1889125" cy="427037"/>
          </a:xfrm>
          <a:custGeom>
            <a:avLst/>
            <a:gdLst>
              <a:gd name="connsiteX0" fmla="*/ 0 w 1888177"/>
              <a:gd name="connsiteY0" fmla="*/ 428391 h 428391"/>
              <a:gd name="connsiteX1" fmla="*/ 237507 w 1888177"/>
              <a:gd name="connsiteY1" fmla="*/ 190884 h 428391"/>
              <a:gd name="connsiteX2" fmla="*/ 665018 w 1888177"/>
              <a:gd name="connsiteY2" fmla="*/ 24630 h 428391"/>
              <a:gd name="connsiteX3" fmla="*/ 961902 w 1888177"/>
              <a:gd name="connsiteY3" fmla="*/ 879 h 428391"/>
              <a:gd name="connsiteX4" fmla="*/ 1258785 w 1888177"/>
              <a:gd name="connsiteY4" fmla="*/ 24630 h 428391"/>
              <a:gd name="connsiteX5" fmla="*/ 1686296 w 1888177"/>
              <a:gd name="connsiteY5" fmla="*/ 119632 h 428391"/>
              <a:gd name="connsiteX6" fmla="*/ 1852551 w 1888177"/>
              <a:gd name="connsiteY6" fmla="*/ 357139 h 428391"/>
              <a:gd name="connsiteX7" fmla="*/ 1888177 w 1888177"/>
              <a:gd name="connsiteY7" fmla="*/ 404640 h 42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8177" h="428391">
                <a:moveTo>
                  <a:pt x="0" y="428391"/>
                </a:moveTo>
                <a:cubicBezTo>
                  <a:pt x="63335" y="343284"/>
                  <a:pt x="126671" y="258177"/>
                  <a:pt x="237507" y="190884"/>
                </a:cubicBezTo>
                <a:cubicBezTo>
                  <a:pt x="348343" y="123591"/>
                  <a:pt x="544286" y="56297"/>
                  <a:pt x="665018" y="24630"/>
                </a:cubicBezTo>
                <a:cubicBezTo>
                  <a:pt x="785751" y="-7038"/>
                  <a:pt x="862941" y="879"/>
                  <a:pt x="961902" y="879"/>
                </a:cubicBezTo>
                <a:cubicBezTo>
                  <a:pt x="1060863" y="879"/>
                  <a:pt x="1138053" y="4838"/>
                  <a:pt x="1258785" y="24630"/>
                </a:cubicBezTo>
                <a:cubicBezTo>
                  <a:pt x="1379517" y="44422"/>
                  <a:pt x="1587335" y="64214"/>
                  <a:pt x="1686296" y="119632"/>
                </a:cubicBezTo>
                <a:cubicBezTo>
                  <a:pt x="1785257" y="175050"/>
                  <a:pt x="1818904" y="309638"/>
                  <a:pt x="1852551" y="357139"/>
                </a:cubicBezTo>
                <a:cubicBezTo>
                  <a:pt x="1886198" y="404640"/>
                  <a:pt x="1887187" y="404640"/>
                  <a:pt x="1888177" y="40464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pic>
        <p:nvPicPr>
          <p:cNvPr id="219142" name="Picture 6" descr="http://cp.literature.agilent.com/litweb/pdf/ads2008/ccdist/3120769/ccdist-03-17-06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6" y="4143376"/>
            <a:ext cx="25622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3" name="Rectangle 38"/>
          <p:cNvSpPr>
            <a:spLocks noChangeArrowheads="1"/>
          </p:cNvSpPr>
          <p:nvPr/>
        </p:nvSpPr>
        <p:spPr bwMode="auto">
          <a:xfrm>
            <a:off x="5400676" y="5815013"/>
            <a:ext cx="5237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600" i="1"/>
              <a:t>http://cp.literature.agilent.com/litweb/pdf/ads2008/ccdist/ads2008/MICAP1_(Microstrip_Interdigital_Capacitor_(2-port)).html</a:t>
            </a:r>
            <a:endParaRPr lang="de-DE" altLang="de-DE" sz="1600" i="1"/>
          </a:p>
        </p:txBody>
      </p:sp>
      <p:graphicFrame>
        <p:nvGraphicFramePr>
          <p:cNvPr id="219144" name="Object 20"/>
          <p:cNvGraphicFramePr>
            <a:graphicFrameLocks noChangeAspect="1"/>
          </p:cNvGraphicFramePr>
          <p:nvPr/>
        </p:nvGraphicFramePr>
        <p:xfrm>
          <a:off x="7635875" y="3435351"/>
          <a:ext cx="22431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5" imgW="1333500" imgH="228600" progId="Equation.3">
                  <p:embed/>
                </p:oleObj>
              </mc:Choice>
              <mc:Fallback>
                <p:oleObj name="Equation" r:id="rId5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3435351"/>
                        <a:ext cx="22431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7907" y="925514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3200" b="1" dirty="0"/>
              <a:t>Filter layout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ADS software – 4</a:t>
            </a:r>
            <a:r>
              <a:rPr lang="en-GB" altLang="en-US" baseline="30000" dirty="0"/>
              <a:t>th</a:t>
            </a:r>
            <a:r>
              <a:rPr lang="en-GB" altLang="en-US" dirty="0"/>
              <a:t> floor Lob in the Tower building</a:t>
            </a:r>
          </a:p>
        </p:txBody>
      </p: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225631" y="2397171"/>
            <a:ext cx="8313738" cy="2833688"/>
            <a:chOff x="202" y="2322"/>
            <a:chExt cx="5237" cy="1785"/>
          </a:xfrm>
        </p:grpSpPr>
        <p:sp>
          <p:nvSpPr>
            <p:cNvPr id="14342" name="Rectangle 17"/>
            <p:cNvSpPr>
              <a:spLocks noChangeArrowheads="1"/>
            </p:cNvSpPr>
            <p:nvPr/>
          </p:nvSpPr>
          <p:spPr bwMode="auto">
            <a:xfrm>
              <a:off x="752" y="2731"/>
              <a:ext cx="1087" cy="2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3" name="Rectangle 18"/>
            <p:cNvSpPr>
              <a:spLocks noChangeArrowheads="1"/>
            </p:cNvSpPr>
            <p:nvPr/>
          </p:nvSpPr>
          <p:spPr bwMode="auto">
            <a:xfrm>
              <a:off x="1839" y="2783"/>
              <a:ext cx="466" cy="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4" name="Rectangle 19"/>
            <p:cNvSpPr>
              <a:spLocks noChangeArrowheads="1"/>
            </p:cNvSpPr>
            <p:nvPr/>
          </p:nvSpPr>
          <p:spPr bwMode="auto">
            <a:xfrm>
              <a:off x="4155" y="2710"/>
              <a:ext cx="1087" cy="2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5" name="Text Box 20"/>
            <p:cNvSpPr txBox="1">
              <a:spLocks noChangeArrowheads="1"/>
            </p:cNvSpPr>
            <p:nvPr/>
          </p:nvSpPr>
          <p:spPr bwMode="auto">
            <a:xfrm>
              <a:off x="892" y="3819"/>
              <a:ext cx="38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/>
                <a:t>Low pass stepped-impedance filter</a:t>
              </a:r>
            </a:p>
          </p:txBody>
        </p:sp>
        <p:sp>
          <p:nvSpPr>
            <p:cNvPr id="14346" name="Rectangle 21"/>
            <p:cNvSpPr>
              <a:spLocks noChangeArrowheads="1"/>
            </p:cNvSpPr>
            <p:nvPr/>
          </p:nvSpPr>
          <p:spPr bwMode="auto">
            <a:xfrm>
              <a:off x="2305" y="2322"/>
              <a:ext cx="239" cy="88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347" name="Rectangle 22"/>
            <p:cNvSpPr>
              <a:spLocks noChangeArrowheads="1"/>
            </p:cNvSpPr>
            <p:nvPr/>
          </p:nvSpPr>
          <p:spPr bwMode="auto">
            <a:xfrm>
              <a:off x="2544" y="2797"/>
              <a:ext cx="320" cy="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8" name="Rectangle 23"/>
            <p:cNvSpPr>
              <a:spLocks noChangeArrowheads="1"/>
            </p:cNvSpPr>
            <p:nvPr/>
          </p:nvSpPr>
          <p:spPr bwMode="auto">
            <a:xfrm>
              <a:off x="2848" y="2401"/>
              <a:ext cx="385" cy="7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349" name="Rectangle 24"/>
            <p:cNvSpPr>
              <a:spLocks noChangeArrowheads="1"/>
            </p:cNvSpPr>
            <p:nvPr/>
          </p:nvSpPr>
          <p:spPr bwMode="auto">
            <a:xfrm>
              <a:off x="3233" y="2783"/>
              <a:ext cx="320" cy="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0" name="Rectangle 25"/>
            <p:cNvSpPr>
              <a:spLocks noChangeArrowheads="1"/>
            </p:cNvSpPr>
            <p:nvPr/>
          </p:nvSpPr>
          <p:spPr bwMode="auto">
            <a:xfrm>
              <a:off x="3553" y="2322"/>
              <a:ext cx="177" cy="88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351" name="Line 26"/>
            <p:cNvSpPr>
              <a:spLocks noChangeShapeType="1"/>
            </p:cNvSpPr>
            <p:nvPr/>
          </p:nvSpPr>
          <p:spPr bwMode="auto">
            <a:xfrm>
              <a:off x="1839" y="2401"/>
              <a:ext cx="0" cy="1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2" name="Line 27"/>
            <p:cNvSpPr>
              <a:spLocks noChangeShapeType="1"/>
            </p:cNvSpPr>
            <p:nvPr/>
          </p:nvSpPr>
          <p:spPr bwMode="auto">
            <a:xfrm>
              <a:off x="4170" y="2394"/>
              <a:ext cx="0" cy="1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3" name="Line 28"/>
            <p:cNvSpPr>
              <a:spLocks noChangeShapeType="1"/>
            </p:cNvSpPr>
            <p:nvPr/>
          </p:nvSpPr>
          <p:spPr bwMode="auto">
            <a:xfrm flipV="1">
              <a:off x="578" y="3037"/>
              <a:ext cx="485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4" name="Text Box 29"/>
            <p:cNvSpPr txBox="1">
              <a:spLocks noChangeArrowheads="1"/>
            </p:cNvSpPr>
            <p:nvPr/>
          </p:nvSpPr>
          <p:spPr bwMode="auto">
            <a:xfrm>
              <a:off x="202" y="3742"/>
              <a:ext cx="9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50</a:t>
              </a:r>
              <a:r>
                <a:rPr lang="en-GB" altLang="en-US">
                  <a:latin typeface="Symbol" panose="05050102010706020507" pitchFamily="18" charset="2"/>
                </a:rPr>
                <a:t>W</a:t>
              </a:r>
              <a:r>
                <a:rPr lang="en-GB" altLang="en-US"/>
                <a:t> line</a:t>
              </a:r>
            </a:p>
          </p:txBody>
        </p:sp>
        <p:sp>
          <p:nvSpPr>
            <p:cNvPr id="14355" name="Text Box 30"/>
            <p:cNvSpPr txBox="1">
              <a:spLocks noChangeArrowheads="1"/>
            </p:cNvSpPr>
            <p:nvPr/>
          </p:nvSpPr>
          <p:spPr bwMode="auto">
            <a:xfrm>
              <a:off x="4449" y="3584"/>
              <a:ext cx="9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50</a:t>
              </a:r>
              <a:r>
                <a:rPr lang="en-GB" altLang="en-US">
                  <a:latin typeface="Symbol" panose="05050102010706020507" pitchFamily="18" charset="2"/>
                </a:rPr>
                <a:t>W</a:t>
              </a:r>
              <a:r>
                <a:rPr lang="en-GB" altLang="en-US"/>
                <a:t> line</a:t>
              </a:r>
            </a:p>
          </p:txBody>
        </p:sp>
        <p:sp>
          <p:nvSpPr>
            <p:cNvPr id="14356" name="Line 31"/>
            <p:cNvSpPr>
              <a:spLocks noChangeShapeType="1"/>
            </p:cNvSpPr>
            <p:nvPr/>
          </p:nvSpPr>
          <p:spPr bwMode="auto">
            <a:xfrm flipH="1" flipV="1">
              <a:off x="4449" y="2954"/>
              <a:ext cx="303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7" name="Line 32"/>
            <p:cNvSpPr>
              <a:spLocks noChangeShapeType="1"/>
            </p:cNvSpPr>
            <p:nvPr/>
          </p:nvSpPr>
          <p:spPr bwMode="auto">
            <a:xfrm>
              <a:off x="1875" y="3584"/>
              <a:ext cx="2293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Text Box 33"/>
            <p:cNvSpPr txBox="1">
              <a:spLocks noChangeArrowheads="1"/>
            </p:cNvSpPr>
            <p:nvPr/>
          </p:nvSpPr>
          <p:spPr bwMode="auto">
            <a:xfrm>
              <a:off x="2544" y="3207"/>
              <a:ext cx="9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i="1"/>
                <a:t>filter</a:t>
              </a:r>
            </a:p>
          </p:txBody>
        </p:sp>
      </p:grpSp>
      <p:sp>
        <p:nvSpPr>
          <p:cNvPr id="23" name="Rectangle 1026"/>
          <p:cNvSpPr txBox="1">
            <a:spLocks noChangeArrowheads="1"/>
          </p:cNvSpPr>
          <p:nvPr/>
        </p:nvSpPr>
        <p:spPr bwMode="auto">
          <a:xfrm>
            <a:off x="225630" y="80169"/>
            <a:ext cx="1196636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GB" altLang="en-US" sz="2800" b="1" kern="0" dirty="0"/>
              <a:t>Step 5. Use </a:t>
            </a:r>
            <a:r>
              <a:rPr lang="en-GB" altLang="en-US" sz="2800" b="1" kern="0" dirty="0" err="1"/>
              <a:t>microstrip</a:t>
            </a:r>
            <a:r>
              <a:rPr lang="en-GB" altLang="en-US" sz="2800" b="1" kern="0" dirty="0"/>
              <a:t> design formulae to convert transmission </a:t>
            </a:r>
            <a:r>
              <a:rPr lang="en-GB" altLang="en-US" sz="2800" b="1" kern="0" dirty="0" smtClean="0"/>
              <a:t>lines </a:t>
            </a:r>
            <a:r>
              <a:rPr lang="en-GB" altLang="en-US" sz="2800" b="1" kern="0" dirty="0"/>
              <a:t>to </a:t>
            </a:r>
            <a:r>
              <a:rPr lang="en-GB" altLang="en-US" sz="2800" b="1" kern="0" dirty="0" err="1"/>
              <a:t>microstip</a:t>
            </a:r>
            <a:r>
              <a:rPr lang="en-GB" altLang="en-US" sz="2800" b="1" kern="0" dirty="0"/>
              <a:t> lines</a:t>
            </a:r>
          </a:p>
        </p:txBody>
      </p:sp>
      <p:pic>
        <p:nvPicPr>
          <p:cNvPr id="24" name="Picture 2" descr="http://paginas.fe.up.pt/~hmiranda/etele/microstrip/lpf_stepped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165265" y="4688431"/>
            <a:ext cx="4119687" cy="207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837443" y="3148621"/>
            <a:ext cx="684213" cy="8645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2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4" descr="http://paginas.fe.up.pt/~hmiranda/etele/microstrip/lpf_stub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1" y="2332039"/>
            <a:ext cx="450532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1" name="Rectangle 5"/>
          <p:cNvSpPr>
            <a:spLocks noChangeArrowheads="1"/>
          </p:cNvSpPr>
          <p:nvPr/>
        </p:nvSpPr>
        <p:spPr bwMode="auto">
          <a:xfrm>
            <a:off x="2606675" y="4556126"/>
            <a:ext cx="6611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600">
                <a:hlinkClick r:id="rId3"/>
              </a:rPr>
              <a:t>http://paginas.fe.up.pt/~hmiranda/etele/microstrip/</a:t>
            </a:r>
            <a:endParaRPr lang="de-DE" altLang="de-DE" sz="1600"/>
          </a:p>
        </p:txBody>
      </p:sp>
      <p:sp>
        <p:nvSpPr>
          <p:cNvPr id="222212" name="TextBox 5"/>
          <p:cNvSpPr txBox="1">
            <a:spLocks noChangeArrowheads="1"/>
          </p:cNvSpPr>
          <p:nvPr/>
        </p:nvSpPr>
        <p:spPr bwMode="auto">
          <a:xfrm>
            <a:off x="1998663" y="698501"/>
            <a:ext cx="531971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Other low-pass filters…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Commensurated-line low-pass filter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27202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040064" y="1855788"/>
            <a:ext cx="5826125" cy="450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cxnSp>
        <p:nvCxnSpPr>
          <p:cNvPr id="52" name="Straight Connector 51"/>
          <p:cNvCxnSpPr/>
          <p:nvPr/>
        </p:nvCxnSpPr>
        <p:spPr>
          <a:xfrm>
            <a:off x="3040064" y="2306638"/>
            <a:ext cx="58261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254626" y="1624014"/>
            <a:ext cx="1452563" cy="231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241926" y="1446214"/>
            <a:ext cx="1450975" cy="142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094" name="TextBox 56"/>
          <p:cNvSpPr txBox="1">
            <a:spLocks noChangeArrowheads="1"/>
          </p:cNvSpPr>
          <p:nvPr/>
        </p:nvSpPr>
        <p:spPr bwMode="auto">
          <a:xfrm>
            <a:off x="5510214" y="823913"/>
            <a:ext cx="160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2400"/>
              <a:t>W</a:t>
            </a:r>
            <a:endParaRPr lang="de-DE" altLang="de-DE" sz="2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652714" y="1855788"/>
            <a:ext cx="1587" cy="4508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096" name="TextBox 59"/>
          <p:cNvSpPr txBox="1">
            <a:spLocks noChangeArrowheads="1"/>
          </p:cNvSpPr>
          <p:nvPr/>
        </p:nvSpPr>
        <p:spPr bwMode="auto">
          <a:xfrm>
            <a:off x="1987551" y="1844676"/>
            <a:ext cx="53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2400"/>
              <a:t>h</a:t>
            </a:r>
            <a:endParaRPr lang="de-DE" altLang="de-DE" sz="2400"/>
          </a:p>
        </p:txBody>
      </p:sp>
      <p:sp>
        <p:nvSpPr>
          <p:cNvPr id="217097" name="TextBox 60"/>
          <p:cNvSpPr txBox="1">
            <a:spLocks noChangeArrowheads="1"/>
          </p:cNvSpPr>
          <p:nvPr/>
        </p:nvSpPr>
        <p:spPr bwMode="auto">
          <a:xfrm>
            <a:off x="3246438" y="1844676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2400">
                <a:latin typeface="Symbol" panose="05050102010706020507" pitchFamily="18" charset="2"/>
              </a:rPr>
              <a:t>e</a:t>
            </a:r>
            <a:r>
              <a:rPr lang="en-GB" altLang="de-DE" sz="2400" baseline="-25000"/>
              <a:t>r</a:t>
            </a:r>
            <a:endParaRPr lang="de-DE" altLang="de-DE" sz="2400" baseline="-25000"/>
          </a:p>
        </p:txBody>
      </p:sp>
      <p:graphicFrame>
        <p:nvGraphicFramePr>
          <p:cNvPr id="217098" name="Object 62"/>
          <p:cNvGraphicFramePr>
            <a:graphicFrameLocks noChangeAspect="1"/>
          </p:cNvGraphicFramePr>
          <p:nvPr/>
        </p:nvGraphicFramePr>
        <p:xfrm>
          <a:off x="1833564" y="3763964"/>
          <a:ext cx="848042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8" name="Equation" r:id="rId3" imgW="4343400" imgH="850900" progId="Equation.3">
                  <p:embed/>
                </p:oleObj>
              </mc:Choice>
              <mc:Fallback>
                <p:oleObj name="Equation" r:id="rId3" imgW="43434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4" y="3763964"/>
                        <a:ext cx="8480425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9" name="TextBox 63"/>
          <p:cNvSpPr txBox="1">
            <a:spLocks noChangeArrowheads="1"/>
          </p:cNvSpPr>
          <p:nvPr/>
        </p:nvSpPr>
        <p:spPr bwMode="auto">
          <a:xfrm>
            <a:off x="1524000" y="3082926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2400" dirty="0"/>
              <a:t>For a given characteristic impedance, Z</a:t>
            </a:r>
            <a:r>
              <a:rPr lang="en-GB" altLang="de-DE" sz="2400" baseline="-25000" dirty="0"/>
              <a:t>o</a:t>
            </a:r>
            <a:r>
              <a:rPr lang="en-GB" altLang="de-DE" sz="2400" dirty="0"/>
              <a:t> and substrate </a:t>
            </a:r>
            <a:r>
              <a:rPr lang="en-GB" altLang="de-DE" sz="2400" dirty="0" err="1">
                <a:latin typeface="Symbol" panose="05050102010706020507" pitchFamily="18" charset="2"/>
              </a:rPr>
              <a:t>e</a:t>
            </a:r>
            <a:r>
              <a:rPr lang="en-GB" altLang="de-DE" sz="2400" baseline="-25000" dirty="0" err="1"/>
              <a:t>r</a:t>
            </a:r>
            <a:r>
              <a:rPr lang="en-GB" altLang="de-DE" sz="2400" dirty="0"/>
              <a:t>, the ratio W/d can be found as:</a:t>
            </a:r>
            <a:endParaRPr lang="de-DE" altLang="de-DE" sz="2400" dirty="0"/>
          </a:p>
        </p:txBody>
      </p:sp>
      <p:graphicFrame>
        <p:nvGraphicFramePr>
          <p:cNvPr id="217100" name="Object 2"/>
          <p:cNvGraphicFramePr>
            <a:graphicFrameLocks noChangeAspect="1"/>
          </p:cNvGraphicFramePr>
          <p:nvPr/>
        </p:nvGraphicFramePr>
        <p:xfrm>
          <a:off x="1987551" y="5573713"/>
          <a:ext cx="52562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Equation" r:id="rId5" imgW="2692400" imgH="431800" progId="Equation.3">
                  <p:embed/>
                </p:oleObj>
              </mc:Choice>
              <mc:Fallback>
                <p:oleObj name="Equation" r:id="rId5" imgW="2692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1" y="5573713"/>
                        <a:ext cx="525621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519" y="3097947"/>
            <a:ext cx="175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Synthesis:</a:t>
            </a:r>
            <a:endParaRPr lang="en-GB" sz="2000" b="1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01800" y="158750"/>
            <a:ext cx="8802688" cy="1143000"/>
          </a:xfrm>
        </p:spPr>
        <p:txBody>
          <a:bodyPr/>
          <a:lstStyle/>
          <a:p>
            <a:r>
              <a:rPr lang="en-GB" altLang="de-DE" sz="3200" b="1" dirty="0" err="1"/>
              <a:t>Microstrip</a:t>
            </a:r>
            <a:r>
              <a:rPr lang="en-GB" altLang="de-DE" sz="3200" b="1" dirty="0"/>
              <a:t> </a:t>
            </a:r>
            <a:r>
              <a:rPr lang="en-GB" altLang="de-DE" sz="3200" b="1" dirty="0" smtClean="0"/>
              <a:t>technology – use </a:t>
            </a:r>
            <a:r>
              <a:rPr lang="en-GB" altLang="de-DE" sz="3200" b="1" dirty="0" err="1" smtClean="0"/>
              <a:t>Linecalc</a:t>
            </a:r>
            <a:r>
              <a:rPr lang="en-GB" altLang="de-DE" sz="3200" b="1" dirty="0" smtClean="0"/>
              <a:t> tool in ADS </a:t>
            </a:r>
            <a:endParaRPr lang="de-DE" alt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9237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itle 1"/>
          <p:cNvSpPr>
            <a:spLocks noGrp="1"/>
          </p:cNvSpPr>
          <p:nvPr>
            <p:ph type="title"/>
          </p:nvPr>
        </p:nvSpPr>
        <p:spPr>
          <a:xfrm>
            <a:off x="1701800" y="158750"/>
            <a:ext cx="8802688" cy="1143000"/>
          </a:xfrm>
        </p:spPr>
        <p:txBody>
          <a:bodyPr/>
          <a:lstStyle/>
          <a:p>
            <a:r>
              <a:rPr lang="en-GB" altLang="de-DE" sz="3200" b="1" dirty="0" err="1"/>
              <a:t>Microstrip</a:t>
            </a:r>
            <a:r>
              <a:rPr lang="en-GB" altLang="de-DE" sz="3200" b="1" dirty="0"/>
              <a:t> </a:t>
            </a:r>
            <a:r>
              <a:rPr lang="en-GB" altLang="de-DE" sz="3200" b="1" dirty="0" smtClean="0"/>
              <a:t>technology – use </a:t>
            </a:r>
            <a:r>
              <a:rPr lang="en-GB" altLang="de-DE" sz="3200" b="1" dirty="0" err="1" smtClean="0"/>
              <a:t>Linecalc</a:t>
            </a:r>
            <a:r>
              <a:rPr lang="en-GB" altLang="de-DE" sz="3200" b="1" dirty="0" smtClean="0"/>
              <a:t> tool in ADS </a:t>
            </a:r>
            <a:endParaRPr lang="de-DE" altLang="de-DE" sz="3200" b="1" dirty="0"/>
          </a:p>
        </p:txBody>
      </p:sp>
      <p:sp>
        <p:nvSpPr>
          <p:cNvPr id="50" name="Rectangle 49"/>
          <p:cNvSpPr/>
          <p:nvPr/>
        </p:nvSpPr>
        <p:spPr>
          <a:xfrm>
            <a:off x="3040064" y="2333625"/>
            <a:ext cx="5826125" cy="450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cxnSp>
        <p:nvCxnSpPr>
          <p:cNvPr id="52" name="Straight Connector 51"/>
          <p:cNvCxnSpPr/>
          <p:nvPr/>
        </p:nvCxnSpPr>
        <p:spPr>
          <a:xfrm>
            <a:off x="3040064" y="2784475"/>
            <a:ext cx="58261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254626" y="2101851"/>
            <a:ext cx="1452563" cy="231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241926" y="1924050"/>
            <a:ext cx="1450975" cy="142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71" name="TextBox 56"/>
          <p:cNvSpPr txBox="1">
            <a:spLocks noChangeArrowheads="1"/>
          </p:cNvSpPr>
          <p:nvPr/>
        </p:nvSpPr>
        <p:spPr bwMode="auto">
          <a:xfrm>
            <a:off x="5510214" y="1301751"/>
            <a:ext cx="160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2400"/>
              <a:t>W</a:t>
            </a:r>
            <a:endParaRPr lang="de-DE" altLang="de-DE" sz="2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652714" y="2333625"/>
            <a:ext cx="1587" cy="4508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73" name="TextBox 59"/>
          <p:cNvSpPr txBox="1">
            <a:spLocks noChangeArrowheads="1"/>
          </p:cNvSpPr>
          <p:nvPr/>
        </p:nvSpPr>
        <p:spPr bwMode="auto">
          <a:xfrm>
            <a:off x="1987551" y="2322513"/>
            <a:ext cx="538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2400"/>
              <a:t>h</a:t>
            </a:r>
            <a:endParaRPr lang="de-DE" altLang="de-DE" sz="2400"/>
          </a:p>
        </p:txBody>
      </p:sp>
      <p:sp>
        <p:nvSpPr>
          <p:cNvPr id="216074" name="TextBox 60"/>
          <p:cNvSpPr txBox="1">
            <a:spLocks noChangeArrowheads="1"/>
          </p:cNvSpPr>
          <p:nvPr/>
        </p:nvSpPr>
        <p:spPr bwMode="auto">
          <a:xfrm>
            <a:off x="3246438" y="2322513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2400">
                <a:latin typeface="Symbol" panose="05050102010706020507" pitchFamily="18" charset="2"/>
              </a:rPr>
              <a:t>e</a:t>
            </a:r>
            <a:r>
              <a:rPr lang="en-GB" altLang="de-DE" sz="2400" baseline="-25000"/>
              <a:t>r</a:t>
            </a:r>
            <a:endParaRPr lang="de-DE" altLang="de-DE" sz="2400" baseline="-25000"/>
          </a:p>
        </p:txBody>
      </p:sp>
      <p:graphicFrame>
        <p:nvGraphicFramePr>
          <p:cNvPr id="216075" name="Object 61"/>
          <p:cNvGraphicFramePr>
            <a:graphicFrameLocks noChangeAspect="1"/>
          </p:cNvGraphicFramePr>
          <p:nvPr/>
        </p:nvGraphicFramePr>
        <p:xfrm>
          <a:off x="2506663" y="4210050"/>
          <a:ext cx="34464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3" imgW="1765300" imgH="381000" progId="Equation.3">
                  <p:embed/>
                </p:oleObj>
              </mc:Choice>
              <mc:Fallback>
                <p:oleObj name="Equation" r:id="rId3" imgW="1765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210050"/>
                        <a:ext cx="34464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6" name="Object 62"/>
          <p:cNvGraphicFramePr>
            <a:graphicFrameLocks noChangeAspect="1"/>
          </p:cNvGraphicFramePr>
          <p:nvPr/>
        </p:nvGraphicFramePr>
        <p:xfrm>
          <a:off x="2109788" y="4953001"/>
          <a:ext cx="7339012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5" imgW="3759200" imgH="876300" progId="Equation.3">
                  <p:embed/>
                </p:oleObj>
              </mc:Choice>
              <mc:Fallback>
                <p:oleObj name="Equation" r:id="rId5" imgW="37592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4953001"/>
                        <a:ext cx="7339012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7" name="TextBox 63"/>
          <p:cNvSpPr txBox="1">
            <a:spLocks noChangeArrowheads="1"/>
          </p:cNvSpPr>
          <p:nvPr/>
        </p:nvSpPr>
        <p:spPr bwMode="auto">
          <a:xfrm>
            <a:off x="1524000" y="3179763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2400"/>
              <a:t>Given the characteristics of microstrip line (W, h, </a:t>
            </a:r>
            <a:r>
              <a:rPr lang="en-GB" altLang="de-DE" sz="2400">
                <a:latin typeface="Symbol" panose="05050102010706020507" pitchFamily="18" charset="2"/>
              </a:rPr>
              <a:t>e</a:t>
            </a:r>
            <a:r>
              <a:rPr lang="en-GB" altLang="de-DE" sz="2400" baseline="-25000"/>
              <a:t>r</a:t>
            </a:r>
            <a:r>
              <a:rPr lang="en-GB" altLang="de-DE" sz="2400"/>
              <a:t>) we can find out the characteristic impedance, Z</a:t>
            </a:r>
            <a:r>
              <a:rPr lang="en-GB" altLang="de-DE" sz="2400" baseline="-25000"/>
              <a:t>o</a:t>
            </a:r>
            <a:r>
              <a:rPr lang="en-GB" altLang="de-DE" sz="2400"/>
              <a:t>:</a:t>
            </a:r>
            <a:endParaRPr lang="de-DE" altLang="de-DE" sz="2400"/>
          </a:p>
        </p:txBody>
      </p:sp>
      <p:sp>
        <p:nvSpPr>
          <p:cNvPr id="216078" name="TextBox 64"/>
          <p:cNvSpPr txBox="1">
            <a:spLocks noChangeArrowheads="1"/>
          </p:cNvSpPr>
          <p:nvPr/>
        </p:nvSpPr>
        <p:spPr bwMode="auto">
          <a:xfrm>
            <a:off x="6315076" y="4410075"/>
            <a:ext cx="418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2000" i="1"/>
              <a:t>Effective dielectric constant</a:t>
            </a:r>
            <a:endParaRPr lang="de-DE" altLang="de-DE" sz="2000" i="1"/>
          </a:p>
        </p:txBody>
      </p:sp>
      <p:sp>
        <p:nvSpPr>
          <p:cNvPr id="2" name="TextBox 1"/>
          <p:cNvSpPr txBox="1"/>
          <p:nvPr/>
        </p:nvSpPr>
        <p:spPr>
          <a:xfrm>
            <a:off x="142504" y="3213102"/>
            <a:ext cx="175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Analysis: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986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http://antenna.mppa.gr/images/steppedZfilter/Sparam_lumped_circuit_Ch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2517775"/>
            <a:ext cx="5005388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1524001" y="6396038"/>
            <a:ext cx="735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http://antenna.mppa.gr/stepped_Z_filter_low_pass.html</a:t>
            </a:r>
          </a:p>
        </p:txBody>
      </p:sp>
      <p:pic>
        <p:nvPicPr>
          <p:cNvPr id="221188" name="Picture 4" descr="http://antenna.mppa.gr/images/steppedZfilter/3D_ste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625"/>
            <a:ext cx="45720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811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GB" altLang="en-US" sz="2800"/>
              <a:t>H63MCM Coursework</a:t>
            </a:r>
            <a:r>
              <a:rPr lang="en-GB" altLang="en-US" smtClean="0">
                <a:solidFill>
                  <a:schemeClr val="tx1"/>
                </a:solidFill>
              </a:rPr>
              <a:t/>
            </a:r>
            <a:br>
              <a:rPr lang="en-GB" altLang="en-US" smtClean="0">
                <a:solidFill>
                  <a:schemeClr val="tx1"/>
                </a:solidFill>
              </a:rPr>
            </a:br>
            <a:r>
              <a:rPr lang="en-GB" altLang="en-US" sz="3600" b="1">
                <a:solidFill>
                  <a:schemeClr val="accent2"/>
                </a:solidFill>
              </a:rPr>
              <a:t>Stepped-impedance low pass filter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99085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Microwave low-pass filter design</a:t>
            </a:r>
          </a:p>
          <a:p>
            <a:pPr eaLnBrk="1" hangingPunct="1"/>
            <a:r>
              <a:rPr lang="en-GB" altLang="en-US" dirty="0" smtClean="0"/>
              <a:t>25% of the total </a:t>
            </a:r>
            <a:r>
              <a:rPr lang="en-GB" altLang="en-US" dirty="0" smtClean="0"/>
              <a:t>mark</a:t>
            </a:r>
          </a:p>
          <a:p>
            <a:pPr eaLnBrk="1" hangingPunct="1"/>
            <a:r>
              <a:rPr lang="en-GB" altLang="en-US" dirty="0" smtClean="0"/>
              <a:t>Coursework is worth 5 credits = 50 hours of </a:t>
            </a:r>
            <a:r>
              <a:rPr lang="en-GB" altLang="en-US" dirty="0" smtClean="0"/>
              <a:t>your </a:t>
            </a:r>
            <a:r>
              <a:rPr lang="en-GB" altLang="en-US" dirty="0" smtClean="0"/>
              <a:t>work</a:t>
            </a:r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5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343151" y="277814"/>
            <a:ext cx="6507163" cy="2613025"/>
            <a:chOff x="1770" y="6931"/>
            <a:chExt cx="9570" cy="3316"/>
          </a:xfrm>
        </p:grpSpPr>
        <p:sp>
          <p:nvSpPr>
            <p:cNvPr id="10262" name="Oval 3"/>
            <p:cNvSpPr>
              <a:spLocks noChangeArrowheads="1"/>
            </p:cNvSpPr>
            <p:nvPr/>
          </p:nvSpPr>
          <p:spPr bwMode="auto">
            <a:xfrm>
              <a:off x="2320" y="9224"/>
              <a:ext cx="460" cy="4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3" name="Line 4"/>
            <p:cNvSpPr>
              <a:spLocks noChangeShapeType="1"/>
            </p:cNvSpPr>
            <p:nvPr/>
          </p:nvSpPr>
          <p:spPr bwMode="auto">
            <a:xfrm flipV="1">
              <a:off x="2550" y="8694"/>
              <a:ext cx="0" cy="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4" name="Rectangle 5"/>
            <p:cNvSpPr>
              <a:spLocks noChangeArrowheads="1"/>
            </p:cNvSpPr>
            <p:nvPr/>
          </p:nvSpPr>
          <p:spPr bwMode="auto">
            <a:xfrm>
              <a:off x="2440" y="8074"/>
              <a:ext cx="220" cy="6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5" name="Line 6"/>
            <p:cNvSpPr>
              <a:spLocks noChangeShapeType="1"/>
            </p:cNvSpPr>
            <p:nvPr/>
          </p:nvSpPr>
          <p:spPr bwMode="auto">
            <a:xfrm>
              <a:off x="2550" y="9674"/>
              <a:ext cx="0" cy="5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6" name="Line 7"/>
            <p:cNvSpPr>
              <a:spLocks noChangeShapeType="1"/>
            </p:cNvSpPr>
            <p:nvPr/>
          </p:nvSpPr>
          <p:spPr bwMode="auto">
            <a:xfrm flipV="1">
              <a:off x="2550" y="7634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7" name="Line 8"/>
            <p:cNvSpPr>
              <a:spLocks noChangeShapeType="1"/>
            </p:cNvSpPr>
            <p:nvPr/>
          </p:nvSpPr>
          <p:spPr bwMode="auto">
            <a:xfrm>
              <a:off x="2550" y="10184"/>
              <a:ext cx="7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8" name="Line 9"/>
            <p:cNvSpPr>
              <a:spLocks noChangeShapeType="1"/>
            </p:cNvSpPr>
            <p:nvPr/>
          </p:nvSpPr>
          <p:spPr bwMode="auto">
            <a:xfrm>
              <a:off x="2550" y="7634"/>
              <a:ext cx="7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9" name="Text Box 10"/>
            <p:cNvSpPr txBox="1">
              <a:spLocks noChangeArrowheads="1"/>
            </p:cNvSpPr>
            <p:nvPr/>
          </p:nvSpPr>
          <p:spPr bwMode="auto">
            <a:xfrm>
              <a:off x="1770" y="8204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0</a:t>
              </a:r>
              <a:r>
                <a:rPr lang="en-US" altLang="en-US" sz="1200"/>
                <a:t>=1</a:t>
              </a:r>
            </a:p>
          </p:txBody>
        </p:sp>
        <p:sp>
          <p:nvSpPr>
            <p:cNvPr id="10270" name="Text Box 11"/>
            <p:cNvSpPr txBox="1">
              <a:spLocks noChangeArrowheads="1"/>
            </p:cNvSpPr>
            <p:nvPr/>
          </p:nvSpPr>
          <p:spPr bwMode="auto">
            <a:xfrm>
              <a:off x="2000" y="9084"/>
              <a:ext cx="44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+</a:t>
              </a:r>
            </a:p>
          </p:txBody>
        </p:sp>
        <p:grpSp>
          <p:nvGrpSpPr>
            <p:cNvPr id="10271" name="Group 12"/>
            <p:cNvGrpSpPr>
              <a:grpSpLocks/>
            </p:cNvGrpSpPr>
            <p:nvPr/>
          </p:nvGrpSpPr>
          <p:grpSpPr bwMode="auto">
            <a:xfrm>
              <a:off x="4386" y="7638"/>
              <a:ext cx="678" cy="2546"/>
              <a:chOff x="4386" y="1710"/>
              <a:chExt cx="678" cy="2550"/>
            </a:xfrm>
          </p:grpSpPr>
          <p:sp>
            <p:nvSpPr>
              <p:cNvPr id="10317" name="Line 13"/>
              <p:cNvSpPr>
                <a:spLocks noChangeShapeType="1"/>
              </p:cNvSpPr>
              <p:nvPr/>
            </p:nvSpPr>
            <p:spPr bwMode="auto">
              <a:xfrm>
                <a:off x="4689" y="1710"/>
                <a:ext cx="0" cy="12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8" name="Line 14"/>
              <p:cNvSpPr>
                <a:spLocks noChangeShapeType="1"/>
              </p:cNvSpPr>
              <p:nvPr/>
            </p:nvSpPr>
            <p:spPr bwMode="auto">
              <a:xfrm>
                <a:off x="4386" y="2973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9" name="Line 15"/>
              <p:cNvSpPr>
                <a:spLocks noChangeShapeType="1"/>
              </p:cNvSpPr>
              <p:nvPr/>
            </p:nvSpPr>
            <p:spPr bwMode="auto">
              <a:xfrm>
                <a:off x="4386" y="3076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0" name="Line 16"/>
              <p:cNvSpPr>
                <a:spLocks noChangeShapeType="1"/>
              </p:cNvSpPr>
              <p:nvPr/>
            </p:nvSpPr>
            <p:spPr bwMode="auto">
              <a:xfrm>
                <a:off x="4689" y="3099"/>
                <a:ext cx="0" cy="1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272" name="Group 17"/>
            <p:cNvGrpSpPr>
              <a:grpSpLocks/>
            </p:cNvGrpSpPr>
            <p:nvPr/>
          </p:nvGrpSpPr>
          <p:grpSpPr bwMode="auto">
            <a:xfrm>
              <a:off x="5827" y="7634"/>
              <a:ext cx="678" cy="2550"/>
              <a:chOff x="4386" y="1710"/>
              <a:chExt cx="678" cy="2550"/>
            </a:xfrm>
          </p:grpSpPr>
          <p:sp>
            <p:nvSpPr>
              <p:cNvPr id="10313" name="Line 18"/>
              <p:cNvSpPr>
                <a:spLocks noChangeShapeType="1"/>
              </p:cNvSpPr>
              <p:nvPr/>
            </p:nvSpPr>
            <p:spPr bwMode="auto">
              <a:xfrm>
                <a:off x="4689" y="1710"/>
                <a:ext cx="0" cy="12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4" name="Line 19"/>
              <p:cNvSpPr>
                <a:spLocks noChangeShapeType="1"/>
              </p:cNvSpPr>
              <p:nvPr/>
            </p:nvSpPr>
            <p:spPr bwMode="auto">
              <a:xfrm>
                <a:off x="4386" y="2973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5" name="Line 20"/>
              <p:cNvSpPr>
                <a:spLocks noChangeShapeType="1"/>
              </p:cNvSpPr>
              <p:nvPr/>
            </p:nvSpPr>
            <p:spPr bwMode="auto">
              <a:xfrm>
                <a:off x="4386" y="3076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6" name="Line 21"/>
              <p:cNvSpPr>
                <a:spLocks noChangeShapeType="1"/>
              </p:cNvSpPr>
              <p:nvPr/>
            </p:nvSpPr>
            <p:spPr bwMode="auto">
              <a:xfrm>
                <a:off x="4689" y="3099"/>
                <a:ext cx="0" cy="1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273" name="Group 22"/>
            <p:cNvGrpSpPr>
              <a:grpSpLocks/>
            </p:cNvGrpSpPr>
            <p:nvPr/>
          </p:nvGrpSpPr>
          <p:grpSpPr bwMode="auto">
            <a:xfrm>
              <a:off x="8220" y="7634"/>
              <a:ext cx="678" cy="2550"/>
              <a:chOff x="4386" y="1710"/>
              <a:chExt cx="678" cy="2550"/>
            </a:xfrm>
          </p:grpSpPr>
          <p:sp>
            <p:nvSpPr>
              <p:cNvPr id="10309" name="Line 23"/>
              <p:cNvSpPr>
                <a:spLocks noChangeShapeType="1"/>
              </p:cNvSpPr>
              <p:nvPr/>
            </p:nvSpPr>
            <p:spPr bwMode="auto">
              <a:xfrm>
                <a:off x="4689" y="1710"/>
                <a:ext cx="0" cy="12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0" name="Line 24"/>
              <p:cNvSpPr>
                <a:spLocks noChangeShapeType="1"/>
              </p:cNvSpPr>
              <p:nvPr/>
            </p:nvSpPr>
            <p:spPr bwMode="auto">
              <a:xfrm>
                <a:off x="4386" y="2973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1" name="Line 25"/>
              <p:cNvSpPr>
                <a:spLocks noChangeShapeType="1"/>
              </p:cNvSpPr>
              <p:nvPr/>
            </p:nvSpPr>
            <p:spPr bwMode="auto">
              <a:xfrm>
                <a:off x="4386" y="3076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2" name="Line 26"/>
              <p:cNvSpPr>
                <a:spLocks noChangeShapeType="1"/>
              </p:cNvSpPr>
              <p:nvPr/>
            </p:nvSpPr>
            <p:spPr bwMode="auto">
              <a:xfrm>
                <a:off x="4689" y="3099"/>
                <a:ext cx="0" cy="1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274" name="Text Box 27"/>
            <p:cNvSpPr txBox="1">
              <a:spLocks noChangeArrowheads="1"/>
            </p:cNvSpPr>
            <p:nvPr/>
          </p:nvSpPr>
          <p:spPr bwMode="auto">
            <a:xfrm>
              <a:off x="6690" y="8384"/>
              <a:ext cx="1270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…</a:t>
              </a:r>
            </a:p>
          </p:txBody>
        </p:sp>
        <p:sp>
          <p:nvSpPr>
            <p:cNvPr id="10275" name="Rectangle 28"/>
            <p:cNvSpPr>
              <a:spLocks noChangeArrowheads="1"/>
            </p:cNvSpPr>
            <p:nvPr/>
          </p:nvSpPr>
          <p:spPr bwMode="auto">
            <a:xfrm>
              <a:off x="10350" y="8464"/>
              <a:ext cx="220" cy="6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6" name="Line 29"/>
            <p:cNvSpPr>
              <a:spLocks noChangeShapeType="1"/>
            </p:cNvSpPr>
            <p:nvPr/>
          </p:nvSpPr>
          <p:spPr bwMode="auto">
            <a:xfrm>
              <a:off x="10450" y="9084"/>
              <a:ext cx="0" cy="1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7" name="Line 30"/>
            <p:cNvSpPr>
              <a:spLocks noChangeShapeType="1"/>
            </p:cNvSpPr>
            <p:nvPr/>
          </p:nvSpPr>
          <p:spPr bwMode="auto">
            <a:xfrm flipV="1">
              <a:off x="10450" y="7584"/>
              <a:ext cx="0" cy="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8" name="Text Box 31"/>
            <p:cNvSpPr txBox="1">
              <a:spLocks noChangeArrowheads="1"/>
            </p:cNvSpPr>
            <p:nvPr/>
          </p:nvSpPr>
          <p:spPr bwMode="auto">
            <a:xfrm>
              <a:off x="10450" y="9084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N+1</a:t>
              </a:r>
              <a:r>
                <a:rPr lang="en-US" altLang="en-US" sz="1200"/>
                <a:t>=1</a:t>
              </a:r>
            </a:p>
          </p:txBody>
        </p:sp>
        <p:sp>
          <p:nvSpPr>
            <p:cNvPr id="10279" name="Oval 32"/>
            <p:cNvSpPr>
              <a:spLocks noChangeArrowheads="1"/>
            </p:cNvSpPr>
            <p:nvPr/>
          </p:nvSpPr>
          <p:spPr bwMode="auto">
            <a:xfrm>
              <a:off x="2990" y="7564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0" name="Oval 33"/>
            <p:cNvSpPr>
              <a:spLocks noChangeArrowheads="1"/>
            </p:cNvSpPr>
            <p:nvPr/>
          </p:nvSpPr>
          <p:spPr bwMode="auto">
            <a:xfrm>
              <a:off x="9880" y="751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1" name="Oval 34"/>
            <p:cNvSpPr>
              <a:spLocks noChangeArrowheads="1"/>
            </p:cNvSpPr>
            <p:nvPr/>
          </p:nvSpPr>
          <p:spPr bwMode="auto">
            <a:xfrm>
              <a:off x="9870" y="10104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2" name="Oval 35"/>
            <p:cNvSpPr>
              <a:spLocks noChangeArrowheads="1"/>
            </p:cNvSpPr>
            <p:nvPr/>
          </p:nvSpPr>
          <p:spPr bwMode="auto">
            <a:xfrm>
              <a:off x="3047" y="10104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3" name="Line 36"/>
            <p:cNvSpPr>
              <a:spLocks noChangeShapeType="1"/>
            </p:cNvSpPr>
            <p:nvPr/>
          </p:nvSpPr>
          <p:spPr bwMode="auto">
            <a:xfrm flipH="1" flipV="1">
              <a:off x="10013" y="7584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4" name="Text Box 37"/>
            <p:cNvSpPr txBox="1">
              <a:spLocks noChangeArrowheads="1"/>
            </p:cNvSpPr>
            <p:nvPr/>
          </p:nvSpPr>
          <p:spPr bwMode="auto">
            <a:xfrm>
              <a:off x="3800" y="8964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2</a:t>
              </a:r>
              <a:r>
                <a:rPr lang="en-US" altLang="en-US" sz="1200"/>
                <a:t>=C</a:t>
              </a:r>
              <a:r>
                <a:rPr lang="en-US" altLang="en-US" sz="1200" baseline="-25000"/>
                <a:t>1</a:t>
              </a:r>
              <a:endParaRPr lang="en-US" altLang="en-US" sz="1200"/>
            </a:p>
          </p:txBody>
        </p:sp>
        <p:sp>
          <p:nvSpPr>
            <p:cNvPr id="10285" name="Text Box 38"/>
            <p:cNvSpPr txBox="1">
              <a:spLocks noChangeArrowheads="1"/>
            </p:cNvSpPr>
            <p:nvPr/>
          </p:nvSpPr>
          <p:spPr bwMode="auto">
            <a:xfrm>
              <a:off x="3560" y="6931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1</a:t>
              </a:r>
              <a:r>
                <a:rPr lang="en-US" altLang="en-US" sz="1200"/>
                <a:t>=L</a:t>
              </a:r>
              <a:r>
                <a:rPr lang="en-US" altLang="en-US" sz="1200" baseline="-25000"/>
                <a:t>1</a:t>
              </a:r>
              <a:endParaRPr lang="en-US" altLang="en-US" sz="1200"/>
            </a:p>
          </p:txBody>
        </p:sp>
        <p:sp>
          <p:nvSpPr>
            <p:cNvPr id="10286" name="Text Box 39"/>
            <p:cNvSpPr txBox="1">
              <a:spLocks noChangeArrowheads="1"/>
            </p:cNvSpPr>
            <p:nvPr/>
          </p:nvSpPr>
          <p:spPr bwMode="auto">
            <a:xfrm>
              <a:off x="5370" y="8947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4</a:t>
              </a:r>
              <a:r>
                <a:rPr lang="en-US" altLang="en-US" sz="1200"/>
                <a:t>=C</a:t>
              </a:r>
              <a:r>
                <a:rPr lang="en-US" altLang="en-US" sz="1200" baseline="-25000"/>
                <a:t>2</a:t>
              </a:r>
              <a:endParaRPr lang="en-US" altLang="en-US" sz="1200"/>
            </a:p>
          </p:txBody>
        </p:sp>
        <p:sp>
          <p:nvSpPr>
            <p:cNvPr id="10287" name="Text Box 40"/>
            <p:cNvSpPr txBox="1">
              <a:spLocks noChangeArrowheads="1"/>
            </p:cNvSpPr>
            <p:nvPr/>
          </p:nvSpPr>
          <p:spPr bwMode="auto">
            <a:xfrm>
              <a:off x="7720" y="9023"/>
              <a:ext cx="12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N-1</a:t>
              </a:r>
              <a:r>
                <a:rPr lang="en-US" altLang="en-US" sz="1200"/>
                <a:t>=C</a:t>
              </a:r>
            </a:p>
          </p:txBody>
        </p:sp>
        <p:sp>
          <p:nvSpPr>
            <p:cNvPr id="10288" name="Text Box 41"/>
            <p:cNvSpPr txBox="1">
              <a:spLocks noChangeArrowheads="1"/>
            </p:cNvSpPr>
            <p:nvPr/>
          </p:nvSpPr>
          <p:spPr bwMode="auto">
            <a:xfrm>
              <a:off x="5064" y="6931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3</a:t>
              </a:r>
              <a:r>
                <a:rPr lang="en-US" altLang="en-US" sz="1200"/>
                <a:t>=L</a:t>
              </a:r>
            </a:p>
          </p:txBody>
        </p:sp>
        <p:sp>
          <p:nvSpPr>
            <p:cNvPr id="10289" name="Text Box 42"/>
            <p:cNvSpPr txBox="1">
              <a:spLocks noChangeArrowheads="1"/>
            </p:cNvSpPr>
            <p:nvPr/>
          </p:nvSpPr>
          <p:spPr bwMode="auto">
            <a:xfrm>
              <a:off x="8920" y="7021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N</a:t>
              </a:r>
              <a:r>
                <a:rPr lang="en-US" altLang="en-US" sz="1200"/>
                <a:t>=L</a:t>
              </a:r>
            </a:p>
          </p:txBody>
        </p:sp>
        <p:grpSp>
          <p:nvGrpSpPr>
            <p:cNvPr id="10290" name="Group 43"/>
            <p:cNvGrpSpPr>
              <a:grpSpLocks/>
            </p:cNvGrpSpPr>
            <p:nvPr/>
          </p:nvGrpSpPr>
          <p:grpSpPr bwMode="auto">
            <a:xfrm>
              <a:off x="3349" y="7504"/>
              <a:ext cx="883" cy="150"/>
              <a:chOff x="892" y="2376"/>
              <a:chExt cx="303" cy="47"/>
            </a:xfrm>
          </p:grpSpPr>
          <p:sp>
            <p:nvSpPr>
              <p:cNvPr id="10305" name="Freeform 44"/>
              <p:cNvSpPr>
                <a:spLocks/>
              </p:cNvSpPr>
              <p:nvPr/>
            </p:nvSpPr>
            <p:spPr bwMode="auto">
              <a:xfrm>
                <a:off x="892" y="2382"/>
                <a:ext cx="76" cy="41"/>
              </a:xfrm>
              <a:custGeom>
                <a:avLst/>
                <a:gdLst>
                  <a:gd name="T0" fmla="*/ 76 w 76"/>
                  <a:gd name="T1" fmla="*/ 41 h 41"/>
                  <a:gd name="T2" fmla="*/ 72 w 76"/>
                  <a:gd name="T3" fmla="*/ 25 h 41"/>
                  <a:gd name="T4" fmla="*/ 65 w 76"/>
                  <a:gd name="T5" fmla="*/ 12 h 41"/>
                  <a:gd name="T6" fmla="*/ 53 w 76"/>
                  <a:gd name="T7" fmla="*/ 3 h 41"/>
                  <a:gd name="T8" fmla="*/ 38 w 76"/>
                  <a:gd name="T9" fmla="*/ 0 h 41"/>
                  <a:gd name="T10" fmla="*/ 31 w 76"/>
                  <a:gd name="T11" fmla="*/ 1 h 41"/>
                  <a:gd name="T12" fmla="*/ 24 w 76"/>
                  <a:gd name="T13" fmla="*/ 3 h 41"/>
                  <a:gd name="T14" fmla="*/ 11 w 76"/>
                  <a:gd name="T15" fmla="*/ 12 h 41"/>
                  <a:gd name="T16" fmla="*/ 4 w 76"/>
                  <a:gd name="T17" fmla="*/ 25 h 41"/>
                  <a:gd name="T18" fmla="*/ 0 w 76"/>
                  <a:gd name="T19" fmla="*/ 41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41"/>
                  <a:gd name="T32" fmla="*/ 76 w 76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41">
                    <a:moveTo>
                      <a:pt x="76" y="41"/>
                    </a:moveTo>
                    <a:lnTo>
                      <a:pt x="72" y="25"/>
                    </a:lnTo>
                    <a:lnTo>
                      <a:pt x="65" y="12"/>
                    </a:lnTo>
                    <a:lnTo>
                      <a:pt x="53" y="3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3"/>
                    </a:lnTo>
                    <a:lnTo>
                      <a:pt x="11" y="12"/>
                    </a:lnTo>
                    <a:lnTo>
                      <a:pt x="4" y="25"/>
                    </a:lnTo>
                    <a:lnTo>
                      <a:pt x="0" y="41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06" name="Freeform 45"/>
              <p:cNvSpPr>
                <a:spLocks/>
              </p:cNvSpPr>
              <p:nvPr/>
            </p:nvSpPr>
            <p:spPr bwMode="auto">
              <a:xfrm>
                <a:off x="968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2 w 76"/>
                  <a:gd name="T7" fmla="*/ 4 h 42"/>
                  <a:gd name="T8" fmla="*/ 38 w 76"/>
                  <a:gd name="T9" fmla="*/ 0 h 42"/>
                  <a:gd name="T10" fmla="*/ 23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8" y="0"/>
                    </a:lnTo>
                    <a:lnTo>
                      <a:pt x="23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07" name="Freeform 46"/>
              <p:cNvSpPr>
                <a:spLocks/>
              </p:cNvSpPr>
              <p:nvPr/>
            </p:nvSpPr>
            <p:spPr bwMode="auto">
              <a:xfrm>
                <a:off x="1044" y="2376"/>
                <a:ext cx="75" cy="42"/>
              </a:xfrm>
              <a:custGeom>
                <a:avLst/>
                <a:gdLst>
                  <a:gd name="T0" fmla="*/ 75 w 75"/>
                  <a:gd name="T1" fmla="*/ 40 h 42"/>
                  <a:gd name="T2" fmla="*/ 72 w 75"/>
                  <a:gd name="T3" fmla="*/ 26 h 42"/>
                  <a:gd name="T4" fmla="*/ 65 w 75"/>
                  <a:gd name="T5" fmla="*/ 13 h 42"/>
                  <a:gd name="T6" fmla="*/ 52 w 75"/>
                  <a:gd name="T7" fmla="*/ 4 h 42"/>
                  <a:gd name="T8" fmla="*/ 37 w 75"/>
                  <a:gd name="T9" fmla="*/ 0 h 42"/>
                  <a:gd name="T10" fmla="*/ 23 w 75"/>
                  <a:gd name="T11" fmla="*/ 4 h 42"/>
                  <a:gd name="T12" fmla="*/ 10 w 75"/>
                  <a:gd name="T13" fmla="*/ 13 h 42"/>
                  <a:gd name="T14" fmla="*/ 3 w 75"/>
                  <a:gd name="T15" fmla="*/ 26 h 42"/>
                  <a:gd name="T16" fmla="*/ 0 w 75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"/>
                  <a:gd name="T28" fmla="*/ 0 h 42"/>
                  <a:gd name="T29" fmla="*/ 75 w 75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" h="42">
                    <a:moveTo>
                      <a:pt x="75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7" y="0"/>
                    </a:lnTo>
                    <a:lnTo>
                      <a:pt x="23" y="4"/>
                    </a:lnTo>
                    <a:lnTo>
                      <a:pt x="10" y="13"/>
                    </a:lnTo>
                    <a:lnTo>
                      <a:pt x="3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08" name="Freeform 47"/>
              <p:cNvSpPr>
                <a:spLocks/>
              </p:cNvSpPr>
              <p:nvPr/>
            </p:nvSpPr>
            <p:spPr bwMode="auto">
              <a:xfrm>
                <a:off x="1119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3 w 76"/>
                  <a:gd name="T7" fmla="*/ 4 h 42"/>
                  <a:gd name="T8" fmla="*/ 38 w 76"/>
                  <a:gd name="T9" fmla="*/ 0 h 42"/>
                  <a:gd name="T10" fmla="*/ 24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3" y="4"/>
                    </a:lnTo>
                    <a:lnTo>
                      <a:pt x="38" y="0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291" name="Group 48"/>
            <p:cNvGrpSpPr>
              <a:grpSpLocks/>
            </p:cNvGrpSpPr>
            <p:nvPr/>
          </p:nvGrpSpPr>
          <p:grpSpPr bwMode="auto">
            <a:xfrm>
              <a:off x="4944" y="7498"/>
              <a:ext cx="883" cy="150"/>
              <a:chOff x="892" y="2376"/>
              <a:chExt cx="303" cy="47"/>
            </a:xfrm>
          </p:grpSpPr>
          <p:sp>
            <p:nvSpPr>
              <p:cNvPr id="10301" name="Freeform 49"/>
              <p:cNvSpPr>
                <a:spLocks/>
              </p:cNvSpPr>
              <p:nvPr/>
            </p:nvSpPr>
            <p:spPr bwMode="auto">
              <a:xfrm>
                <a:off x="892" y="2382"/>
                <a:ext cx="76" cy="41"/>
              </a:xfrm>
              <a:custGeom>
                <a:avLst/>
                <a:gdLst>
                  <a:gd name="T0" fmla="*/ 76 w 76"/>
                  <a:gd name="T1" fmla="*/ 41 h 41"/>
                  <a:gd name="T2" fmla="*/ 72 w 76"/>
                  <a:gd name="T3" fmla="*/ 25 h 41"/>
                  <a:gd name="T4" fmla="*/ 65 w 76"/>
                  <a:gd name="T5" fmla="*/ 12 h 41"/>
                  <a:gd name="T6" fmla="*/ 53 w 76"/>
                  <a:gd name="T7" fmla="*/ 3 h 41"/>
                  <a:gd name="T8" fmla="*/ 38 w 76"/>
                  <a:gd name="T9" fmla="*/ 0 h 41"/>
                  <a:gd name="T10" fmla="*/ 31 w 76"/>
                  <a:gd name="T11" fmla="*/ 1 h 41"/>
                  <a:gd name="T12" fmla="*/ 24 w 76"/>
                  <a:gd name="T13" fmla="*/ 3 h 41"/>
                  <a:gd name="T14" fmla="*/ 11 w 76"/>
                  <a:gd name="T15" fmla="*/ 12 h 41"/>
                  <a:gd name="T16" fmla="*/ 4 w 76"/>
                  <a:gd name="T17" fmla="*/ 25 h 41"/>
                  <a:gd name="T18" fmla="*/ 0 w 76"/>
                  <a:gd name="T19" fmla="*/ 41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41"/>
                  <a:gd name="T32" fmla="*/ 76 w 76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41">
                    <a:moveTo>
                      <a:pt x="76" y="41"/>
                    </a:moveTo>
                    <a:lnTo>
                      <a:pt x="72" y="25"/>
                    </a:lnTo>
                    <a:lnTo>
                      <a:pt x="65" y="12"/>
                    </a:lnTo>
                    <a:lnTo>
                      <a:pt x="53" y="3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3"/>
                    </a:lnTo>
                    <a:lnTo>
                      <a:pt x="11" y="12"/>
                    </a:lnTo>
                    <a:lnTo>
                      <a:pt x="4" y="25"/>
                    </a:lnTo>
                    <a:lnTo>
                      <a:pt x="0" y="41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02" name="Freeform 50"/>
              <p:cNvSpPr>
                <a:spLocks/>
              </p:cNvSpPr>
              <p:nvPr/>
            </p:nvSpPr>
            <p:spPr bwMode="auto">
              <a:xfrm>
                <a:off x="968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2 w 76"/>
                  <a:gd name="T7" fmla="*/ 4 h 42"/>
                  <a:gd name="T8" fmla="*/ 38 w 76"/>
                  <a:gd name="T9" fmla="*/ 0 h 42"/>
                  <a:gd name="T10" fmla="*/ 23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8" y="0"/>
                    </a:lnTo>
                    <a:lnTo>
                      <a:pt x="23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03" name="Freeform 51"/>
              <p:cNvSpPr>
                <a:spLocks/>
              </p:cNvSpPr>
              <p:nvPr/>
            </p:nvSpPr>
            <p:spPr bwMode="auto">
              <a:xfrm>
                <a:off x="1044" y="2376"/>
                <a:ext cx="75" cy="42"/>
              </a:xfrm>
              <a:custGeom>
                <a:avLst/>
                <a:gdLst>
                  <a:gd name="T0" fmla="*/ 75 w 75"/>
                  <a:gd name="T1" fmla="*/ 40 h 42"/>
                  <a:gd name="T2" fmla="*/ 72 w 75"/>
                  <a:gd name="T3" fmla="*/ 26 h 42"/>
                  <a:gd name="T4" fmla="*/ 65 w 75"/>
                  <a:gd name="T5" fmla="*/ 13 h 42"/>
                  <a:gd name="T6" fmla="*/ 52 w 75"/>
                  <a:gd name="T7" fmla="*/ 4 h 42"/>
                  <a:gd name="T8" fmla="*/ 37 w 75"/>
                  <a:gd name="T9" fmla="*/ 0 h 42"/>
                  <a:gd name="T10" fmla="*/ 23 w 75"/>
                  <a:gd name="T11" fmla="*/ 4 h 42"/>
                  <a:gd name="T12" fmla="*/ 10 w 75"/>
                  <a:gd name="T13" fmla="*/ 13 h 42"/>
                  <a:gd name="T14" fmla="*/ 3 w 75"/>
                  <a:gd name="T15" fmla="*/ 26 h 42"/>
                  <a:gd name="T16" fmla="*/ 0 w 75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"/>
                  <a:gd name="T28" fmla="*/ 0 h 42"/>
                  <a:gd name="T29" fmla="*/ 75 w 75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" h="42">
                    <a:moveTo>
                      <a:pt x="75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7" y="0"/>
                    </a:lnTo>
                    <a:lnTo>
                      <a:pt x="23" y="4"/>
                    </a:lnTo>
                    <a:lnTo>
                      <a:pt x="10" y="13"/>
                    </a:lnTo>
                    <a:lnTo>
                      <a:pt x="3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04" name="Freeform 52"/>
              <p:cNvSpPr>
                <a:spLocks/>
              </p:cNvSpPr>
              <p:nvPr/>
            </p:nvSpPr>
            <p:spPr bwMode="auto">
              <a:xfrm>
                <a:off x="1119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3 w 76"/>
                  <a:gd name="T7" fmla="*/ 4 h 42"/>
                  <a:gd name="T8" fmla="*/ 38 w 76"/>
                  <a:gd name="T9" fmla="*/ 0 h 42"/>
                  <a:gd name="T10" fmla="*/ 24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3" y="4"/>
                    </a:lnTo>
                    <a:lnTo>
                      <a:pt x="38" y="0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292" name="Group 53"/>
            <p:cNvGrpSpPr>
              <a:grpSpLocks/>
            </p:cNvGrpSpPr>
            <p:nvPr/>
          </p:nvGrpSpPr>
          <p:grpSpPr bwMode="auto">
            <a:xfrm>
              <a:off x="8793" y="7479"/>
              <a:ext cx="883" cy="150"/>
              <a:chOff x="892" y="2376"/>
              <a:chExt cx="303" cy="47"/>
            </a:xfrm>
          </p:grpSpPr>
          <p:sp>
            <p:nvSpPr>
              <p:cNvPr id="10297" name="Freeform 54"/>
              <p:cNvSpPr>
                <a:spLocks/>
              </p:cNvSpPr>
              <p:nvPr/>
            </p:nvSpPr>
            <p:spPr bwMode="auto">
              <a:xfrm>
                <a:off x="892" y="2382"/>
                <a:ext cx="76" cy="41"/>
              </a:xfrm>
              <a:custGeom>
                <a:avLst/>
                <a:gdLst>
                  <a:gd name="T0" fmla="*/ 76 w 76"/>
                  <a:gd name="T1" fmla="*/ 41 h 41"/>
                  <a:gd name="T2" fmla="*/ 72 w 76"/>
                  <a:gd name="T3" fmla="*/ 25 h 41"/>
                  <a:gd name="T4" fmla="*/ 65 w 76"/>
                  <a:gd name="T5" fmla="*/ 12 h 41"/>
                  <a:gd name="T6" fmla="*/ 53 w 76"/>
                  <a:gd name="T7" fmla="*/ 3 h 41"/>
                  <a:gd name="T8" fmla="*/ 38 w 76"/>
                  <a:gd name="T9" fmla="*/ 0 h 41"/>
                  <a:gd name="T10" fmla="*/ 31 w 76"/>
                  <a:gd name="T11" fmla="*/ 1 h 41"/>
                  <a:gd name="T12" fmla="*/ 24 w 76"/>
                  <a:gd name="T13" fmla="*/ 3 h 41"/>
                  <a:gd name="T14" fmla="*/ 11 w 76"/>
                  <a:gd name="T15" fmla="*/ 12 h 41"/>
                  <a:gd name="T16" fmla="*/ 4 w 76"/>
                  <a:gd name="T17" fmla="*/ 25 h 41"/>
                  <a:gd name="T18" fmla="*/ 0 w 76"/>
                  <a:gd name="T19" fmla="*/ 41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41"/>
                  <a:gd name="T32" fmla="*/ 76 w 76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41">
                    <a:moveTo>
                      <a:pt x="76" y="41"/>
                    </a:moveTo>
                    <a:lnTo>
                      <a:pt x="72" y="25"/>
                    </a:lnTo>
                    <a:lnTo>
                      <a:pt x="65" y="12"/>
                    </a:lnTo>
                    <a:lnTo>
                      <a:pt x="53" y="3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3"/>
                    </a:lnTo>
                    <a:lnTo>
                      <a:pt x="11" y="12"/>
                    </a:lnTo>
                    <a:lnTo>
                      <a:pt x="4" y="25"/>
                    </a:lnTo>
                    <a:lnTo>
                      <a:pt x="0" y="41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98" name="Freeform 55"/>
              <p:cNvSpPr>
                <a:spLocks/>
              </p:cNvSpPr>
              <p:nvPr/>
            </p:nvSpPr>
            <p:spPr bwMode="auto">
              <a:xfrm>
                <a:off x="968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2 w 76"/>
                  <a:gd name="T7" fmla="*/ 4 h 42"/>
                  <a:gd name="T8" fmla="*/ 38 w 76"/>
                  <a:gd name="T9" fmla="*/ 0 h 42"/>
                  <a:gd name="T10" fmla="*/ 23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8" y="0"/>
                    </a:lnTo>
                    <a:lnTo>
                      <a:pt x="23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99" name="Freeform 56"/>
              <p:cNvSpPr>
                <a:spLocks/>
              </p:cNvSpPr>
              <p:nvPr/>
            </p:nvSpPr>
            <p:spPr bwMode="auto">
              <a:xfrm>
                <a:off x="1044" y="2376"/>
                <a:ext cx="75" cy="42"/>
              </a:xfrm>
              <a:custGeom>
                <a:avLst/>
                <a:gdLst>
                  <a:gd name="T0" fmla="*/ 75 w 75"/>
                  <a:gd name="T1" fmla="*/ 40 h 42"/>
                  <a:gd name="T2" fmla="*/ 72 w 75"/>
                  <a:gd name="T3" fmla="*/ 26 h 42"/>
                  <a:gd name="T4" fmla="*/ 65 w 75"/>
                  <a:gd name="T5" fmla="*/ 13 h 42"/>
                  <a:gd name="T6" fmla="*/ 52 w 75"/>
                  <a:gd name="T7" fmla="*/ 4 h 42"/>
                  <a:gd name="T8" fmla="*/ 37 w 75"/>
                  <a:gd name="T9" fmla="*/ 0 h 42"/>
                  <a:gd name="T10" fmla="*/ 23 w 75"/>
                  <a:gd name="T11" fmla="*/ 4 h 42"/>
                  <a:gd name="T12" fmla="*/ 10 w 75"/>
                  <a:gd name="T13" fmla="*/ 13 h 42"/>
                  <a:gd name="T14" fmla="*/ 3 w 75"/>
                  <a:gd name="T15" fmla="*/ 26 h 42"/>
                  <a:gd name="T16" fmla="*/ 0 w 75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"/>
                  <a:gd name="T28" fmla="*/ 0 h 42"/>
                  <a:gd name="T29" fmla="*/ 75 w 75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" h="42">
                    <a:moveTo>
                      <a:pt x="75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7" y="0"/>
                    </a:lnTo>
                    <a:lnTo>
                      <a:pt x="23" y="4"/>
                    </a:lnTo>
                    <a:lnTo>
                      <a:pt x="10" y="13"/>
                    </a:lnTo>
                    <a:lnTo>
                      <a:pt x="3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00" name="Freeform 57"/>
              <p:cNvSpPr>
                <a:spLocks/>
              </p:cNvSpPr>
              <p:nvPr/>
            </p:nvSpPr>
            <p:spPr bwMode="auto">
              <a:xfrm>
                <a:off x="1119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3 w 76"/>
                  <a:gd name="T7" fmla="*/ 4 h 42"/>
                  <a:gd name="T8" fmla="*/ 38 w 76"/>
                  <a:gd name="T9" fmla="*/ 0 h 42"/>
                  <a:gd name="T10" fmla="*/ 24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3" y="4"/>
                    </a:lnTo>
                    <a:lnTo>
                      <a:pt x="38" y="0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293" name="Line 58"/>
            <p:cNvSpPr>
              <a:spLocks noChangeShapeType="1"/>
            </p:cNvSpPr>
            <p:nvPr/>
          </p:nvSpPr>
          <p:spPr bwMode="auto">
            <a:xfrm>
              <a:off x="4232" y="7603"/>
              <a:ext cx="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4" name="Line 59"/>
            <p:cNvSpPr>
              <a:spLocks noChangeShapeType="1"/>
            </p:cNvSpPr>
            <p:nvPr/>
          </p:nvSpPr>
          <p:spPr bwMode="auto">
            <a:xfrm>
              <a:off x="5827" y="7613"/>
              <a:ext cx="13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5" name="Line 60"/>
            <p:cNvSpPr>
              <a:spLocks noChangeShapeType="1"/>
            </p:cNvSpPr>
            <p:nvPr/>
          </p:nvSpPr>
          <p:spPr bwMode="auto">
            <a:xfrm>
              <a:off x="8523" y="763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6" name="Line 61"/>
            <p:cNvSpPr>
              <a:spLocks noChangeShapeType="1"/>
            </p:cNvSpPr>
            <p:nvPr/>
          </p:nvSpPr>
          <p:spPr bwMode="auto">
            <a:xfrm>
              <a:off x="9646" y="7573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243" name="Text Box 72"/>
          <p:cNvSpPr txBox="1">
            <a:spLocks noChangeArrowheads="1"/>
          </p:cNvSpPr>
          <p:nvPr/>
        </p:nvSpPr>
        <p:spPr bwMode="auto">
          <a:xfrm>
            <a:off x="3867150" y="3135313"/>
            <a:ext cx="365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latin typeface="+mn-lt"/>
              </a:rPr>
              <a:t>Low pass prototype filter</a:t>
            </a:r>
          </a:p>
        </p:txBody>
      </p:sp>
      <p:grpSp>
        <p:nvGrpSpPr>
          <p:cNvPr id="10244" name="Group 86"/>
          <p:cNvGrpSpPr>
            <a:grpSpLocks/>
          </p:cNvGrpSpPr>
          <p:nvPr/>
        </p:nvGrpSpPr>
        <p:grpSpPr bwMode="auto">
          <a:xfrm>
            <a:off x="1844675" y="3800475"/>
            <a:ext cx="8313738" cy="2719388"/>
            <a:chOff x="202" y="2394"/>
            <a:chExt cx="5237" cy="1713"/>
          </a:xfrm>
        </p:grpSpPr>
        <p:sp>
          <p:nvSpPr>
            <p:cNvPr id="10245" name="Rectangle 63"/>
            <p:cNvSpPr>
              <a:spLocks noChangeArrowheads="1"/>
            </p:cNvSpPr>
            <p:nvPr/>
          </p:nvSpPr>
          <p:spPr bwMode="auto">
            <a:xfrm>
              <a:off x="752" y="2731"/>
              <a:ext cx="1087" cy="2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0246" name="Rectangle 65"/>
            <p:cNvSpPr>
              <a:spLocks noChangeArrowheads="1"/>
            </p:cNvSpPr>
            <p:nvPr/>
          </p:nvSpPr>
          <p:spPr bwMode="auto">
            <a:xfrm>
              <a:off x="1839" y="2783"/>
              <a:ext cx="32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0247" name="Rectangle 68"/>
            <p:cNvSpPr>
              <a:spLocks noChangeArrowheads="1"/>
            </p:cNvSpPr>
            <p:nvPr/>
          </p:nvSpPr>
          <p:spPr bwMode="auto">
            <a:xfrm>
              <a:off x="4051" y="2731"/>
              <a:ext cx="1087" cy="2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0248" name="Text Box 71"/>
            <p:cNvSpPr txBox="1">
              <a:spLocks noChangeArrowheads="1"/>
            </p:cNvSpPr>
            <p:nvPr/>
          </p:nvSpPr>
          <p:spPr bwMode="auto">
            <a:xfrm>
              <a:off x="892" y="3819"/>
              <a:ext cx="38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>
                  <a:latin typeface="+mn-lt"/>
                </a:rPr>
                <a:t>Low pass stepped-impedance filter</a:t>
              </a:r>
            </a:p>
          </p:txBody>
        </p:sp>
        <p:sp>
          <p:nvSpPr>
            <p:cNvPr id="10249" name="Rectangle 73"/>
            <p:cNvSpPr>
              <a:spLocks noChangeArrowheads="1"/>
            </p:cNvSpPr>
            <p:nvPr/>
          </p:nvSpPr>
          <p:spPr bwMode="auto">
            <a:xfrm>
              <a:off x="2159" y="2627"/>
              <a:ext cx="385" cy="4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0250" name="Rectangle 74"/>
            <p:cNvSpPr>
              <a:spLocks noChangeArrowheads="1"/>
            </p:cNvSpPr>
            <p:nvPr/>
          </p:nvSpPr>
          <p:spPr bwMode="auto">
            <a:xfrm>
              <a:off x="2544" y="2797"/>
              <a:ext cx="320" cy="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0251" name="Rectangle 75"/>
            <p:cNvSpPr>
              <a:spLocks noChangeArrowheads="1"/>
            </p:cNvSpPr>
            <p:nvPr/>
          </p:nvSpPr>
          <p:spPr bwMode="auto">
            <a:xfrm>
              <a:off x="2848" y="2627"/>
              <a:ext cx="385" cy="4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0252" name="Rectangle 76"/>
            <p:cNvSpPr>
              <a:spLocks noChangeArrowheads="1"/>
            </p:cNvSpPr>
            <p:nvPr/>
          </p:nvSpPr>
          <p:spPr bwMode="auto">
            <a:xfrm>
              <a:off x="3233" y="2783"/>
              <a:ext cx="320" cy="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0253" name="Rectangle 77"/>
            <p:cNvSpPr>
              <a:spLocks noChangeArrowheads="1"/>
            </p:cNvSpPr>
            <p:nvPr/>
          </p:nvSpPr>
          <p:spPr bwMode="auto">
            <a:xfrm>
              <a:off x="3553" y="2627"/>
              <a:ext cx="498" cy="4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0254" name="Line 78"/>
            <p:cNvSpPr>
              <a:spLocks noChangeShapeType="1"/>
            </p:cNvSpPr>
            <p:nvPr/>
          </p:nvSpPr>
          <p:spPr bwMode="auto">
            <a:xfrm>
              <a:off x="1839" y="2401"/>
              <a:ext cx="0" cy="1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5" name="Line 79"/>
            <p:cNvSpPr>
              <a:spLocks noChangeShapeType="1"/>
            </p:cNvSpPr>
            <p:nvPr/>
          </p:nvSpPr>
          <p:spPr bwMode="auto">
            <a:xfrm>
              <a:off x="4061" y="2394"/>
              <a:ext cx="0" cy="1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6" name="Line 80"/>
            <p:cNvSpPr>
              <a:spLocks noChangeShapeType="1"/>
            </p:cNvSpPr>
            <p:nvPr/>
          </p:nvSpPr>
          <p:spPr bwMode="auto">
            <a:xfrm flipV="1">
              <a:off x="578" y="3037"/>
              <a:ext cx="485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7" name="Text Box 81"/>
            <p:cNvSpPr txBox="1">
              <a:spLocks noChangeArrowheads="1"/>
            </p:cNvSpPr>
            <p:nvPr/>
          </p:nvSpPr>
          <p:spPr bwMode="auto">
            <a:xfrm>
              <a:off x="202" y="3742"/>
              <a:ext cx="9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>
                  <a:latin typeface="+mn-lt"/>
                </a:rPr>
                <a:t>50</a:t>
              </a:r>
              <a:r>
                <a:rPr lang="en-GB" altLang="en-US" dirty="0">
                  <a:latin typeface="Symbol" panose="05050102010706020507" pitchFamily="18" charset="2"/>
                </a:rPr>
                <a:t>W</a:t>
              </a:r>
              <a:r>
                <a:rPr lang="en-GB" altLang="en-US" dirty="0">
                  <a:latin typeface="+mn-lt"/>
                </a:rPr>
                <a:t> line</a:t>
              </a:r>
            </a:p>
          </p:txBody>
        </p:sp>
        <p:sp>
          <p:nvSpPr>
            <p:cNvPr id="10258" name="Text Box 82"/>
            <p:cNvSpPr txBox="1">
              <a:spLocks noChangeArrowheads="1"/>
            </p:cNvSpPr>
            <p:nvPr/>
          </p:nvSpPr>
          <p:spPr bwMode="auto">
            <a:xfrm>
              <a:off x="4449" y="3584"/>
              <a:ext cx="9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>
                  <a:latin typeface="+mn-lt"/>
                </a:rPr>
                <a:t>50</a:t>
              </a:r>
              <a:r>
                <a:rPr lang="en-GB" altLang="en-US" dirty="0">
                  <a:latin typeface="Symbol" panose="05050102010706020507" pitchFamily="18" charset="2"/>
                </a:rPr>
                <a:t>W</a:t>
              </a:r>
              <a:r>
                <a:rPr lang="en-GB" altLang="en-US" dirty="0">
                  <a:latin typeface="+mn-lt"/>
                </a:rPr>
                <a:t> line</a:t>
              </a:r>
            </a:p>
          </p:txBody>
        </p:sp>
        <p:sp>
          <p:nvSpPr>
            <p:cNvPr id="10259" name="Line 83"/>
            <p:cNvSpPr>
              <a:spLocks noChangeShapeType="1"/>
            </p:cNvSpPr>
            <p:nvPr/>
          </p:nvSpPr>
          <p:spPr bwMode="auto">
            <a:xfrm flipH="1" flipV="1">
              <a:off x="4449" y="2954"/>
              <a:ext cx="303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0" name="Line 84"/>
            <p:cNvSpPr>
              <a:spLocks noChangeShapeType="1"/>
            </p:cNvSpPr>
            <p:nvPr/>
          </p:nvSpPr>
          <p:spPr bwMode="auto">
            <a:xfrm>
              <a:off x="1875" y="3584"/>
              <a:ext cx="2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1" name="Text Box 85"/>
            <p:cNvSpPr txBox="1">
              <a:spLocks noChangeArrowheads="1"/>
            </p:cNvSpPr>
            <p:nvPr/>
          </p:nvSpPr>
          <p:spPr bwMode="auto">
            <a:xfrm>
              <a:off x="2544" y="3207"/>
              <a:ext cx="9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i="1">
                  <a:latin typeface="+mn-lt"/>
                </a:rPr>
                <a:t>filter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464134" y="807353"/>
            <a:ext cx="202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Lowpass</a:t>
            </a:r>
            <a:r>
              <a:rPr lang="en-GB" dirty="0"/>
              <a:t> filter prototype</a:t>
            </a:r>
          </a:p>
        </p:txBody>
      </p:sp>
    </p:spTree>
    <p:extLst>
      <p:ext uri="{BB962C8B-B14F-4D97-AF65-F5344CB8AC3E}">
        <p14:creationId xmlns:p14="http://schemas.microsoft.com/office/powerpoint/2010/main" val="9482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b="1"/>
              <a:t>Filter design process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504" y="1752600"/>
            <a:ext cx="11435938" cy="4114800"/>
          </a:xfrm>
        </p:spPr>
        <p:txBody>
          <a:bodyPr/>
          <a:lstStyle/>
          <a:p>
            <a:pPr eaLnBrk="1" hangingPunct="1"/>
            <a:r>
              <a:rPr lang="en-GB" altLang="en-US" dirty="0"/>
              <a:t>Defining filter characteristics and deciding on the filter order</a:t>
            </a:r>
          </a:p>
          <a:p>
            <a:pPr eaLnBrk="1" hangingPunct="1"/>
            <a:r>
              <a:rPr lang="en-GB" altLang="en-US" dirty="0"/>
              <a:t>Select the appropriate </a:t>
            </a:r>
            <a:r>
              <a:rPr lang="en-GB" altLang="en-US" dirty="0" err="1"/>
              <a:t>lowpass</a:t>
            </a:r>
            <a:r>
              <a:rPr lang="en-GB" altLang="en-US" dirty="0"/>
              <a:t> prototype network</a:t>
            </a:r>
          </a:p>
          <a:p>
            <a:pPr eaLnBrk="1" hangingPunct="1"/>
            <a:r>
              <a:rPr lang="en-GB" altLang="en-US" dirty="0"/>
              <a:t>Scaling of the prototype to microwave frequencies</a:t>
            </a:r>
          </a:p>
          <a:p>
            <a:pPr eaLnBrk="1" hangingPunct="1"/>
            <a:r>
              <a:rPr lang="en-GB" altLang="en-US" dirty="0"/>
              <a:t>Transforming lumped components to transmission line equivalents</a:t>
            </a:r>
          </a:p>
          <a:p>
            <a:pPr eaLnBrk="1" hangingPunct="1"/>
            <a:r>
              <a:rPr lang="en-GB" altLang="en-US" dirty="0"/>
              <a:t>Filter layout - Convert the transmission lines to physical parameters of </a:t>
            </a:r>
            <a:r>
              <a:rPr lang="en-GB" altLang="en-US" dirty="0" err="1"/>
              <a:t>microstrip</a:t>
            </a:r>
            <a:r>
              <a:rPr lang="en-GB" altLang="en-US" dirty="0"/>
              <a:t> lines</a:t>
            </a:r>
          </a:p>
        </p:txBody>
      </p:sp>
    </p:spTree>
    <p:extLst>
      <p:ext uri="{BB962C8B-B14F-4D97-AF65-F5344CB8AC3E}">
        <p14:creationId xmlns:p14="http://schemas.microsoft.com/office/powerpoint/2010/main" val="14730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76675" y="18288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997201" y="1227138"/>
            <a:ext cx="5510213" cy="3771900"/>
            <a:chOff x="928" y="773"/>
            <a:chExt cx="3038" cy="2016"/>
          </a:xfrm>
        </p:grpSpPr>
        <p:pic>
          <p:nvPicPr>
            <p:cNvPr id="1229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" y="773"/>
              <a:ext cx="2796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 flipH="1">
              <a:off x="2260" y="2324"/>
              <a:ext cx="438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656" y="2216"/>
              <a:ext cx="44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Symbol" panose="05050102010706020507" pitchFamily="18" charset="2"/>
                </a:rPr>
                <a:t>w</a:t>
              </a:r>
              <a:r>
                <a:rPr lang="en-US" altLang="en-US" sz="1200" baseline="-25000"/>
                <a:t>c</a:t>
              </a:r>
              <a:endParaRPr lang="en-US" altLang="en-US" sz="1200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270" y="2456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2260" y="2276"/>
              <a:ext cx="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928" y="2378"/>
              <a:ext cx="49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IL</a:t>
              </a:r>
              <a:r>
                <a:rPr lang="en-US" altLang="en-US" sz="1200" baseline="-25000"/>
                <a:t>max</a:t>
              </a:r>
              <a:endParaRPr lang="en-US" altLang="en-US" sz="1200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3046" y="980"/>
              <a:ext cx="0" cy="1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H="1">
              <a:off x="1480" y="1958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 flipH="1">
              <a:off x="1486" y="1766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 flipH="1">
              <a:off x="1480" y="1568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1570" y="1406"/>
              <a:ext cx="81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ILmin for N=5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1570" y="1634"/>
              <a:ext cx="81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ILmin for N=4</a:t>
              </a:r>
            </a:p>
          </p:txBody>
        </p:sp>
        <p:sp>
          <p:nvSpPr>
            <p:cNvPr id="12306" name="Text Box 16"/>
            <p:cNvSpPr txBox="1">
              <a:spLocks noChangeArrowheads="1"/>
            </p:cNvSpPr>
            <p:nvPr/>
          </p:nvSpPr>
          <p:spPr bwMode="auto">
            <a:xfrm>
              <a:off x="1612" y="1820"/>
              <a:ext cx="81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ILmin for N=3</a:t>
              </a:r>
            </a:p>
          </p:txBody>
        </p:sp>
        <p:sp>
          <p:nvSpPr>
            <p:cNvPr id="12307" name="Text Box 17"/>
            <p:cNvSpPr txBox="1">
              <a:spLocks noChangeArrowheads="1"/>
            </p:cNvSpPr>
            <p:nvPr/>
          </p:nvSpPr>
          <p:spPr bwMode="auto">
            <a:xfrm>
              <a:off x="3304" y="1064"/>
              <a:ext cx="4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N=5</a:t>
              </a:r>
            </a:p>
          </p:txBody>
        </p:sp>
        <p:sp>
          <p:nvSpPr>
            <p:cNvPr id="12308" name="Text Box 18"/>
            <p:cNvSpPr txBox="1">
              <a:spLocks noChangeArrowheads="1"/>
            </p:cNvSpPr>
            <p:nvPr/>
          </p:nvSpPr>
          <p:spPr bwMode="auto">
            <a:xfrm>
              <a:off x="3400" y="1340"/>
              <a:ext cx="4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N=4</a:t>
              </a:r>
            </a:p>
          </p:txBody>
        </p:sp>
        <p:sp>
          <p:nvSpPr>
            <p:cNvPr id="12309" name="Text Box 19"/>
            <p:cNvSpPr txBox="1">
              <a:spLocks noChangeArrowheads="1"/>
            </p:cNvSpPr>
            <p:nvPr/>
          </p:nvSpPr>
          <p:spPr bwMode="auto">
            <a:xfrm>
              <a:off x="3400" y="1766"/>
              <a:ext cx="4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N=3</a:t>
              </a:r>
            </a:p>
          </p:txBody>
        </p:sp>
        <p:sp>
          <p:nvSpPr>
            <p:cNvPr id="12310" name="Line 20"/>
            <p:cNvSpPr>
              <a:spLocks noChangeShapeType="1"/>
            </p:cNvSpPr>
            <p:nvPr/>
          </p:nvSpPr>
          <p:spPr bwMode="auto">
            <a:xfrm>
              <a:off x="1480" y="2552"/>
              <a:ext cx="7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11" name="Line 21"/>
            <p:cNvSpPr>
              <a:spLocks noChangeShapeType="1"/>
            </p:cNvSpPr>
            <p:nvPr/>
          </p:nvSpPr>
          <p:spPr bwMode="auto">
            <a:xfrm flipV="1">
              <a:off x="2260" y="893"/>
              <a:ext cx="0" cy="16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12" name="Line 22"/>
            <p:cNvSpPr>
              <a:spLocks noChangeShapeType="1"/>
            </p:cNvSpPr>
            <p:nvPr/>
          </p:nvSpPr>
          <p:spPr bwMode="auto">
            <a:xfrm flipH="1">
              <a:off x="2260" y="1064"/>
              <a:ext cx="312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13" name="Text Box 23"/>
            <p:cNvSpPr txBox="1">
              <a:spLocks noChangeArrowheads="1"/>
            </p:cNvSpPr>
            <p:nvPr/>
          </p:nvSpPr>
          <p:spPr bwMode="auto">
            <a:xfrm>
              <a:off x="2542" y="938"/>
              <a:ext cx="59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Ideal filter</a:t>
              </a:r>
            </a:p>
          </p:txBody>
        </p:sp>
      </p:grpSp>
      <p:sp>
        <p:nvSpPr>
          <p:cNvPr id="12292" name="Rectangle 24"/>
          <p:cNvSpPr>
            <a:spLocks noChangeArrowheads="1"/>
          </p:cNvSpPr>
          <p:nvPr/>
        </p:nvSpPr>
        <p:spPr bwMode="auto">
          <a:xfrm>
            <a:off x="1635126" y="5464176"/>
            <a:ext cx="9457519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GB" altLang="en-US" sz="2000" b="1" dirty="0">
                <a:latin typeface="+mn-lt"/>
                <a:cs typeface="Times New Roman" panose="02020603050405020304" pitchFamily="18" charset="0"/>
              </a:rPr>
              <a:t>Filter characteristics</a:t>
            </a:r>
            <a:r>
              <a:rPr lang="en-GB" altLang="en-US" sz="2000" dirty="0">
                <a:latin typeface="+mn-lt"/>
                <a:cs typeface="Times New Roman" panose="02020603050405020304" pitchFamily="18" charset="0"/>
              </a:rPr>
              <a:t>: Design a maximally flat low-pass filter prototype that has the cut-off frequency at 4 GHz, maximum insertion loss in the passband of 0.5 dB, at least </a:t>
            </a:r>
            <a:r>
              <a:rPr lang="en-GB" altLang="en-US" sz="2000" dirty="0" smtClean="0">
                <a:latin typeface="+mn-lt"/>
                <a:cs typeface="Times New Roman" panose="02020603050405020304" pitchFamily="18" charset="0"/>
              </a:rPr>
              <a:t>14dB </a:t>
            </a:r>
            <a:r>
              <a:rPr lang="en-GB" altLang="en-US" sz="2000" dirty="0">
                <a:latin typeface="+mn-lt"/>
                <a:cs typeface="Times New Roman" panose="02020603050405020304" pitchFamily="18" charset="0"/>
              </a:rPr>
              <a:t>attenuation at 5 GHz and input and output impedance of 50</a:t>
            </a:r>
            <a:r>
              <a:rPr lang="en-GB" alt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GB" altLang="en-US" sz="2000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endParaRPr lang="en-GB" altLang="en-US" sz="2000" dirty="0">
              <a:latin typeface="+mn-lt"/>
            </a:endParaRPr>
          </a:p>
        </p:txBody>
      </p:sp>
      <p:sp>
        <p:nvSpPr>
          <p:cNvPr id="12293" name="Rectangle 25"/>
          <p:cNvSpPr>
            <a:spLocks noChangeArrowheads="1"/>
          </p:cNvSpPr>
          <p:nvPr/>
        </p:nvSpPr>
        <p:spPr bwMode="auto">
          <a:xfrm>
            <a:off x="1524000" y="201613"/>
            <a:ext cx="95686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800" dirty="0">
                <a:latin typeface="+mn-lt"/>
              </a:rPr>
              <a:t>Defining filter </a:t>
            </a:r>
            <a:r>
              <a:rPr lang="en-GB" altLang="en-US" sz="2800" dirty="0" smtClean="0">
                <a:latin typeface="+mn-lt"/>
              </a:rPr>
              <a:t>characteristics- </a:t>
            </a:r>
            <a:r>
              <a:rPr lang="en-GB" altLang="en-US" sz="2800" dirty="0" err="1" smtClean="0">
                <a:latin typeface="+mn-lt"/>
              </a:rPr>
              <a:t>Buterworth</a:t>
            </a:r>
            <a:r>
              <a:rPr lang="en-GB" altLang="en-US" sz="2800" dirty="0" smtClean="0">
                <a:latin typeface="+mn-lt"/>
              </a:rPr>
              <a:t> (maximally flat) filter</a:t>
            </a:r>
            <a:endParaRPr lang="en-GB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5529263" y="31289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827127"/>
              </p:ext>
            </p:extLst>
          </p:nvPr>
        </p:nvGraphicFramePr>
        <p:xfrm>
          <a:off x="2396920" y="4820461"/>
          <a:ext cx="20018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r:id="rId4" imgW="1130300" imgH="596900" progId="Equation.3">
                  <p:embed/>
                </p:oleObj>
              </mc:Choice>
              <mc:Fallback>
                <p:oleObj r:id="rId4" imgW="1130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920" y="4820461"/>
                        <a:ext cx="2001837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63073" y="3533730"/>
            <a:ext cx="381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>
                <a:latin typeface="+mn-lt"/>
              </a:rPr>
              <a:t>Appropriate order N: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5414963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082222" y="4076162"/>
            <a:ext cx="299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>
                <a:latin typeface="+mn-lt"/>
              </a:rPr>
              <a:t>Maximally flat filter: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73133" y="241301"/>
            <a:ext cx="11507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800" b="1" dirty="0">
                <a:latin typeface="+mn-lt"/>
              </a:rPr>
              <a:t>Step 1: Based on filter specification determine </a:t>
            </a:r>
            <a:r>
              <a:rPr lang="en-GB" altLang="en-US" sz="2800" b="1" dirty="0" smtClean="0">
                <a:latin typeface="+mn-lt"/>
              </a:rPr>
              <a:t>appropriate </a:t>
            </a:r>
            <a:r>
              <a:rPr lang="en-GB" altLang="en-US" sz="2800" b="1" dirty="0">
                <a:latin typeface="+mn-lt"/>
              </a:rPr>
              <a:t>order of the filter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133" y="1674873"/>
            <a:ext cx="10901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maximally flat low-pass filter that has the cut-off frequency at 4 GHz, maximum insertion loss in the passband of 0.5 dB, at least </a:t>
            </a:r>
            <a:r>
              <a:rPr lang="en-GB" b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14dB 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attenuation at 6 GHz and input and output impedance of 50</a:t>
            </a:r>
            <a:r>
              <a:rPr lang="en-GB" b="1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Filter is to be realised in the </a:t>
            </a:r>
            <a:r>
              <a:rPr lang="en-GB" b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circuit technology.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857500" y="882650"/>
            <a:ext cx="6757988" cy="2730500"/>
            <a:chOff x="1770" y="6931"/>
            <a:chExt cx="9570" cy="3316"/>
          </a:xfrm>
        </p:grpSpPr>
        <p:sp>
          <p:nvSpPr>
            <p:cNvPr id="13316" name="Oval 3"/>
            <p:cNvSpPr>
              <a:spLocks noChangeArrowheads="1"/>
            </p:cNvSpPr>
            <p:nvPr/>
          </p:nvSpPr>
          <p:spPr bwMode="auto">
            <a:xfrm>
              <a:off x="2320" y="9224"/>
              <a:ext cx="460" cy="4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17" name="Line 4"/>
            <p:cNvSpPr>
              <a:spLocks noChangeShapeType="1"/>
            </p:cNvSpPr>
            <p:nvPr/>
          </p:nvSpPr>
          <p:spPr bwMode="auto">
            <a:xfrm flipV="1">
              <a:off x="2550" y="8694"/>
              <a:ext cx="0" cy="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2440" y="8074"/>
              <a:ext cx="220" cy="6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19" name="Line 6"/>
            <p:cNvSpPr>
              <a:spLocks noChangeShapeType="1"/>
            </p:cNvSpPr>
            <p:nvPr/>
          </p:nvSpPr>
          <p:spPr bwMode="auto">
            <a:xfrm>
              <a:off x="2550" y="9674"/>
              <a:ext cx="0" cy="5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 flipV="1">
              <a:off x="2550" y="7634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>
              <a:off x="2550" y="10184"/>
              <a:ext cx="7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>
              <a:off x="2550" y="7634"/>
              <a:ext cx="7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1770" y="8204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0</a:t>
              </a:r>
              <a:r>
                <a:rPr lang="en-US" altLang="en-US" sz="1200"/>
                <a:t>=1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2000" y="9084"/>
              <a:ext cx="44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+</a:t>
              </a:r>
            </a:p>
          </p:txBody>
        </p:sp>
        <p:grpSp>
          <p:nvGrpSpPr>
            <p:cNvPr id="13325" name="Group 12"/>
            <p:cNvGrpSpPr>
              <a:grpSpLocks/>
            </p:cNvGrpSpPr>
            <p:nvPr/>
          </p:nvGrpSpPr>
          <p:grpSpPr bwMode="auto">
            <a:xfrm>
              <a:off x="4386" y="7638"/>
              <a:ext cx="678" cy="2546"/>
              <a:chOff x="4386" y="1710"/>
              <a:chExt cx="678" cy="2550"/>
            </a:xfrm>
          </p:grpSpPr>
          <p:sp>
            <p:nvSpPr>
              <p:cNvPr id="13371" name="Line 13"/>
              <p:cNvSpPr>
                <a:spLocks noChangeShapeType="1"/>
              </p:cNvSpPr>
              <p:nvPr/>
            </p:nvSpPr>
            <p:spPr bwMode="auto">
              <a:xfrm>
                <a:off x="4689" y="1710"/>
                <a:ext cx="0" cy="12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2" name="Line 14"/>
              <p:cNvSpPr>
                <a:spLocks noChangeShapeType="1"/>
              </p:cNvSpPr>
              <p:nvPr/>
            </p:nvSpPr>
            <p:spPr bwMode="auto">
              <a:xfrm>
                <a:off x="4386" y="2973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3" name="Line 15"/>
              <p:cNvSpPr>
                <a:spLocks noChangeShapeType="1"/>
              </p:cNvSpPr>
              <p:nvPr/>
            </p:nvSpPr>
            <p:spPr bwMode="auto">
              <a:xfrm>
                <a:off x="4386" y="3076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4" name="Line 16"/>
              <p:cNvSpPr>
                <a:spLocks noChangeShapeType="1"/>
              </p:cNvSpPr>
              <p:nvPr/>
            </p:nvSpPr>
            <p:spPr bwMode="auto">
              <a:xfrm>
                <a:off x="4689" y="3099"/>
                <a:ext cx="0" cy="1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26" name="Group 17"/>
            <p:cNvGrpSpPr>
              <a:grpSpLocks/>
            </p:cNvGrpSpPr>
            <p:nvPr/>
          </p:nvGrpSpPr>
          <p:grpSpPr bwMode="auto">
            <a:xfrm>
              <a:off x="5827" y="7634"/>
              <a:ext cx="678" cy="2550"/>
              <a:chOff x="4386" y="1710"/>
              <a:chExt cx="678" cy="2550"/>
            </a:xfrm>
          </p:grpSpPr>
          <p:sp>
            <p:nvSpPr>
              <p:cNvPr id="13367" name="Line 18"/>
              <p:cNvSpPr>
                <a:spLocks noChangeShapeType="1"/>
              </p:cNvSpPr>
              <p:nvPr/>
            </p:nvSpPr>
            <p:spPr bwMode="auto">
              <a:xfrm>
                <a:off x="4689" y="1710"/>
                <a:ext cx="0" cy="12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8" name="Line 19"/>
              <p:cNvSpPr>
                <a:spLocks noChangeShapeType="1"/>
              </p:cNvSpPr>
              <p:nvPr/>
            </p:nvSpPr>
            <p:spPr bwMode="auto">
              <a:xfrm>
                <a:off x="4386" y="2973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9" name="Line 20"/>
              <p:cNvSpPr>
                <a:spLocks noChangeShapeType="1"/>
              </p:cNvSpPr>
              <p:nvPr/>
            </p:nvSpPr>
            <p:spPr bwMode="auto">
              <a:xfrm>
                <a:off x="4386" y="3076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0" name="Line 21"/>
              <p:cNvSpPr>
                <a:spLocks noChangeShapeType="1"/>
              </p:cNvSpPr>
              <p:nvPr/>
            </p:nvSpPr>
            <p:spPr bwMode="auto">
              <a:xfrm>
                <a:off x="4689" y="3099"/>
                <a:ext cx="0" cy="1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27" name="Group 22"/>
            <p:cNvGrpSpPr>
              <a:grpSpLocks/>
            </p:cNvGrpSpPr>
            <p:nvPr/>
          </p:nvGrpSpPr>
          <p:grpSpPr bwMode="auto">
            <a:xfrm>
              <a:off x="8220" y="7634"/>
              <a:ext cx="678" cy="2550"/>
              <a:chOff x="4386" y="1710"/>
              <a:chExt cx="678" cy="2550"/>
            </a:xfrm>
          </p:grpSpPr>
          <p:sp>
            <p:nvSpPr>
              <p:cNvPr id="13363" name="Line 23"/>
              <p:cNvSpPr>
                <a:spLocks noChangeShapeType="1"/>
              </p:cNvSpPr>
              <p:nvPr/>
            </p:nvSpPr>
            <p:spPr bwMode="auto">
              <a:xfrm>
                <a:off x="4689" y="1710"/>
                <a:ext cx="0" cy="12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4" name="Line 24"/>
              <p:cNvSpPr>
                <a:spLocks noChangeShapeType="1"/>
              </p:cNvSpPr>
              <p:nvPr/>
            </p:nvSpPr>
            <p:spPr bwMode="auto">
              <a:xfrm>
                <a:off x="4386" y="2973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5" name="Line 25"/>
              <p:cNvSpPr>
                <a:spLocks noChangeShapeType="1"/>
              </p:cNvSpPr>
              <p:nvPr/>
            </p:nvSpPr>
            <p:spPr bwMode="auto">
              <a:xfrm>
                <a:off x="4386" y="3076"/>
                <a:ext cx="67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6" name="Line 26"/>
              <p:cNvSpPr>
                <a:spLocks noChangeShapeType="1"/>
              </p:cNvSpPr>
              <p:nvPr/>
            </p:nvSpPr>
            <p:spPr bwMode="auto">
              <a:xfrm>
                <a:off x="4689" y="3099"/>
                <a:ext cx="0" cy="1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328" name="Text Box 27"/>
            <p:cNvSpPr txBox="1">
              <a:spLocks noChangeArrowheads="1"/>
            </p:cNvSpPr>
            <p:nvPr/>
          </p:nvSpPr>
          <p:spPr bwMode="auto">
            <a:xfrm>
              <a:off x="6690" y="8384"/>
              <a:ext cx="1270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…</a:t>
              </a:r>
            </a:p>
          </p:txBody>
        </p:sp>
        <p:sp>
          <p:nvSpPr>
            <p:cNvPr id="13329" name="Rectangle 28"/>
            <p:cNvSpPr>
              <a:spLocks noChangeArrowheads="1"/>
            </p:cNvSpPr>
            <p:nvPr/>
          </p:nvSpPr>
          <p:spPr bwMode="auto">
            <a:xfrm>
              <a:off x="10350" y="8464"/>
              <a:ext cx="220" cy="6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0" name="Line 29"/>
            <p:cNvSpPr>
              <a:spLocks noChangeShapeType="1"/>
            </p:cNvSpPr>
            <p:nvPr/>
          </p:nvSpPr>
          <p:spPr bwMode="auto">
            <a:xfrm>
              <a:off x="10450" y="9084"/>
              <a:ext cx="0" cy="1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1" name="Line 30"/>
            <p:cNvSpPr>
              <a:spLocks noChangeShapeType="1"/>
            </p:cNvSpPr>
            <p:nvPr/>
          </p:nvSpPr>
          <p:spPr bwMode="auto">
            <a:xfrm flipV="1">
              <a:off x="10450" y="7584"/>
              <a:ext cx="0" cy="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2" name="Text Box 31"/>
            <p:cNvSpPr txBox="1">
              <a:spLocks noChangeArrowheads="1"/>
            </p:cNvSpPr>
            <p:nvPr/>
          </p:nvSpPr>
          <p:spPr bwMode="auto">
            <a:xfrm>
              <a:off x="10450" y="9084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N+1</a:t>
              </a:r>
              <a:r>
                <a:rPr lang="en-US" altLang="en-US" sz="1200"/>
                <a:t>=1</a:t>
              </a:r>
            </a:p>
          </p:txBody>
        </p:sp>
        <p:sp>
          <p:nvSpPr>
            <p:cNvPr id="13333" name="Oval 32"/>
            <p:cNvSpPr>
              <a:spLocks noChangeArrowheads="1"/>
            </p:cNvSpPr>
            <p:nvPr/>
          </p:nvSpPr>
          <p:spPr bwMode="auto">
            <a:xfrm>
              <a:off x="2990" y="7564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4" name="Oval 33"/>
            <p:cNvSpPr>
              <a:spLocks noChangeArrowheads="1"/>
            </p:cNvSpPr>
            <p:nvPr/>
          </p:nvSpPr>
          <p:spPr bwMode="auto">
            <a:xfrm>
              <a:off x="9880" y="751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5" name="Oval 34"/>
            <p:cNvSpPr>
              <a:spLocks noChangeArrowheads="1"/>
            </p:cNvSpPr>
            <p:nvPr/>
          </p:nvSpPr>
          <p:spPr bwMode="auto">
            <a:xfrm>
              <a:off x="9870" y="10104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6" name="Oval 35"/>
            <p:cNvSpPr>
              <a:spLocks noChangeArrowheads="1"/>
            </p:cNvSpPr>
            <p:nvPr/>
          </p:nvSpPr>
          <p:spPr bwMode="auto">
            <a:xfrm>
              <a:off x="3047" y="10104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7" name="Line 36"/>
            <p:cNvSpPr>
              <a:spLocks noChangeShapeType="1"/>
            </p:cNvSpPr>
            <p:nvPr/>
          </p:nvSpPr>
          <p:spPr bwMode="auto">
            <a:xfrm flipH="1" flipV="1">
              <a:off x="10013" y="7584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8" name="Text Box 37"/>
            <p:cNvSpPr txBox="1">
              <a:spLocks noChangeArrowheads="1"/>
            </p:cNvSpPr>
            <p:nvPr/>
          </p:nvSpPr>
          <p:spPr bwMode="auto">
            <a:xfrm>
              <a:off x="3800" y="8964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2</a:t>
              </a:r>
              <a:r>
                <a:rPr lang="en-US" altLang="en-US" sz="1200"/>
                <a:t>=C</a:t>
              </a:r>
              <a:r>
                <a:rPr lang="en-US" altLang="en-US" sz="1200" baseline="-25000"/>
                <a:t>1</a:t>
              </a:r>
              <a:endParaRPr lang="en-US" altLang="en-US" sz="1200"/>
            </a:p>
          </p:txBody>
        </p:sp>
        <p:sp>
          <p:nvSpPr>
            <p:cNvPr id="13339" name="Text Box 38"/>
            <p:cNvSpPr txBox="1">
              <a:spLocks noChangeArrowheads="1"/>
            </p:cNvSpPr>
            <p:nvPr/>
          </p:nvSpPr>
          <p:spPr bwMode="auto">
            <a:xfrm>
              <a:off x="3560" y="6931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1</a:t>
              </a:r>
              <a:r>
                <a:rPr lang="en-US" altLang="en-US" sz="1200"/>
                <a:t>=L</a:t>
              </a:r>
              <a:r>
                <a:rPr lang="en-US" altLang="en-US" sz="1200" baseline="-25000"/>
                <a:t>1</a:t>
              </a:r>
              <a:endParaRPr lang="en-US" altLang="en-US" sz="1200"/>
            </a:p>
          </p:txBody>
        </p:sp>
        <p:sp>
          <p:nvSpPr>
            <p:cNvPr id="13340" name="Text Box 39"/>
            <p:cNvSpPr txBox="1">
              <a:spLocks noChangeArrowheads="1"/>
            </p:cNvSpPr>
            <p:nvPr/>
          </p:nvSpPr>
          <p:spPr bwMode="auto">
            <a:xfrm>
              <a:off x="5370" y="8947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4</a:t>
              </a:r>
              <a:r>
                <a:rPr lang="en-US" altLang="en-US" sz="1200"/>
                <a:t>=C</a:t>
              </a:r>
              <a:r>
                <a:rPr lang="en-US" altLang="en-US" sz="1200" baseline="-25000"/>
                <a:t>2</a:t>
              </a:r>
              <a:endParaRPr lang="en-US" altLang="en-US" sz="1200"/>
            </a:p>
          </p:txBody>
        </p:sp>
        <p:sp>
          <p:nvSpPr>
            <p:cNvPr id="13341" name="Text Box 40"/>
            <p:cNvSpPr txBox="1">
              <a:spLocks noChangeArrowheads="1"/>
            </p:cNvSpPr>
            <p:nvPr/>
          </p:nvSpPr>
          <p:spPr bwMode="auto">
            <a:xfrm>
              <a:off x="7720" y="9023"/>
              <a:ext cx="12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N-1</a:t>
              </a:r>
              <a:r>
                <a:rPr lang="en-US" altLang="en-US" sz="1200"/>
                <a:t>=C</a:t>
              </a:r>
            </a:p>
          </p:txBody>
        </p:sp>
        <p:sp>
          <p:nvSpPr>
            <p:cNvPr id="13342" name="Text Box 41"/>
            <p:cNvSpPr txBox="1">
              <a:spLocks noChangeArrowheads="1"/>
            </p:cNvSpPr>
            <p:nvPr/>
          </p:nvSpPr>
          <p:spPr bwMode="auto">
            <a:xfrm>
              <a:off x="5064" y="6931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3</a:t>
              </a:r>
              <a:r>
                <a:rPr lang="en-US" altLang="en-US" sz="1200"/>
                <a:t>=L</a:t>
              </a:r>
            </a:p>
          </p:txBody>
        </p:sp>
        <p:sp>
          <p:nvSpPr>
            <p:cNvPr id="13343" name="Text Box 42"/>
            <p:cNvSpPr txBox="1">
              <a:spLocks noChangeArrowheads="1"/>
            </p:cNvSpPr>
            <p:nvPr/>
          </p:nvSpPr>
          <p:spPr bwMode="auto">
            <a:xfrm>
              <a:off x="8920" y="7021"/>
              <a:ext cx="890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g</a:t>
              </a:r>
              <a:r>
                <a:rPr lang="en-US" altLang="en-US" sz="1200" baseline="-25000"/>
                <a:t>N</a:t>
              </a:r>
              <a:r>
                <a:rPr lang="en-US" altLang="en-US" sz="1200"/>
                <a:t>=L</a:t>
              </a:r>
            </a:p>
          </p:txBody>
        </p:sp>
        <p:grpSp>
          <p:nvGrpSpPr>
            <p:cNvPr id="13344" name="Group 43"/>
            <p:cNvGrpSpPr>
              <a:grpSpLocks/>
            </p:cNvGrpSpPr>
            <p:nvPr/>
          </p:nvGrpSpPr>
          <p:grpSpPr bwMode="auto">
            <a:xfrm>
              <a:off x="3349" y="7504"/>
              <a:ext cx="883" cy="150"/>
              <a:chOff x="892" y="2376"/>
              <a:chExt cx="303" cy="47"/>
            </a:xfrm>
          </p:grpSpPr>
          <p:sp>
            <p:nvSpPr>
              <p:cNvPr id="13359" name="Freeform 44"/>
              <p:cNvSpPr>
                <a:spLocks/>
              </p:cNvSpPr>
              <p:nvPr/>
            </p:nvSpPr>
            <p:spPr bwMode="auto">
              <a:xfrm>
                <a:off x="892" y="2382"/>
                <a:ext cx="76" cy="41"/>
              </a:xfrm>
              <a:custGeom>
                <a:avLst/>
                <a:gdLst>
                  <a:gd name="T0" fmla="*/ 76 w 76"/>
                  <a:gd name="T1" fmla="*/ 41 h 41"/>
                  <a:gd name="T2" fmla="*/ 72 w 76"/>
                  <a:gd name="T3" fmla="*/ 25 h 41"/>
                  <a:gd name="T4" fmla="*/ 65 w 76"/>
                  <a:gd name="T5" fmla="*/ 12 h 41"/>
                  <a:gd name="T6" fmla="*/ 53 w 76"/>
                  <a:gd name="T7" fmla="*/ 3 h 41"/>
                  <a:gd name="T8" fmla="*/ 38 w 76"/>
                  <a:gd name="T9" fmla="*/ 0 h 41"/>
                  <a:gd name="T10" fmla="*/ 31 w 76"/>
                  <a:gd name="T11" fmla="*/ 1 h 41"/>
                  <a:gd name="T12" fmla="*/ 24 w 76"/>
                  <a:gd name="T13" fmla="*/ 3 h 41"/>
                  <a:gd name="T14" fmla="*/ 11 w 76"/>
                  <a:gd name="T15" fmla="*/ 12 h 41"/>
                  <a:gd name="T16" fmla="*/ 4 w 76"/>
                  <a:gd name="T17" fmla="*/ 25 h 41"/>
                  <a:gd name="T18" fmla="*/ 0 w 76"/>
                  <a:gd name="T19" fmla="*/ 41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41"/>
                  <a:gd name="T32" fmla="*/ 76 w 76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41">
                    <a:moveTo>
                      <a:pt x="76" y="41"/>
                    </a:moveTo>
                    <a:lnTo>
                      <a:pt x="72" y="25"/>
                    </a:lnTo>
                    <a:lnTo>
                      <a:pt x="65" y="12"/>
                    </a:lnTo>
                    <a:lnTo>
                      <a:pt x="53" y="3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3"/>
                    </a:lnTo>
                    <a:lnTo>
                      <a:pt x="11" y="12"/>
                    </a:lnTo>
                    <a:lnTo>
                      <a:pt x="4" y="25"/>
                    </a:lnTo>
                    <a:lnTo>
                      <a:pt x="0" y="41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0" name="Freeform 45"/>
              <p:cNvSpPr>
                <a:spLocks/>
              </p:cNvSpPr>
              <p:nvPr/>
            </p:nvSpPr>
            <p:spPr bwMode="auto">
              <a:xfrm>
                <a:off x="968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2 w 76"/>
                  <a:gd name="T7" fmla="*/ 4 h 42"/>
                  <a:gd name="T8" fmla="*/ 38 w 76"/>
                  <a:gd name="T9" fmla="*/ 0 h 42"/>
                  <a:gd name="T10" fmla="*/ 23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8" y="0"/>
                    </a:lnTo>
                    <a:lnTo>
                      <a:pt x="23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1" name="Freeform 46"/>
              <p:cNvSpPr>
                <a:spLocks/>
              </p:cNvSpPr>
              <p:nvPr/>
            </p:nvSpPr>
            <p:spPr bwMode="auto">
              <a:xfrm>
                <a:off x="1044" y="2376"/>
                <a:ext cx="75" cy="42"/>
              </a:xfrm>
              <a:custGeom>
                <a:avLst/>
                <a:gdLst>
                  <a:gd name="T0" fmla="*/ 75 w 75"/>
                  <a:gd name="T1" fmla="*/ 40 h 42"/>
                  <a:gd name="T2" fmla="*/ 72 w 75"/>
                  <a:gd name="T3" fmla="*/ 26 h 42"/>
                  <a:gd name="T4" fmla="*/ 65 w 75"/>
                  <a:gd name="T5" fmla="*/ 13 h 42"/>
                  <a:gd name="T6" fmla="*/ 52 w 75"/>
                  <a:gd name="T7" fmla="*/ 4 h 42"/>
                  <a:gd name="T8" fmla="*/ 37 w 75"/>
                  <a:gd name="T9" fmla="*/ 0 h 42"/>
                  <a:gd name="T10" fmla="*/ 23 w 75"/>
                  <a:gd name="T11" fmla="*/ 4 h 42"/>
                  <a:gd name="T12" fmla="*/ 10 w 75"/>
                  <a:gd name="T13" fmla="*/ 13 h 42"/>
                  <a:gd name="T14" fmla="*/ 3 w 75"/>
                  <a:gd name="T15" fmla="*/ 26 h 42"/>
                  <a:gd name="T16" fmla="*/ 0 w 75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"/>
                  <a:gd name="T28" fmla="*/ 0 h 42"/>
                  <a:gd name="T29" fmla="*/ 75 w 75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" h="42">
                    <a:moveTo>
                      <a:pt x="75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7" y="0"/>
                    </a:lnTo>
                    <a:lnTo>
                      <a:pt x="23" y="4"/>
                    </a:lnTo>
                    <a:lnTo>
                      <a:pt x="10" y="13"/>
                    </a:lnTo>
                    <a:lnTo>
                      <a:pt x="3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2" name="Freeform 47"/>
              <p:cNvSpPr>
                <a:spLocks/>
              </p:cNvSpPr>
              <p:nvPr/>
            </p:nvSpPr>
            <p:spPr bwMode="auto">
              <a:xfrm>
                <a:off x="1119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3 w 76"/>
                  <a:gd name="T7" fmla="*/ 4 h 42"/>
                  <a:gd name="T8" fmla="*/ 38 w 76"/>
                  <a:gd name="T9" fmla="*/ 0 h 42"/>
                  <a:gd name="T10" fmla="*/ 24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3" y="4"/>
                    </a:lnTo>
                    <a:lnTo>
                      <a:pt x="38" y="0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45" name="Group 48"/>
            <p:cNvGrpSpPr>
              <a:grpSpLocks/>
            </p:cNvGrpSpPr>
            <p:nvPr/>
          </p:nvGrpSpPr>
          <p:grpSpPr bwMode="auto">
            <a:xfrm>
              <a:off x="4944" y="7498"/>
              <a:ext cx="883" cy="150"/>
              <a:chOff x="892" y="2376"/>
              <a:chExt cx="303" cy="47"/>
            </a:xfrm>
          </p:grpSpPr>
          <p:sp>
            <p:nvSpPr>
              <p:cNvPr id="13355" name="Freeform 49"/>
              <p:cNvSpPr>
                <a:spLocks/>
              </p:cNvSpPr>
              <p:nvPr/>
            </p:nvSpPr>
            <p:spPr bwMode="auto">
              <a:xfrm>
                <a:off x="892" y="2382"/>
                <a:ext cx="76" cy="41"/>
              </a:xfrm>
              <a:custGeom>
                <a:avLst/>
                <a:gdLst>
                  <a:gd name="T0" fmla="*/ 76 w 76"/>
                  <a:gd name="T1" fmla="*/ 41 h 41"/>
                  <a:gd name="T2" fmla="*/ 72 w 76"/>
                  <a:gd name="T3" fmla="*/ 25 h 41"/>
                  <a:gd name="T4" fmla="*/ 65 w 76"/>
                  <a:gd name="T5" fmla="*/ 12 h 41"/>
                  <a:gd name="T6" fmla="*/ 53 w 76"/>
                  <a:gd name="T7" fmla="*/ 3 h 41"/>
                  <a:gd name="T8" fmla="*/ 38 w 76"/>
                  <a:gd name="T9" fmla="*/ 0 h 41"/>
                  <a:gd name="T10" fmla="*/ 31 w 76"/>
                  <a:gd name="T11" fmla="*/ 1 h 41"/>
                  <a:gd name="T12" fmla="*/ 24 w 76"/>
                  <a:gd name="T13" fmla="*/ 3 h 41"/>
                  <a:gd name="T14" fmla="*/ 11 w 76"/>
                  <a:gd name="T15" fmla="*/ 12 h 41"/>
                  <a:gd name="T16" fmla="*/ 4 w 76"/>
                  <a:gd name="T17" fmla="*/ 25 h 41"/>
                  <a:gd name="T18" fmla="*/ 0 w 76"/>
                  <a:gd name="T19" fmla="*/ 41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41"/>
                  <a:gd name="T32" fmla="*/ 76 w 76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41">
                    <a:moveTo>
                      <a:pt x="76" y="41"/>
                    </a:moveTo>
                    <a:lnTo>
                      <a:pt x="72" y="25"/>
                    </a:lnTo>
                    <a:lnTo>
                      <a:pt x="65" y="12"/>
                    </a:lnTo>
                    <a:lnTo>
                      <a:pt x="53" y="3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3"/>
                    </a:lnTo>
                    <a:lnTo>
                      <a:pt x="11" y="12"/>
                    </a:lnTo>
                    <a:lnTo>
                      <a:pt x="4" y="25"/>
                    </a:lnTo>
                    <a:lnTo>
                      <a:pt x="0" y="41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56" name="Freeform 50"/>
              <p:cNvSpPr>
                <a:spLocks/>
              </p:cNvSpPr>
              <p:nvPr/>
            </p:nvSpPr>
            <p:spPr bwMode="auto">
              <a:xfrm>
                <a:off x="968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2 w 76"/>
                  <a:gd name="T7" fmla="*/ 4 h 42"/>
                  <a:gd name="T8" fmla="*/ 38 w 76"/>
                  <a:gd name="T9" fmla="*/ 0 h 42"/>
                  <a:gd name="T10" fmla="*/ 23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8" y="0"/>
                    </a:lnTo>
                    <a:lnTo>
                      <a:pt x="23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57" name="Freeform 51"/>
              <p:cNvSpPr>
                <a:spLocks/>
              </p:cNvSpPr>
              <p:nvPr/>
            </p:nvSpPr>
            <p:spPr bwMode="auto">
              <a:xfrm>
                <a:off x="1044" y="2376"/>
                <a:ext cx="75" cy="42"/>
              </a:xfrm>
              <a:custGeom>
                <a:avLst/>
                <a:gdLst>
                  <a:gd name="T0" fmla="*/ 75 w 75"/>
                  <a:gd name="T1" fmla="*/ 40 h 42"/>
                  <a:gd name="T2" fmla="*/ 72 w 75"/>
                  <a:gd name="T3" fmla="*/ 26 h 42"/>
                  <a:gd name="T4" fmla="*/ 65 w 75"/>
                  <a:gd name="T5" fmla="*/ 13 h 42"/>
                  <a:gd name="T6" fmla="*/ 52 w 75"/>
                  <a:gd name="T7" fmla="*/ 4 h 42"/>
                  <a:gd name="T8" fmla="*/ 37 w 75"/>
                  <a:gd name="T9" fmla="*/ 0 h 42"/>
                  <a:gd name="T10" fmla="*/ 23 w 75"/>
                  <a:gd name="T11" fmla="*/ 4 h 42"/>
                  <a:gd name="T12" fmla="*/ 10 w 75"/>
                  <a:gd name="T13" fmla="*/ 13 h 42"/>
                  <a:gd name="T14" fmla="*/ 3 w 75"/>
                  <a:gd name="T15" fmla="*/ 26 h 42"/>
                  <a:gd name="T16" fmla="*/ 0 w 75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"/>
                  <a:gd name="T28" fmla="*/ 0 h 42"/>
                  <a:gd name="T29" fmla="*/ 75 w 75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" h="42">
                    <a:moveTo>
                      <a:pt x="75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7" y="0"/>
                    </a:lnTo>
                    <a:lnTo>
                      <a:pt x="23" y="4"/>
                    </a:lnTo>
                    <a:lnTo>
                      <a:pt x="10" y="13"/>
                    </a:lnTo>
                    <a:lnTo>
                      <a:pt x="3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58" name="Freeform 52"/>
              <p:cNvSpPr>
                <a:spLocks/>
              </p:cNvSpPr>
              <p:nvPr/>
            </p:nvSpPr>
            <p:spPr bwMode="auto">
              <a:xfrm>
                <a:off x="1119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3 w 76"/>
                  <a:gd name="T7" fmla="*/ 4 h 42"/>
                  <a:gd name="T8" fmla="*/ 38 w 76"/>
                  <a:gd name="T9" fmla="*/ 0 h 42"/>
                  <a:gd name="T10" fmla="*/ 24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3" y="4"/>
                    </a:lnTo>
                    <a:lnTo>
                      <a:pt x="38" y="0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46" name="Group 53"/>
            <p:cNvGrpSpPr>
              <a:grpSpLocks/>
            </p:cNvGrpSpPr>
            <p:nvPr/>
          </p:nvGrpSpPr>
          <p:grpSpPr bwMode="auto">
            <a:xfrm>
              <a:off x="8793" y="7479"/>
              <a:ext cx="883" cy="150"/>
              <a:chOff x="892" y="2376"/>
              <a:chExt cx="303" cy="47"/>
            </a:xfrm>
          </p:grpSpPr>
          <p:sp>
            <p:nvSpPr>
              <p:cNvPr id="13351" name="Freeform 54"/>
              <p:cNvSpPr>
                <a:spLocks/>
              </p:cNvSpPr>
              <p:nvPr/>
            </p:nvSpPr>
            <p:spPr bwMode="auto">
              <a:xfrm>
                <a:off x="892" y="2382"/>
                <a:ext cx="76" cy="41"/>
              </a:xfrm>
              <a:custGeom>
                <a:avLst/>
                <a:gdLst>
                  <a:gd name="T0" fmla="*/ 76 w 76"/>
                  <a:gd name="T1" fmla="*/ 41 h 41"/>
                  <a:gd name="T2" fmla="*/ 72 w 76"/>
                  <a:gd name="T3" fmla="*/ 25 h 41"/>
                  <a:gd name="T4" fmla="*/ 65 w 76"/>
                  <a:gd name="T5" fmla="*/ 12 h 41"/>
                  <a:gd name="T6" fmla="*/ 53 w 76"/>
                  <a:gd name="T7" fmla="*/ 3 h 41"/>
                  <a:gd name="T8" fmla="*/ 38 w 76"/>
                  <a:gd name="T9" fmla="*/ 0 h 41"/>
                  <a:gd name="T10" fmla="*/ 31 w 76"/>
                  <a:gd name="T11" fmla="*/ 1 h 41"/>
                  <a:gd name="T12" fmla="*/ 24 w 76"/>
                  <a:gd name="T13" fmla="*/ 3 h 41"/>
                  <a:gd name="T14" fmla="*/ 11 w 76"/>
                  <a:gd name="T15" fmla="*/ 12 h 41"/>
                  <a:gd name="T16" fmla="*/ 4 w 76"/>
                  <a:gd name="T17" fmla="*/ 25 h 41"/>
                  <a:gd name="T18" fmla="*/ 0 w 76"/>
                  <a:gd name="T19" fmla="*/ 41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41"/>
                  <a:gd name="T32" fmla="*/ 76 w 76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41">
                    <a:moveTo>
                      <a:pt x="76" y="41"/>
                    </a:moveTo>
                    <a:lnTo>
                      <a:pt x="72" y="25"/>
                    </a:lnTo>
                    <a:lnTo>
                      <a:pt x="65" y="12"/>
                    </a:lnTo>
                    <a:lnTo>
                      <a:pt x="53" y="3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3"/>
                    </a:lnTo>
                    <a:lnTo>
                      <a:pt x="11" y="12"/>
                    </a:lnTo>
                    <a:lnTo>
                      <a:pt x="4" y="25"/>
                    </a:lnTo>
                    <a:lnTo>
                      <a:pt x="0" y="41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52" name="Freeform 55"/>
              <p:cNvSpPr>
                <a:spLocks/>
              </p:cNvSpPr>
              <p:nvPr/>
            </p:nvSpPr>
            <p:spPr bwMode="auto">
              <a:xfrm>
                <a:off x="968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2 w 76"/>
                  <a:gd name="T7" fmla="*/ 4 h 42"/>
                  <a:gd name="T8" fmla="*/ 38 w 76"/>
                  <a:gd name="T9" fmla="*/ 0 h 42"/>
                  <a:gd name="T10" fmla="*/ 23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8" y="0"/>
                    </a:lnTo>
                    <a:lnTo>
                      <a:pt x="23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53" name="Freeform 56"/>
              <p:cNvSpPr>
                <a:spLocks/>
              </p:cNvSpPr>
              <p:nvPr/>
            </p:nvSpPr>
            <p:spPr bwMode="auto">
              <a:xfrm>
                <a:off x="1044" y="2376"/>
                <a:ext cx="75" cy="42"/>
              </a:xfrm>
              <a:custGeom>
                <a:avLst/>
                <a:gdLst>
                  <a:gd name="T0" fmla="*/ 75 w 75"/>
                  <a:gd name="T1" fmla="*/ 40 h 42"/>
                  <a:gd name="T2" fmla="*/ 72 w 75"/>
                  <a:gd name="T3" fmla="*/ 26 h 42"/>
                  <a:gd name="T4" fmla="*/ 65 w 75"/>
                  <a:gd name="T5" fmla="*/ 13 h 42"/>
                  <a:gd name="T6" fmla="*/ 52 w 75"/>
                  <a:gd name="T7" fmla="*/ 4 h 42"/>
                  <a:gd name="T8" fmla="*/ 37 w 75"/>
                  <a:gd name="T9" fmla="*/ 0 h 42"/>
                  <a:gd name="T10" fmla="*/ 23 w 75"/>
                  <a:gd name="T11" fmla="*/ 4 h 42"/>
                  <a:gd name="T12" fmla="*/ 10 w 75"/>
                  <a:gd name="T13" fmla="*/ 13 h 42"/>
                  <a:gd name="T14" fmla="*/ 3 w 75"/>
                  <a:gd name="T15" fmla="*/ 26 h 42"/>
                  <a:gd name="T16" fmla="*/ 0 w 75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"/>
                  <a:gd name="T28" fmla="*/ 0 h 42"/>
                  <a:gd name="T29" fmla="*/ 75 w 75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" h="42">
                    <a:moveTo>
                      <a:pt x="75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2" y="4"/>
                    </a:lnTo>
                    <a:lnTo>
                      <a:pt x="37" y="0"/>
                    </a:lnTo>
                    <a:lnTo>
                      <a:pt x="23" y="4"/>
                    </a:lnTo>
                    <a:lnTo>
                      <a:pt x="10" y="13"/>
                    </a:lnTo>
                    <a:lnTo>
                      <a:pt x="3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54" name="Freeform 57"/>
              <p:cNvSpPr>
                <a:spLocks/>
              </p:cNvSpPr>
              <p:nvPr/>
            </p:nvSpPr>
            <p:spPr bwMode="auto">
              <a:xfrm>
                <a:off x="1119" y="2376"/>
                <a:ext cx="76" cy="42"/>
              </a:xfrm>
              <a:custGeom>
                <a:avLst/>
                <a:gdLst>
                  <a:gd name="T0" fmla="*/ 76 w 76"/>
                  <a:gd name="T1" fmla="*/ 40 h 42"/>
                  <a:gd name="T2" fmla="*/ 72 w 76"/>
                  <a:gd name="T3" fmla="*/ 26 h 42"/>
                  <a:gd name="T4" fmla="*/ 65 w 76"/>
                  <a:gd name="T5" fmla="*/ 13 h 42"/>
                  <a:gd name="T6" fmla="*/ 53 w 76"/>
                  <a:gd name="T7" fmla="*/ 4 h 42"/>
                  <a:gd name="T8" fmla="*/ 38 w 76"/>
                  <a:gd name="T9" fmla="*/ 0 h 42"/>
                  <a:gd name="T10" fmla="*/ 24 w 76"/>
                  <a:gd name="T11" fmla="*/ 4 h 42"/>
                  <a:gd name="T12" fmla="*/ 11 w 76"/>
                  <a:gd name="T13" fmla="*/ 13 h 42"/>
                  <a:gd name="T14" fmla="*/ 4 w 76"/>
                  <a:gd name="T15" fmla="*/ 26 h 42"/>
                  <a:gd name="T16" fmla="*/ 0 w 76"/>
                  <a:gd name="T17" fmla="*/ 42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6" y="40"/>
                    </a:moveTo>
                    <a:lnTo>
                      <a:pt x="72" y="26"/>
                    </a:lnTo>
                    <a:lnTo>
                      <a:pt x="65" y="13"/>
                    </a:lnTo>
                    <a:lnTo>
                      <a:pt x="53" y="4"/>
                    </a:lnTo>
                    <a:lnTo>
                      <a:pt x="38" y="0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0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347" name="Line 58"/>
            <p:cNvSpPr>
              <a:spLocks noChangeShapeType="1"/>
            </p:cNvSpPr>
            <p:nvPr/>
          </p:nvSpPr>
          <p:spPr bwMode="auto">
            <a:xfrm>
              <a:off x="4232" y="7603"/>
              <a:ext cx="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8" name="Line 59"/>
            <p:cNvSpPr>
              <a:spLocks noChangeShapeType="1"/>
            </p:cNvSpPr>
            <p:nvPr/>
          </p:nvSpPr>
          <p:spPr bwMode="auto">
            <a:xfrm>
              <a:off x="5827" y="7613"/>
              <a:ext cx="13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9" name="Line 60"/>
            <p:cNvSpPr>
              <a:spLocks noChangeShapeType="1"/>
            </p:cNvSpPr>
            <p:nvPr/>
          </p:nvSpPr>
          <p:spPr bwMode="auto">
            <a:xfrm>
              <a:off x="8523" y="763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0" name="Line 61"/>
            <p:cNvSpPr>
              <a:spLocks noChangeShapeType="1"/>
            </p:cNvSpPr>
            <p:nvPr/>
          </p:nvSpPr>
          <p:spPr bwMode="auto">
            <a:xfrm>
              <a:off x="9646" y="7573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315" name="Text Box 62"/>
          <p:cNvSpPr txBox="1">
            <a:spLocks noChangeArrowheads="1"/>
          </p:cNvSpPr>
          <p:nvPr/>
        </p:nvSpPr>
        <p:spPr bwMode="auto">
          <a:xfrm>
            <a:off x="2862263" y="4060826"/>
            <a:ext cx="7231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latin typeface="+mn-lt"/>
              </a:rPr>
              <a:t>Lowpass prototype – normalised in the terms of impedances and frequency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193933" y="147979"/>
            <a:ext cx="8491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800" b="1" dirty="0">
                <a:latin typeface="+mn-lt"/>
              </a:rPr>
              <a:t>Step 2: Select the prototype filter</a:t>
            </a:r>
          </a:p>
        </p:txBody>
      </p:sp>
    </p:spTree>
    <p:extLst>
      <p:ext uri="{BB962C8B-B14F-4D97-AF65-F5344CB8AC3E}">
        <p14:creationId xmlns:p14="http://schemas.microsoft.com/office/powerpoint/2010/main" val="35032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384"/>
            <a:ext cx="10515600" cy="1325563"/>
          </a:xfrm>
        </p:spPr>
        <p:txBody>
          <a:bodyPr/>
          <a:lstStyle/>
          <a:p>
            <a:pPr algn="l" eaLnBrk="1" hangingPunct="1"/>
            <a:r>
              <a:rPr lang="en-GB" altLang="en-US" sz="2800" b="1" dirty="0"/>
              <a:t>Step 3. Scaling of the prototype filter to microwave frequencies (limped filter components)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Impedance </a:t>
            </a:r>
            <a:r>
              <a:rPr lang="en-GB" altLang="en-US" dirty="0" smtClean="0"/>
              <a:t>scaling with impedance R</a:t>
            </a:r>
            <a:r>
              <a:rPr lang="en-GB" altLang="en-US" baseline="-25000" dirty="0" smtClean="0"/>
              <a:t>o</a:t>
            </a:r>
            <a:endParaRPr lang="en-GB" altLang="en-US" baseline="-25000" dirty="0"/>
          </a:p>
          <a:p>
            <a:pPr eaLnBrk="1" hangingPunct="1"/>
            <a:r>
              <a:rPr lang="en-GB" altLang="en-US" dirty="0"/>
              <a:t>Frequency </a:t>
            </a:r>
            <a:r>
              <a:rPr lang="en-GB" altLang="en-US" dirty="0" smtClean="0"/>
              <a:t>scaling – at the cut-off </a:t>
            </a:r>
            <a:r>
              <a:rPr lang="en-GB" altLang="en-US" dirty="0" err="1" smtClean="0"/>
              <a:t>freq</a:t>
            </a:r>
            <a:r>
              <a:rPr lang="en-GB" altLang="en-US" dirty="0" smtClean="0"/>
              <a:t> </a:t>
            </a:r>
            <a:r>
              <a:rPr lang="en-GB" altLang="en-US" dirty="0" err="1" smtClean="0">
                <a:latin typeface="Symbol" panose="05050102010706020507" pitchFamily="18" charset="2"/>
              </a:rPr>
              <a:t>w</a:t>
            </a:r>
            <a:r>
              <a:rPr lang="en-GB" altLang="en-US" baseline="-25000" dirty="0" err="1" smtClean="0"/>
              <a:t>c</a:t>
            </a:r>
            <a:endParaRPr lang="en-GB" altLang="en-US" baseline="-25000" dirty="0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5776913" y="30527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786826" y="3377269"/>
                <a:ext cx="89069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26" y="3377269"/>
                <a:ext cx="890693" cy="516745"/>
              </a:xfrm>
              <a:prstGeom prst="rect">
                <a:avLst/>
              </a:prstGeom>
              <a:blipFill rotWithShape="0">
                <a:blip r:embed="rId3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48286" y="4384692"/>
                <a:ext cx="108677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86" y="4384692"/>
                <a:ext cx="1086772" cy="520463"/>
              </a:xfrm>
              <a:prstGeom prst="rect">
                <a:avLst/>
              </a:prstGeom>
              <a:blipFill rotWithShape="0">
                <a:blip r:embed="rId4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6362" y="116549"/>
            <a:ext cx="9869668" cy="1143000"/>
          </a:xfrm>
        </p:spPr>
        <p:txBody>
          <a:bodyPr/>
          <a:lstStyle/>
          <a:p>
            <a:pPr algn="l" eaLnBrk="1" hangingPunct="1"/>
            <a:r>
              <a:rPr lang="en-GB" altLang="en-US" sz="2800" b="1" dirty="0"/>
              <a:t>Step 4. Convert the lumped components into the ideal transmission line equivalent circuits</a:t>
            </a:r>
          </a:p>
        </p:txBody>
      </p:sp>
      <p:sp>
        <p:nvSpPr>
          <p:cNvPr id="307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Converting L and C into equivalent transmission </a:t>
            </a:r>
            <a:r>
              <a:rPr lang="en-GB" altLang="en-US" dirty="0" smtClean="0"/>
              <a:t>lines (here L and C are scaled values with impedance and frequency)</a:t>
            </a:r>
            <a:endParaRPr lang="en-GB" altLang="en-US" dirty="0"/>
          </a:p>
        </p:txBody>
      </p:sp>
      <p:sp>
        <p:nvSpPr>
          <p:cNvPr id="3078" name="Rectangle 1028"/>
          <p:cNvSpPr>
            <a:spLocks noChangeArrowheads="1"/>
          </p:cNvSpPr>
          <p:nvPr/>
        </p:nvSpPr>
        <p:spPr bwMode="auto">
          <a:xfrm>
            <a:off x="5776913" y="30527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079" name="Group 1083"/>
          <p:cNvGrpSpPr>
            <a:grpSpLocks/>
          </p:cNvGrpSpPr>
          <p:nvPr/>
        </p:nvGrpSpPr>
        <p:grpSpPr bwMode="auto">
          <a:xfrm>
            <a:off x="3505201" y="2497138"/>
            <a:ext cx="5057775" cy="1420812"/>
            <a:chOff x="3081" y="7263"/>
            <a:chExt cx="6414" cy="1625"/>
          </a:xfrm>
        </p:grpSpPr>
        <p:sp>
          <p:nvSpPr>
            <p:cNvPr id="3097" name="AutoShape 1084"/>
            <p:cNvSpPr>
              <a:spLocks noChangeArrowheads="1"/>
            </p:cNvSpPr>
            <p:nvPr/>
          </p:nvSpPr>
          <p:spPr bwMode="auto">
            <a:xfrm>
              <a:off x="5715" y="8105"/>
              <a:ext cx="810" cy="360"/>
            </a:xfrm>
            <a:prstGeom prst="rightArrow">
              <a:avLst>
                <a:gd name="adj1" fmla="val 50000"/>
                <a:gd name="adj2" fmla="val 5625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098" name="Group 1085"/>
            <p:cNvGrpSpPr>
              <a:grpSpLocks/>
            </p:cNvGrpSpPr>
            <p:nvPr/>
          </p:nvGrpSpPr>
          <p:grpSpPr bwMode="auto">
            <a:xfrm>
              <a:off x="6990" y="7263"/>
              <a:ext cx="2505" cy="1625"/>
              <a:chOff x="6990" y="7965"/>
              <a:chExt cx="2505" cy="1625"/>
            </a:xfrm>
          </p:grpSpPr>
          <p:sp>
            <p:nvSpPr>
              <p:cNvPr id="3109" name="Line 1086"/>
              <p:cNvSpPr>
                <a:spLocks noChangeShapeType="1"/>
              </p:cNvSpPr>
              <p:nvPr/>
            </p:nvSpPr>
            <p:spPr bwMode="auto">
              <a:xfrm>
                <a:off x="6990" y="8395"/>
                <a:ext cx="25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10" name="Text Box 1087"/>
              <p:cNvSpPr txBox="1">
                <a:spLocks noChangeArrowheads="1"/>
              </p:cNvSpPr>
              <p:nvPr/>
            </p:nvSpPr>
            <p:spPr bwMode="auto">
              <a:xfrm>
                <a:off x="7840" y="7965"/>
                <a:ext cx="790" cy="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Symbol" panose="05050102010706020507" pitchFamily="18" charset="2"/>
                  </a:rPr>
                  <a:t>b</a:t>
                </a:r>
                <a:r>
                  <a:rPr lang="en-US" altLang="en-US" sz="1200" i="1"/>
                  <a:t>l</a:t>
                </a:r>
                <a:endParaRPr lang="en-US" altLang="en-US" sz="1200"/>
              </a:p>
            </p:txBody>
          </p:sp>
          <p:sp>
            <p:nvSpPr>
              <p:cNvPr id="3111" name="Text Box 1088"/>
              <p:cNvSpPr txBox="1">
                <a:spLocks noChangeArrowheads="1"/>
              </p:cNvSpPr>
              <p:nvPr/>
            </p:nvSpPr>
            <p:spPr bwMode="auto">
              <a:xfrm>
                <a:off x="7840" y="8940"/>
                <a:ext cx="1260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 i="1"/>
                  <a:t>Z</a:t>
                </a:r>
                <a:r>
                  <a:rPr lang="en-US" altLang="en-US" sz="1200" i="1" baseline="-25000"/>
                  <a:t>o</a:t>
                </a:r>
                <a:r>
                  <a:rPr lang="en-US" altLang="en-US" sz="1200" baseline="-25000"/>
                  <a:t>L</a:t>
                </a:r>
                <a:endParaRPr lang="en-US" altLang="en-US" sz="1200"/>
              </a:p>
            </p:txBody>
          </p:sp>
          <p:sp>
            <p:nvSpPr>
              <p:cNvPr id="3112" name="Line 1089"/>
              <p:cNvSpPr>
                <a:spLocks noChangeShapeType="1"/>
              </p:cNvSpPr>
              <p:nvPr/>
            </p:nvSpPr>
            <p:spPr bwMode="auto">
              <a:xfrm>
                <a:off x="7085" y="9590"/>
                <a:ext cx="23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13" name="Line 1090"/>
              <p:cNvSpPr>
                <a:spLocks noChangeShapeType="1"/>
              </p:cNvSpPr>
              <p:nvPr/>
            </p:nvSpPr>
            <p:spPr bwMode="auto">
              <a:xfrm>
                <a:off x="7085" y="8565"/>
                <a:ext cx="225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099" name="Group 1091"/>
            <p:cNvGrpSpPr>
              <a:grpSpLocks/>
            </p:cNvGrpSpPr>
            <p:nvPr/>
          </p:nvGrpSpPr>
          <p:grpSpPr bwMode="auto">
            <a:xfrm>
              <a:off x="3081" y="7755"/>
              <a:ext cx="2062" cy="1055"/>
              <a:chOff x="2245" y="7835"/>
              <a:chExt cx="2062" cy="1055"/>
            </a:xfrm>
          </p:grpSpPr>
          <p:sp>
            <p:nvSpPr>
              <p:cNvPr id="3100" name="Line 1092"/>
              <p:cNvSpPr>
                <a:spLocks noChangeShapeType="1"/>
              </p:cNvSpPr>
              <p:nvPr/>
            </p:nvSpPr>
            <p:spPr bwMode="auto">
              <a:xfrm>
                <a:off x="2245" y="7905"/>
                <a:ext cx="6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01" name="Line 1093"/>
              <p:cNvSpPr>
                <a:spLocks noChangeShapeType="1"/>
              </p:cNvSpPr>
              <p:nvPr/>
            </p:nvSpPr>
            <p:spPr bwMode="auto">
              <a:xfrm flipH="1">
                <a:off x="2245" y="8890"/>
                <a:ext cx="20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3102" name="Group 1094"/>
              <p:cNvGrpSpPr>
                <a:grpSpLocks/>
              </p:cNvGrpSpPr>
              <p:nvPr/>
            </p:nvGrpSpPr>
            <p:grpSpPr bwMode="auto">
              <a:xfrm rot="128107">
                <a:off x="2908" y="7835"/>
                <a:ext cx="694" cy="130"/>
                <a:chOff x="892" y="2376"/>
                <a:chExt cx="303" cy="47"/>
              </a:xfrm>
            </p:grpSpPr>
            <p:sp>
              <p:nvSpPr>
                <p:cNvPr id="3105" name="Freeform 1095"/>
                <p:cNvSpPr>
                  <a:spLocks/>
                </p:cNvSpPr>
                <p:nvPr/>
              </p:nvSpPr>
              <p:spPr bwMode="auto">
                <a:xfrm>
                  <a:off x="892" y="2382"/>
                  <a:ext cx="76" cy="41"/>
                </a:xfrm>
                <a:custGeom>
                  <a:avLst/>
                  <a:gdLst>
                    <a:gd name="T0" fmla="*/ 76 w 76"/>
                    <a:gd name="T1" fmla="*/ 41 h 41"/>
                    <a:gd name="T2" fmla="*/ 72 w 76"/>
                    <a:gd name="T3" fmla="*/ 25 h 41"/>
                    <a:gd name="T4" fmla="*/ 65 w 76"/>
                    <a:gd name="T5" fmla="*/ 12 h 41"/>
                    <a:gd name="T6" fmla="*/ 53 w 76"/>
                    <a:gd name="T7" fmla="*/ 3 h 41"/>
                    <a:gd name="T8" fmla="*/ 38 w 76"/>
                    <a:gd name="T9" fmla="*/ 0 h 41"/>
                    <a:gd name="T10" fmla="*/ 31 w 76"/>
                    <a:gd name="T11" fmla="*/ 1 h 41"/>
                    <a:gd name="T12" fmla="*/ 24 w 76"/>
                    <a:gd name="T13" fmla="*/ 3 h 41"/>
                    <a:gd name="T14" fmla="*/ 11 w 76"/>
                    <a:gd name="T15" fmla="*/ 12 h 41"/>
                    <a:gd name="T16" fmla="*/ 4 w 76"/>
                    <a:gd name="T17" fmla="*/ 25 h 41"/>
                    <a:gd name="T18" fmla="*/ 0 w 76"/>
                    <a:gd name="T19" fmla="*/ 41 h 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6"/>
                    <a:gd name="T31" fmla="*/ 0 h 41"/>
                    <a:gd name="T32" fmla="*/ 76 w 76"/>
                    <a:gd name="T33" fmla="*/ 41 h 4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6" h="41">
                      <a:moveTo>
                        <a:pt x="76" y="41"/>
                      </a:moveTo>
                      <a:lnTo>
                        <a:pt x="72" y="25"/>
                      </a:lnTo>
                      <a:lnTo>
                        <a:pt x="65" y="12"/>
                      </a:lnTo>
                      <a:lnTo>
                        <a:pt x="53" y="3"/>
                      </a:lnTo>
                      <a:lnTo>
                        <a:pt x="38" y="0"/>
                      </a:lnTo>
                      <a:lnTo>
                        <a:pt x="31" y="1"/>
                      </a:lnTo>
                      <a:lnTo>
                        <a:pt x="24" y="3"/>
                      </a:lnTo>
                      <a:lnTo>
                        <a:pt x="11" y="12"/>
                      </a:lnTo>
                      <a:lnTo>
                        <a:pt x="4" y="25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106" name="Freeform 1096"/>
                <p:cNvSpPr>
                  <a:spLocks/>
                </p:cNvSpPr>
                <p:nvPr/>
              </p:nvSpPr>
              <p:spPr bwMode="auto">
                <a:xfrm>
                  <a:off x="968" y="2376"/>
                  <a:ext cx="76" cy="42"/>
                </a:xfrm>
                <a:custGeom>
                  <a:avLst/>
                  <a:gdLst>
                    <a:gd name="T0" fmla="*/ 76 w 76"/>
                    <a:gd name="T1" fmla="*/ 40 h 42"/>
                    <a:gd name="T2" fmla="*/ 72 w 76"/>
                    <a:gd name="T3" fmla="*/ 26 h 42"/>
                    <a:gd name="T4" fmla="*/ 65 w 76"/>
                    <a:gd name="T5" fmla="*/ 13 h 42"/>
                    <a:gd name="T6" fmla="*/ 52 w 76"/>
                    <a:gd name="T7" fmla="*/ 4 h 42"/>
                    <a:gd name="T8" fmla="*/ 38 w 76"/>
                    <a:gd name="T9" fmla="*/ 0 h 42"/>
                    <a:gd name="T10" fmla="*/ 23 w 76"/>
                    <a:gd name="T11" fmla="*/ 4 h 42"/>
                    <a:gd name="T12" fmla="*/ 11 w 76"/>
                    <a:gd name="T13" fmla="*/ 13 h 42"/>
                    <a:gd name="T14" fmla="*/ 4 w 76"/>
                    <a:gd name="T15" fmla="*/ 26 h 42"/>
                    <a:gd name="T16" fmla="*/ 0 w 76"/>
                    <a:gd name="T17" fmla="*/ 42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6"/>
                    <a:gd name="T28" fmla="*/ 0 h 42"/>
                    <a:gd name="T29" fmla="*/ 76 w 76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6" h="42">
                      <a:moveTo>
                        <a:pt x="76" y="40"/>
                      </a:moveTo>
                      <a:lnTo>
                        <a:pt x="72" y="26"/>
                      </a:lnTo>
                      <a:lnTo>
                        <a:pt x="65" y="13"/>
                      </a:lnTo>
                      <a:lnTo>
                        <a:pt x="52" y="4"/>
                      </a:lnTo>
                      <a:lnTo>
                        <a:pt x="38" y="0"/>
                      </a:lnTo>
                      <a:lnTo>
                        <a:pt x="23" y="4"/>
                      </a:lnTo>
                      <a:lnTo>
                        <a:pt x="11" y="13"/>
                      </a:lnTo>
                      <a:lnTo>
                        <a:pt x="4" y="26"/>
                      </a:lnTo>
                      <a:lnTo>
                        <a:pt x="0" y="42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107" name="Freeform 1097"/>
                <p:cNvSpPr>
                  <a:spLocks/>
                </p:cNvSpPr>
                <p:nvPr/>
              </p:nvSpPr>
              <p:spPr bwMode="auto">
                <a:xfrm>
                  <a:off x="1044" y="2376"/>
                  <a:ext cx="75" cy="42"/>
                </a:xfrm>
                <a:custGeom>
                  <a:avLst/>
                  <a:gdLst>
                    <a:gd name="T0" fmla="*/ 75 w 75"/>
                    <a:gd name="T1" fmla="*/ 40 h 42"/>
                    <a:gd name="T2" fmla="*/ 72 w 75"/>
                    <a:gd name="T3" fmla="*/ 26 h 42"/>
                    <a:gd name="T4" fmla="*/ 65 w 75"/>
                    <a:gd name="T5" fmla="*/ 13 h 42"/>
                    <a:gd name="T6" fmla="*/ 52 w 75"/>
                    <a:gd name="T7" fmla="*/ 4 h 42"/>
                    <a:gd name="T8" fmla="*/ 37 w 75"/>
                    <a:gd name="T9" fmla="*/ 0 h 42"/>
                    <a:gd name="T10" fmla="*/ 23 w 75"/>
                    <a:gd name="T11" fmla="*/ 4 h 42"/>
                    <a:gd name="T12" fmla="*/ 10 w 75"/>
                    <a:gd name="T13" fmla="*/ 13 h 42"/>
                    <a:gd name="T14" fmla="*/ 3 w 75"/>
                    <a:gd name="T15" fmla="*/ 26 h 42"/>
                    <a:gd name="T16" fmla="*/ 0 w 75"/>
                    <a:gd name="T17" fmla="*/ 42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42"/>
                    <a:gd name="T29" fmla="*/ 75 w 75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42">
                      <a:moveTo>
                        <a:pt x="75" y="40"/>
                      </a:moveTo>
                      <a:lnTo>
                        <a:pt x="72" y="26"/>
                      </a:lnTo>
                      <a:lnTo>
                        <a:pt x="65" y="13"/>
                      </a:lnTo>
                      <a:lnTo>
                        <a:pt x="52" y="4"/>
                      </a:lnTo>
                      <a:lnTo>
                        <a:pt x="37" y="0"/>
                      </a:lnTo>
                      <a:lnTo>
                        <a:pt x="23" y="4"/>
                      </a:lnTo>
                      <a:lnTo>
                        <a:pt x="10" y="13"/>
                      </a:lnTo>
                      <a:lnTo>
                        <a:pt x="3" y="26"/>
                      </a:lnTo>
                      <a:lnTo>
                        <a:pt x="0" y="42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108" name="Freeform 1098"/>
                <p:cNvSpPr>
                  <a:spLocks/>
                </p:cNvSpPr>
                <p:nvPr/>
              </p:nvSpPr>
              <p:spPr bwMode="auto">
                <a:xfrm>
                  <a:off x="1119" y="2376"/>
                  <a:ext cx="76" cy="42"/>
                </a:xfrm>
                <a:custGeom>
                  <a:avLst/>
                  <a:gdLst>
                    <a:gd name="T0" fmla="*/ 76 w 76"/>
                    <a:gd name="T1" fmla="*/ 40 h 42"/>
                    <a:gd name="T2" fmla="*/ 72 w 76"/>
                    <a:gd name="T3" fmla="*/ 26 h 42"/>
                    <a:gd name="T4" fmla="*/ 65 w 76"/>
                    <a:gd name="T5" fmla="*/ 13 h 42"/>
                    <a:gd name="T6" fmla="*/ 53 w 76"/>
                    <a:gd name="T7" fmla="*/ 4 h 42"/>
                    <a:gd name="T8" fmla="*/ 38 w 76"/>
                    <a:gd name="T9" fmla="*/ 0 h 42"/>
                    <a:gd name="T10" fmla="*/ 24 w 76"/>
                    <a:gd name="T11" fmla="*/ 4 h 42"/>
                    <a:gd name="T12" fmla="*/ 11 w 76"/>
                    <a:gd name="T13" fmla="*/ 13 h 42"/>
                    <a:gd name="T14" fmla="*/ 4 w 76"/>
                    <a:gd name="T15" fmla="*/ 26 h 42"/>
                    <a:gd name="T16" fmla="*/ 0 w 76"/>
                    <a:gd name="T17" fmla="*/ 42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6"/>
                    <a:gd name="T28" fmla="*/ 0 h 42"/>
                    <a:gd name="T29" fmla="*/ 76 w 76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6" h="42">
                      <a:moveTo>
                        <a:pt x="76" y="40"/>
                      </a:moveTo>
                      <a:lnTo>
                        <a:pt x="72" y="26"/>
                      </a:lnTo>
                      <a:lnTo>
                        <a:pt x="65" y="13"/>
                      </a:lnTo>
                      <a:lnTo>
                        <a:pt x="53" y="4"/>
                      </a:lnTo>
                      <a:lnTo>
                        <a:pt x="38" y="0"/>
                      </a:lnTo>
                      <a:lnTo>
                        <a:pt x="24" y="4"/>
                      </a:lnTo>
                      <a:lnTo>
                        <a:pt x="11" y="13"/>
                      </a:lnTo>
                      <a:lnTo>
                        <a:pt x="4" y="26"/>
                      </a:lnTo>
                      <a:lnTo>
                        <a:pt x="0" y="42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103" name="Line 1099"/>
              <p:cNvSpPr>
                <a:spLocks noChangeShapeType="1"/>
              </p:cNvSpPr>
              <p:nvPr/>
            </p:nvSpPr>
            <p:spPr bwMode="auto">
              <a:xfrm>
                <a:off x="3602" y="7905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04" name="Text Box 1100"/>
              <p:cNvSpPr txBox="1">
                <a:spLocks noChangeArrowheads="1"/>
              </p:cNvSpPr>
              <p:nvPr/>
            </p:nvSpPr>
            <p:spPr bwMode="auto">
              <a:xfrm>
                <a:off x="2980" y="8088"/>
                <a:ext cx="62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 i="1"/>
                  <a:t>L</a:t>
                </a:r>
              </a:p>
            </p:txBody>
          </p:sp>
        </p:grpSp>
      </p:grpSp>
      <p:grpSp>
        <p:nvGrpSpPr>
          <p:cNvPr id="3080" name="Group 1101"/>
          <p:cNvGrpSpPr>
            <a:grpSpLocks/>
          </p:cNvGrpSpPr>
          <p:nvPr/>
        </p:nvGrpSpPr>
        <p:grpSpPr bwMode="auto">
          <a:xfrm>
            <a:off x="3468688" y="4333876"/>
            <a:ext cx="5332412" cy="1597025"/>
            <a:chOff x="3290" y="12835"/>
            <a:chExt cx="6475" cy="1880"/>
          </a:xfrm>
        </p:grpSpPr>
        <p:sp>
          <p:nvSpPr>
            <p:cNvPr id="3083" name="Line 1102"/>
            <p:cNvSpPr>
              <a:spLocks noChangeShapeType="1"/>
            </p:cNvSpPr>
            <p:nvPr/>
          </p:nvSpPr>
          <p:spPr bwMode="auto">
            <a:xfrm>
              <a:off x="3290" y="13216"/>
              <a:ext cx="23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4" name="Line 1103"/>
            <p:cNvSpPr>
              <a:spLocks noChangeShapeType="1"/>
            </p:cNvSpPr>
            <p:nvPr/>
          </p:nvSpPr>
          <p:spPr bwMode="auto">
            <a:xfrm>
              <a:off x="4447" y="13216"/>
              <a:ext cx="0" cy="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5" name="Line 1104"/>
            <p:cNvSpPr>
              <a:spLocks noChangeShapeType="1"/>
            </p:cNvSpPr>
            <p:nvPr/>
          </p:nvSpPr>
          <p:spPr bwMode="auto">
            <a:xfrm>
              <a:off x="4066" y="13742"/>
              <a:ext cx="7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6" name="Line 1105"/>
            <p:cNvSpPr>
              <a:spLocks noChangeShapeType="1"/>
            </p:cNvSpPr>
            <p:nvPr/>
          </p:nvSpPr>
          <p:spPr bwMode="auto">
            <a:xfrm>
              <a:off x="4066" y="13933"/>
              <a:ext cx="7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7" name="Line 1106"/>
            <p:cNvSpPr>
              <a:spLocks noChangeShapeType="1"/>
            </p:cNvSpPr>
            <p:nvPr/>
          </p:nvSpPr>
          <p:spPr bwMode="auto">
            <a:xfrm>
              <a:off x="4447" y="13933"/>
              <a:ext cx="0" cy="6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8" name="Line 1107"/>
            <p:cNvSpPr>
              <a:spLocks noChangeShapeType="1"/>
            </p:cNvSpPr>
            <p:nvPr/>
          </p:nvSpPr>
          <p:spPr bwMode="auto">
            <a:xfrm flipH="1">
              <a:off x="3290" y="14566"/>
              <a:ext cx="23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9" name="Text Box 1108"/>
            <p:cNvSpPr txBox="1">
              <a:spLocks noChangeArrowheads="1"/>
            </p:cNvSpPr>
            <p:nvPr/>
          </p:nvSpPr>
          <p:spPr bwMode="auto">
            <a:xfrm>
              <a:off x="4540" y="13935"/>
              <a:ext cx="91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/>
                <a:t>C</a:t>
              </a:r>
            </a:p>
          </p:txBody>
        </p:sp>
        <p:grpSp>
          <p:nvGrpSpPr>
            <p:cNvPr id="3090" name="Group 1109"/>
            <p:cNvGrpSpPr>
              <a:grpSpLocks/>
            </p:cNvGrpSpPr>
            <p:nvPr/>
          </p:nvGrpSpPr>
          <p:grpSpPr bwMode="auto">
            <a:xfrm>
              <a:off x="7260" y="12835"/>
              <a:ext cx="2505" cy="1625"/>
              <a:chOff x="6990" y="7965"/>
              <a:chExt cx="2505" cy="1625"/>
            </a:xfrm>
          </p:grpSpPr>
          <p:sp>
            <p:nvSpPr>
              <p:cNvPr id="3092" name="Line 1110"/>
              <p:cNvSpPr>
                <a:spLocks noChangeShapeType="1"/>
              </p:cNvSpPr>
              <p:nvPr/>
            </p:nvSpPr>
            <p:spPr bwMode="auto">
              <a:xfrm>
                <a:off x="6990" y="8395"/>
                <a:ext cx="25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93" name="Text Box 1111"/>
              <p:cNvSpPr txBox="1">
                <a:spLocks noChangeArrowheads="1"/>
              </p:cNvSpPr>
              <p:nvPr/>
            </p:nvSpPr>
            <p:spPr bwMode="auto">
              <a:xfrm>
                <a:off x="7840" y="7965"/>
                <a:ext cx="790" cy="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Symbol" panose="05050102010706020507" pitchFamily="18" charset="2"/>
                  </a:rPr>
                  <a:t>b</a:t>
                </a:r>
                <a:r>
                  <a:rPr lang="en-US" altLang="en-US" sz="1200" i="1"/>
                  <a:t>l</a:t>
                </a:r>
                <a:endParaRPr lang="en-US" altLang="en-US" sz="1200"/>
              </a:p>
            </p:txBody>
          </p:sp>
          <p:sp>
            <p:nvSpPr>
              <p:cNvPr id="3094" name="Text Box 1112"/>
              <p:cNvSpPr txBox="1">
                <a:spLocks noChangeArrowheads="1"/>
              </p:cNvSpPr>
              <p:nvPr/>
            </p:nvSpPr>
            <p:spPr bwMode="auto">
              <a:xfrm>
                <a:off x="7840" y="8940"/>
                <a:ext cx="1260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 i="1"/>
                  <a:t>Z</a:t>
                </a:r>
                <a:r>
                  <a:rPr lang="en-US" altLang="en-US" sz="1200" baseline="-25000"/>
                  <a:t>cC</a:t>
                </a:r>
                <a:endParaRPr lang="en-US" altLang="en-US" sz="1200"/>
              </a:p>
            </p:txBody>
          </p:sp>
          <p:sp>
            <p:nvSpPr>
              <p:cNvPr id="3095" name="Line 1113"/>
              <p:cNvSpPr>
                <a:spLocks noChangeShapeType="1"/>
              </p:cNvSpPr>
              <p:nvPr/>
            </p:nvSpPr>
            <p:spPr bwMode="auto">
              <a:xfrm>
                <a:off x="7085" y="9590"/>
                <a:ext cx="23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96" name="Line 1114"/>
              <p:cNvSpPr>
                <a:spLocks noChangeShapeType="1"/>
              </p:cNvSpPr>
              <p:nvPr/>
            </p:nvSpPr>
            <p:spPr bwMode="auto">
              <a:xfrm>
                <a:off x="7085" y="8565"/>
                <a:ext cx="225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091" name="AutoShape 1115"/>
            <p:cNvSpPr>
              <a:spLocks noChangeArrowheads="1"/>
            </p:cNvSpPr>
            <p:nvPr/>
          </p:nvSpPr>
          <p:spPr bwMode="auto">
            <a:xfrm>
              <a:off x="5765" y="13797"/>
              <a:ext cx="810" cy="360"/>
            </a:xfrm>
            <a:prstGeom prst="rightArrow">
              <a:avLst>
                <a:gd name="adj1" fmla="val 50000"/>
                <a:gd name="adj2" fmla="val 5625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1" name="Rectangle 1117"/>
          <p:cNvSpPr>
            <a:spLocks noChangeArrowheads="1"/>
          </p:cNvSpPr>
          <p:nvPr/>
        </p:nvSpPr>
        <p:spPr bwMode="auto">
          <a:xfrm>
            <a:off x="5786438" y="33289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4" name="Object 1116"/>
          <p:cNvGraphicFramePr>
            <a:graphicFrameLocks noChangeAspect="1"/>
          </p:cNvGraphicFramePr>
          <p:nvPr/>
        </p:nvGraphicFramePr>
        <p:xfrm>
          <a:off x="9004300" y="3062289"/>
          <a:ext cx="1365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2" r:id="rId4" imgW="622030" imgH="203112" progId="Equation.3">
                  <p:embed/>
                </p:oleObj>
              </mc:Choice>
              <mc:Fallback>
                <p:oleObj r:id="rId4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0" y="3062289"/>
                        <a:ext cx="1365250" cy="441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119"/>
          <p:cNvSpPr>
            <a:spLocks noChangeArrowheads="1"/>
          </p:cNvSpPr>
          <p:nvPr/>
        </p:nvSpPr>
        <p:spPr bwMode="auto">
          <a:xfrm>
            <a:off x="5715000" y="32813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5" name="Object 1118"/>
          <p:cNvGraphicFramePr>
            <a:graphicFrameLocks noChangeAspect="1"/>
          </p:cNvGraphicFramePr>
          <p:nvPr/>
        </p:nvGraphicFramePr>
        <p:xfrm>
          <a:off x="9004300" y="5130800"/>
          <a:ext cx="13652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3" r:id="rId6" imgW="761669" imgH="291973" progId="Equation.3">
                  <p:embed/>
                </p:oleObj>
              </mc:Choice>
              <mc:Fallback>
                <p:oleObj r:id="rId6" imgW="76166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0" y="5130800"/>
                        <a:ext cx="1365250" cy="528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6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642</Words>
  <Application>Microsoft Office PowerPoint</Application>
  <PresentationFormat>Widescreen</PresentationFormat>
  <Paragraphs>138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Office Theme</vt:lpstr>
      <vt:lpstr>Equation</vt:lpstr>
      <vt:lpstr>Equation.3</vt:lpstr>
      <vt:lpstr>PowerPoint Presentation</vt:lpstr>
      <vt:lpstr>H63MCM Coursework Stepped-impedance low pass filter design</vt:lpstr>
      <vt:lpstr>PowerPoint Presentation</vt:lpstr>
      <vt:lpstr>Filter design process</vt:lpstr>
      <vt:lpstr>PowerPoint Presentation</vt:lpstr>
      <vt:lpstr>PowerPoint Presentation</vt:lpstr>
      <vt:lpstr>PowerPoint Presentation</vt:lpstr>
      <vt:lpstr>Step 3. Scaling of the prototype filter to microwave frequencies (limped filter components)</vt:lpstr>
      <vt:lpstr>Step 4. Convert the lumped components into the ideal transmission line equivalent circuits</vt:lpstr>
      <vt:lpstr>Inductors and capacitors in microstrip technology </vt:lpstr>
      <vt:lpstr>PowerPoint Presentation</vt:lpstr>
      <vt:lpstr>Filter layout</vt:lpstr>
      <vt:lpstr>PowerPoint Presentation</vt:lpstr>
      <vt:lpstr>Microstrip technology – use Linecalc tool in ADS </vt:lpstr>
      <vt:lpstr>Microstrip technology – use Linecalc tool in ADS 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Vukovic Ana</dc:creator>
  <cp:lastModifiedBy>Ana Vukovic</cp:lastModifiedBy>
  <cp:revision>45</cp:revision>
  <dcterms:created xsi:type="dcterms:W3CDTF">2018-06-25T12:21:21Z</dcterms:created>
  <dcterms:modified xsi:type="dcterms:W3CDTF">2018-11-13T14:10:05Z</dcterms:modified>
</cp:coreProperties>
</file>