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2"/>
    <p:sldId id="257" r:id="rId3"/>
  </p:sldIdLst>
  <p:sldSz cx="7772400" cy="10058400"/>
  <p:notesSz cx="7772400" cy="10058400"/>
  <p:embeddedFontLst>
    <p:embeddedFont>
      <p:font typeface="Baskerville Old Face" panose="02020602080505020303" pitchFamily="18" charset="0"/>
      <p:regular r:id="rId5"/>
    </p:embeddedFont>
    <p:embeddedFont>
      <p:font typeface="Calibri" panose="020F0502020204030204" pitchFamily="34" charset="0"/>
      <p:regular r:id="rId6"/>
      <p:bold r:id="rId7"/>
      <p:italic r:id="rId8"/>
      <p:boldItalic r:id="rId9"/>
    </p:embeddedFont>
    <p:embeddedFont>
      <p:font typeface="GDEKIB+CMR10" panose="02010600030101010101"/>
      <p:regular r:id="rId10"/>
    </p:embeddedFont>
    <p:embeddedFont>
      <p:font typeface="MECGUT+CMBX12" panose="02010600030101010101"/>
      <p:regular r:id="rId11"/>
    </p:embeddedFont>
    <p:embeddedFont>
      <p:font typeface="等线" panose="02010600030101010101" pitchFamily="2" charset="-122"/>
      <p:regular r:id="rId12"/>
      <p:bold r:id="rId1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768" y="-159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9E6CCEB-4FF3-4851-8341-1E0C9DA699E7}" type="datetimeFigureOut">
              <a:rPr lang="zh-CN" altLang="en-US" smtClean="0"/>
              <a:t>2020/9/20</a:t>
            </a:fld>
            <a:endParaRPr lang="zh-CN" altLang="en-US"/>
          </a:p>
        </p:txBody>
      </p:sp>
      <p:sp>
        <p:nvSpPr>
          <p:cNvPr id="4" name="幻灯片图像占位符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C6FB81C-C11F-4A7B-B04A-ADD51AC5B17D}" type="slidenum">
              <a:rPr lang="zh-CN" altLang="en-US" smtClean="0"/>
              <a:t>‹#›</a:t>
            </a:fld>
            <a:endParaRPr lang="zh-CN" altLang="en-US"/>
          </a:p>
        </p:txBody>
      </p:sp>
    </p:spTree>
    <p:extLst>
      <p:ext uri="{BB962C8B-B14F-4D97-AF65-F5344CB8AC3E}">
        <p14:creationId xmlns:p14="http://schemas.microsoft.com/office/powerpoint/2010/main" val="420107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6FB81C-C11F-4A7B-B04A-ADD51AC5B17D}" type="slidenum">
              <a:rPr lang="zh-CN" altLang="en-US" smtClean="0"/>
              <a:t>1</a:t>
            </a:fld>
            <a:endParaRPr lang="zh-CN" altLang="en-US"/>
          </a:p>
        </p:txBody>
      </p:sp>
    </p:spTree>
    <p:extLst>
      <p:ext uri="{BB962C8B-B14F-4D97-AF65-F5344CB8AC3E}">
        <p14:creationId xmlns:p14="http://schemas.microsoft.com/office/powerpoint/2010/main" val="160572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9/20/2020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9/20/2020</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david.cho@nottingham.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hun.bai@nottingham.edu.cn" TargetMode="External"/><Relationship Id="rId5" Type="http://schemas.openxmlformats.org/officeDocument/2006/relationships/hyperlink" Target="https://www.linkedin.com/authwall?trk=ripf&amp;trkInfo=AQHpRnPGZbx0kQAAAXP_jl24nN71WDqQ-LUl6ejxZrTi0SrEjHs_h1DJ_-GH4N0AG-60RpeSbbY-gE8Otq_QnojRwYy8mfN3B6n_8F1v0IvfKZw8Z0zSdr7YaY8lQKPGosM0lgM=&amp;originalReferer=https://www.google.com/&amp;sessionRedirect=https%3A%2F%2Fau.linkedin.com%2Fin%2Fshunbai" TargetMode="External"/><Relationship Id="rId4" Type="http://schemas.openxmlformats.org/officeDocument/2006/relationships/hyperlink" Target="mailto:maxhu990609@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625312" y="4455761"/>
            <a:ext cx="6332397" cy="127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720001" y="2403245"/>
            <a:ext cx="6332397" cy="12700"/>
          </a:xfrm>
          <a:prstGeom prst="rect">
            <a:avLst/>
          </a:prstGeom>
          <a:blipFill>
            <a:blip r:embed="rId3" cstate="print"/>
            <a:stretch>
              <a:fillRect/>
            </a:stretch>
          </a:blipFill>
        </p:spPr>
        <p:txBody>
          <a:bodyPr wrap="square" lIns="0" tIns="0" rIns="0" bIns="0" rtlCol="0">
            <a:spAutoFit/>
          </a:bodyPr>
          <a:lstStyle/>
          <a:p>
            <a:endParaRPr/>
          </a:p>
        </p:txBody>
      </p:sp>
      <p:sp>
        <p:nvSpPr>
          <p:cNvPr id="5" name="object 5"/>
          <p:cNvSpPr txBox="1"/>
          <p:nvPr/>
        </p:nvSpPr>
        <p:spPr>
          <a:xfrm>
            <a:off x="3265353" y="689651"/>
            <a:ext cx="1677544" cy="280846"/>
          </a:xfrm>
          <a:prstGeom prst="rect">
            <a:avLst/>
          </a:prstGeom>
        </p:spPr>
        <p:txBody>
          <a:bodyPr vert="horz" wrap="square" lIns="0" tIns="0" rIns="0" bIns="0" rtlCol="0">
            <a:spAutoFit/>
          </a:bodyPr>
          <a:lstStyle/>
          <a:p>
            <a:pPr marL="0" marR="0">
              <a:lnSpc>
                <a:spcPts val="2068"/>
              </a:lnSpc>
              <a:spcBef>
                <a:spcPts val="0"/>
              </a:spcBef>
              <a:spcAft>
                <a:spcPts val="0"/>
              </a:spcAft>
            </a:pPr>
            <a:r>
              <a:rPr lang="en-US" sz="2050" b="1" spc="15" dirty="0">
                <a:solidFill>
                  <a:srgbClr val="000000"/>
                </a:solidFill>
                <a:latin typeface="Times New Roman" panose="02020603050405020304" pitchFamily="18" charset="0"/>
                <a:cs typeface="Times New Roman" panose="02020603050405020304" pitchFamily="18" charset="0"/>
              </a:rPr>
              <a:t>Jiajun Hu</a:t>
            </a:r>
            <a:endParaRPr sz="2050" b="1" spc="15" dirty="0">
              <a:solidFill>
                <a:srgbClr val="000000"/>
              </a:solidFill>
              <a:latin typeface="MECGUT+CMBX12"/>
              <a:cs typeface="MECGUT+CMBX12"/>
            </a:endParaRPr>
          </a:p>
        </p:txBody>
      </p:sp>
      <p:sp>
        <p:nvSpPr>
          <p:cNvPr id="7" name="object 7"/>
          <p:cNvSpPr txBox="1"/>
          <p:nvPr/>
        </p:nvSpPr>
        <p:spPr>
          <a:xfrm>
            <a:off x="1800686" y="1109296"/>
            <a:ext cx="4545106" cy="146450"/>
          </a:xfrm>
          <a:prstGeom prst="rect">
            <a:avLst/>
          </a:prstGeom>
        </p:spPr>
        <p:txBody>
          <a:bodyPr vert="horz" wrap="square" lIns="0" tIns="0" rIns="0" bIns="0" rtlCol="0">
            <a:spAutoFit/>
          </a:bodyPr>
          <a:lstStyle/>
          <a:p>
            <a:pPr marL="0" marR="0">
              <a:lnSpc>
                <a:spcPts val="1090"/>
              </a:lnSpc>
              <a:spcBef>
                <a:spcPts val="0"/>
              </a:spcBef>
              <a:spcAft>
                <a:spcPts val="0"/>
              </a:spcAft>
            </a:pPr>
            <a:r>
              <a:rPr sz="1200" dirty="0">
                <a:solidFill>
                  <a:srgbClr val="000000"/>
                </a:solidFill>
                <a:cs typeface="GDEKIB+CMR10"/>
              </a:rPr>
              <a:t>Email:</a:t>
            </a:r>
            <a:r>
              <a:rPr sz="1200" spc="211" dirty="0">
                <a:solidFill>
                  <a:srgbClr val="000000"/>
                </a:solidFill>
                <a:cs typeface="Times New Roman"/>
              </a:rPr>
              <a:t> </a:t>
            </a:r>
            <a:r>
              <a:rPr lang="en-US" sz="1200" dirty="0">
                <a:solidFill>
                  <a:srgbClr val="000000"/>
                </a:solidFill>
                <a:cs typeface="GDEKIB+CMR10"/>
                <a:hlinkClick r:id="rId4"/>
              </a:rPr>
              <a:t>maxhu990609@gmail.com</a:t>
            </a:r>
            <a:r>
              <a:rPr lang="en-US" sz="1200" spc="1180" dirty="0">
                <a:solidFill>
                  <a:srgbClr val="000000"/>
                </a:solidFill>
                <a:cs typeface="Times New Roman"/>
              </a:rPr>
              <a:t> </a:t>
            </a:r>
            <a:r>
              <a:rPr lang="en-US" sz="1200" spc="-34" dirty="0">
                <a:solidFill>
                  <a:srgbClr val="000000"/>
                </a:solidFill>
                <a:cs typeface="GDEKIB+CMR10"/>
              </a:rPr>
              <a:t>GitHub</a:t>
            </a:r>
            <a:r>
              <a:rPr sz="1200" spc="-34" dirty="0">
                <a:solidFill>
                  <a:srgbClr val="000000"/>
                </a:solidFill>
                <a:cs typeface="GDEKIB+CMR10"/>
              </a:rPr>
              <a:t>:</a:t>
            </a:r>
            <a:r>
              <a:rPr sz="1200" spc="243" dirty="0">
                <a:solidFill>
                  <a:srgbClr val="000000"/>
                </a:solidFill>
                <a:cs typeface="Times New Roman"/>
              </a:rPr>
              <a:t> </a:t>
            </a:r>
            <a:r>
              <a:rPr sz="1200" dirty="0">
                <a:solidFill>
                  <a:srgbClr val="000000"/>
                </a:solidFill>
                <a:cs typeface="GDEKIB+CMR10"/>
              </a:rPr>
              <a:t>XX</a:t>
            </a:r>
          </a:p>
        </p:txBody>
      </p:sp>
      <p:sp>
        <p:nvSpPr>
          <p:cNvPr id="8" name="object 8"/>
          <p:cNvSpPr txBox="1"/>
          <p:nvPr/>
        </p:nvSpPr>
        <p:spPr>
          <a:xfrm>
            <a:off x="720001" y="2260267"/>
            <a:ext cx="1152421" cy="144270"/>
          </a:xfrm>
          <a:prstGeom prst="rect">
            <a:avLst/>
          </a:prstGeom>
        </p:spPr>
        <p:txBody>
          <a:bodyPr vert="horz" wrap="square" lIns="0" tIns="0" rIns="0" bIns="0" rtlCol="0">
            <a:spAutoFit/>
          </a:bodyPr>
          <a:lstStyle/>
          <a:p>
            <a:pPr marL="0" marR="0">
              <a:lnSpc>
                <a:spcPts val="1090"/>
              </a:lnSpc>
              <a:spcBef>
                <a:spcPts val="0"/>
              </a:spcBef>
              <a:spcAft>
                <a:spcPts val="0"/>
              </a:spcAft>
            </a:pPr>
            <a:r>
              <a:rPr sz="1100" spc="-20" dirty="0">
                <a:solidFill>
                  <a:srgbClr val="000000"/>
                </a:solidFill>
                <a:latin typeface="Baskerville Old Face" panose="02020602080505020303" pitchFamily="18" charset="0"/>
                <a:cs typeface="KGAMSU+CMBX10"/>
              </a:rPr>
              <a:t>EDUCATION</a:t>
            </a:r>
          </a:p>
        </p:txBody>
      </p:sp>
      <p:sp>
        <p:nvSpPr>
          <p:cNvPr id="19" name="object 19"/>
          <p:cNvSpPr txBox="1"/>
          <p:nvPr/>
        </p:nvSpPr>
        <p:spPr>
          <a:xfrm>
            <a:off x="642403" y="4309120"/>
            <a:ext cx="3148115" cy="145937"/>
          </a:xfrm>
          <a:prstGeom prst="rect">
            <a:avLst/>
          </a:prstGeom>
        </p:spPr>
        <p:txBody>
          <a:bodyPr vert="horz" wrap="square" lIns="0" tIns="0" rIns="0" bIns="0" rtlCol="0">
            <a:spAutoFit/>
          </a:bodyPr>
          <a:lstStyle/>
          <a:p>
            <a:pPr marL="0" marR="0">
              <a:lnSpc>
                <a:spcPts val="1090"/>
              </a:lnSpc>
              <a:spcBef>
                <a:spcPts val="0"/>
              </a:spcBef>
              <a:spcAft>
                <a:spcPts val="0"/>
              </a:spcAft>
            </a:pPr>
            <a:r>
              <a:rPr sz="1100" spc="-11" dirty="0">
                <a:solidFill>
                  <a:srgbClr val="000000"/>
                </a:solidFill>
                <a:latin typeface="Baskerville Old Face" panose="02020602080505020303" pitchFamily="18" charset="0"/>
                <a:cs typeface="KGAMSU+CMBX10"/>
              </a:rPr>
              <a:t>PROJECT</a:t>
            </a:r>
            <a:r>
              <a:rPr sz="1100" spc="148" dirty="0">
                <a:solidFill>
                  <a:srgbClr val="000000"/>
                </a:solidFill>
                <a:latin typeface="Baskerville Old Face" panose="02020602080505020303" pitchFamily="18" charset="0"/>
                <a:cs typeface="Times New Roman"/>
              </a:rPr>
              <a:t> </a:t>
            </a:r>
            <a:r>
              <a:rPr sz="1100" dirty="0">
                <a:solidFill>
                  <a:srgbClr val="000000"/>
                </a:solidFill>
                <a:latin typeface="Baskerville Old Face" panose="02020602080505020303" pitchFamily="18" charset="0"/>
                <a:cs typeface="KGAMSU+CMBX10"/>
              </a:rPr>
              <a:t>AND</a:t>
            </a:r>
            <a:r>
              <a:rPr sz="1100" spc="145" dirty="0">
                <a:solidFill>
                  <a:srgbClr val="000000"/>
                </a:solidFill>
                <a:latin typeface="Baskerville Old Face" panose="02020602080505020303" pitchFamily="18" charset="0"/>
                <a:cs typeface="Times New Roman"/>
              </a:rPr>
              <a:t> </a:t>
            </a:r>
            <a:r>
              <a:rPr lang="en-US" sz="1100" dirty="0">
                <a:solidFill>
                  <a:srgbClr val="000000"/>
                </a:solidFill>
                <a:latin typeface="Baskerville Old Face" panose="02020602080505020303" pitchFamily="18" charset="0"/>
                <a:cs typeface="KGAMSU+CMBX10"/>
              </a:rPr>
              <a:t>LAB</a:t>
            </a:r>
            <a:r>
              <a:rPr sz="1100" spc="140" dirty="0">
                <a:solidFill>
                  <a:srgbClr val="000000"/>
                </a:solidFill>
                <a:latin typeface="Baskerville Old Face" panose="02020602080505020303" pitchFamily="18" charset="0"/>
                <a:cs typeface="Times New Roman"/>
              </a:rPr>
              <a:t> </a:t>
            </a:r>
            <a:r>
              <a:rPr sz="1100" dirty="0">
                <a:solidFill>
                  <a:srgbClr val="000000"/>
                </a:solidFill>
                <a:latin typeface="Baskerville Old Face" panose="02020602080505020303" pitchFamily="18" charset="0"/>
                <a:cs typeface="KGAMSU+CMBX10"/>
              </a:rPr>
              <a:t>EXPERIENCE</a:t>
            </a:r>
          </a:p>
        </p:txBody>
      </p:sp>
      <p:sp>
        <p:nvSpPr>
          <p:cNvPr id="34" name="object 34"/>
          <p:cNvSpPr txBox="1"/>
          <p:nvPr/>
        </p:nvSpPr>
        <p:spPr>
          <a:xfrm>
            <a:off x="3851567" y="9614068"/>
            <a:ext cx="221672" cy="176645"/>
          </a:xfrm>
          <a:prstGeom prst="rect">
            <a:avLst/>
          </a:prstGeom>
        </p:spPr>
        <p:txBody>
          <a:bodyPr vert="horz" wrap="square" lIns="0" tIns="0" rIns="0" bIns="0" rtlCol="0">
            <a:spAutoFit/>
          </a:bodyPr>
          <a:lstStyle/>
          <a:p>
            <a:pPr marL="0" marR="0">
              <a:lnSpc>
                <a:spcPts val="1090"/>
              </a:lnSpc>
              <a:spcBef>
                <a:spcPts val="0"/>
              </a:spcBef>
              <a:spcAft>
                <a:spcPts val="0"/>
              </a:spcAft>
            </a:pPr>
            <a:r>
              <a:rPr sz="1100" dirty="0">
                <a:solidFill>
                  <a:srgbClr val="000000"/>
                </a:solidFill>
                <a:latin typeface="GDEKIB+CMR10"/>
                <a:cs typeface="GDEKIB+CMR10"/>
              </a:rPr>
              <a:t>1</a:t>
            </a:r>
          </a:p>
        </p:txBody>
      </p:sp>
      <p:sp>
        <p:nvSpPr>
          <p:cNvPr id="37" name="文本框 36">
            <a:extLst>
              <a:ext uri="{FF2B5EF4-FFF2-40B4-BE49-F238E27FC236}">
                <a16:creationId xmlns:a16="http://schemas.microsoft.com/office/drawing/2014/main" id="{0F3285E6-F3A0-4950-AE7F-472A78F9A384}"/>
              </a:ext>
            </a:extLst>
          </p:cNvPr>
          <p:cNvSpPr txBox="1"/>
          <p:nvPr/>
        </p:nvSpPr>
        <p:spPr>
          <a:xfrm>
            <a:off x="633572" y="1496359"/>
            <a:ext cx="7115710" cy="553998"/>
          </a:xfrm>
          <a:prstGeom prst="rect">
            <a:avLst/>
          </a:prstGeom>
          <a:noFill/>
        </p:spPr>
        <p:txBody>
          <a:bodyPr wrap="square">
            <a:spAutoFit/>
          </a:bodyPr>
          <a:lstStyle/>
          <a:p>
            <a:r>
              <a:rPr lang="en-US" altLang="zh-CN" sz="1000" dirty="0"/>
              <a:t>I am now a Final Year undergraduate student at University of Nottingham, China Campus, a Sino-Foreign University in British Education System and carries English as official instruction and working language. I  am conducting my final graduation project and thesis under the supervision of </a:t>
            </a:r>
            <a:r>
              <a:rPr lang="en-US" altLang="zh-CN" sz="1000" dirty="0">
                <a:hlinkClick r:id="rId5"/>
              </a:rPr>
              <a:t>Prof. Bai Shun </a:t>
            </a:r>
            <a:r>
              <a:rPr lang="en-US" altLang="zh-CN" sz="1000" dirty="0"/>
              <a:t>in prospect of Audio signal Processing and Machine Learning.</a:t>
            </a:r>
            <a:endParaRPr lang="zh-CN" altLang="en-US" sz="1000" dirty="0"/>
          </a:p>
        </p:txBody>
      </p:sp>
      <p:sp>
        <p:nvSpPr>
          <p:cNvPr id="40" name="文本框 39">
            <a:extLst>
              <a:ext uri="{FF2B5EF4-FFF2-40B4-BE49-F238E27FC236}">
                <a16:creationId xmlns:a16="http://schemas.microsoft.com/office/drawing/2014/main" id="{A96434A2-9DB4-4178-8C73-20D671B6DCF7}"/>
              </a:ext>
            </a:extLst>
          </p:cNvPr>
          <p:cNvSpPr txBox="1"/>
          <p:nvPr/>
        </p:nvSpPr>
        <p:spPr>
          <a:xfrm>
            <a:off x="676534" y="2364904"/>
            <a:ext cx="4896544" cy="784830"/>
          </a:xfrm>
          <a:prstGeom prst="rect">
            <a:avLst/>
          </a:prstGeom>
          <a:noFill/>
        </p:spPr>
        <p:txBody>
          <a:bodyPr wrap="square">
            <a:spAutoFit/>
          </a:bodyPr>
          <a:lstStyle/>
          <a:p>
            <a:r>
              <a:rPr lang="en-US" altLang="zh-CN" sz="900" b="1" dirty="0"/>
              <a:t>University of Nottingham, Ningbo, China 	</a:t>
            </a:r>
            <a:r>
              <a:rPr lang="en-US" altLang="zh-CN" sz="900" dirty="0"/>
              <a:t>Sep.2017-Jul.2020</a:t>
            </a:r>
          </a:p>
          <a:p>
            <a:r>
              <a:rPr lang="en-US" altLang="zh-CN" sz="900" dirty="0"/>
              <a:t>B.Sc. in Electrical &amp; Electronic Engineering (with Honors)</a:t>
            </a:r>
          </a:p>
          <a:p>
            <a:r>
              <a:rPr lang="en-US" altLang="zh-CN" sz="900" dirty="0"/>
              <a:t>B.Sc. Thesis Supervisors:  </a:t>
            </a:r>
            <a:r>
              <a:rPr lang="en-US" altLang="zh-CN" sz="900" dirty="0">
                <a:hlinkClick r:id="rId6"/>
              </a:rPr>
              <a:t>Shun Bai</a:t>
            </a:r>
            <a:endParaRPr lang="en-US" altLang="zh-CN" sz="900" dirty="0"/>
          </a:p>
          <a:p>
            <a:r>
              <a:rPr lang="en-US" altLang="zh-CN" sz="900" dirty="0"/>
              <a:t>B.Sc. Academic Tutor:  </a:t>
            </a:r>
            <a:r>
              <a:rPr lang="en-US" altLang="zh-CN" sz="900" dirty="0">
                <a:hlinkClick r:id="rId7"/>
              </a:rPr>
              <a:t>David Cho</a:t>
            </a:r>
            <a:endParaRPr lang="en-US" altLang="zh-CN" sz="900" dirty="0"/>
          </a:p>
          <a:p>
            <a:endParaRPr lang="en-US" altLang="zh-CN" sz="900" dirty="0"/>
          </a:p>
        </p:txBody>
      </p:sp>
      <p:sp>
        <p:nvSpPr>
          <p:cNvPr id="47" name="文本框 46">
            <a:extLst>
              <a:ext uri="{FF2B5EF4-FFF2-40B4-BE49-F238E27FC236}">
                <a16:creationId xmlns:a16="http://schemas.microsoft.com/office/drawing/2014/main" id="{A52A04A1-BA1E-46BE-9F00-3DB198D97E55}"/>
              </a:ext>
            </a:extLst>
          </p:cNvPr>
          <p:cNvSpPr txBox="1"/>
          <p:nvPr/>
        </p:nvSpPr>
        <p:spPr>
          <a:xfrm>
            <a:off x="4531393" y="2415945"/>
            <a:ext cx="2567497" cy="646331"/>
          </a:xfrm>
          <a:prstGeom prst="rect">
            <a:avLst/>
          </a:prstGeom>
          <a:noFill/>
        </p:spPr>
        <p:txBody>
          <a:bodyPr wrap="square">
            <a:spAutoFit/>
          </a:bodyPr>
          <a:lstStyle/>
          <a:p>
            <a:r>
              <a:rPr lang="sv-SE" altLang="zh-CN" sz="900" dirty="0"/>
              <a:t>Grades / GPA: </a:t>
            </a:r>
          </a:p>
          <a:p>
            <a:r>
              <a:rPr lang="sv-SE" altLang="zh-CN" sz="900" dirty="0"/>
              <a:t>70/100   3.57/4.00   	2017/18</a:t>
            </a:r>
          </a:p>
          <a:p>
            <a:r>
              <a:rPr lang="sv-SE" altLang="zh-CN" sz="900" dirty="0"/>
              <a:t>69/100   3.61/4.00		2018/19</a:t>
            </a:r>
          </a:p>
          <a:p>
            <a:r>
              <a:rPr lang="sv-SE" altLang="zh-CN" sz="900" dirty="0"/>
              <a:t>73/100   3.83/4.00		2019/20</a:t>
            </a:r>
          </a:p>
        </p:txBody>
      </p:sp>
      <p:sp>
        <p:nvSpPr>
          <p:cNvPr id="50" name="文本框 49">
            <a:extLst>
              <a:ext uri="{FF2B5EF4-FFF2-40B4-BE49-F238E27FC236}">
                <a16:creationId xmlns:a16="http://schemas.microsoft.com/office/drawing/2014/main" id="{D969147B-47E0-4911-98C5-3884DE788409}"/>
              </a:ext>
            </a:extLst>
          </p:cNvPr>
          <p:cNvSpPr txBox="1"/>
          <p:nvPr/>
        </p:nvSpPr>
        <p:spPr>
          <a:xfrm>
            <a:off x="681896" y="3100930"/>
            <a:ext cx="6516672" cy="1178849"/>
          </a:xfrm>
          <a:prstGeom prst="rect">
            <a:avLst/>
          </a:prstGeom>
          <a:noFill/>
        </p:spPr>
        <p:txBody>
          <a:bodyPr wrap="square">
            <a:spAutoFit/>
          </a:bodyPr>
          <a:lstStyle/>
          <a:p>
            <a:pPr>
              <a:lnSpc>
                <a:spcPct val="150000"/>
              </a:lnSpc>
            </a:pPr>
            <a:r>
              <a:rPr lang="en-US" altLang="zh-CN" sz="900" b="1" dirty="0"/>
              <a:t>Mathematics</a:t>
            </a:r>
            <a:r>
              <a:rPr lang="en-US" altLang="zh-CN" sz="900" dirty="0"/>
              <a:t>: Foundation Algebra Calculus, Statistic Scientific Method, Signal System and System, Advanced Engineering Mathematics</a:t>
            </a:r>
          </a:p>
          <a:p>
            <a:r>
              <a:rPr lang="en-US" altLang="zh-CN" sz="900" b="1" dirty="0"/>
              <a:t>Electrical Engineering</a:t>
            </a:r>
            <a:r>
              <a:rPr lang="en-US" altLang="zh-CN" sz="900" dirty="0"/>
              <a:t>: Electrical &amp; Magnetic Circuits Analysis, Power Conditioning Control, Electricity Transmission, Advanced Power Electronics</a:t>
            </a:r>
          </a:p>
          <a:p>
            <a:pPr>
              <a:lnSpc>
                <a:spcPct val="150000"/>
              </a:lnSpc>
            </a:pPr>
            <a:r>
              <a:rPr lang="en-US" altLang="zh-CN" sz="900" b="1" dirty="0"/>
              <a:t>Electronic Engineering</a:t>
            </a:r>
            <a:r>
              <a:rPr lang="en-US" altLang="zh-CN" sz="900" dirty="0"/>
              <a:t>:  Information System: Basic Semiconductor Devices, Electronic Communication Processing, Analogue Electronics, Integrated Circuit Design and Manufacture</a:t>
            </a:r>
          </a:p>
          <a:p>
            <a:pPr>
              <a:lnSpc>
                <a:spcPct val="150000"/>
              </a:lnSpc>
            </a:pPr>
            <a:r>
              <a:rPr lang="en-US" altLang="zh-CN" sz="900" b="1" dirty="0"/>
              <a:t>Computer Programming</a:t>
            </a:r>
            <a:r>
              <a:rPr lang="en-US" altLang="zh-CN" sz="900" dirty="0"/>
              <a:t>: MATLAB, C/C++, Python, JavaScript</a:t>
            </a:r>
          </a:p>
        </p:txBody>
      </p:sp>
      <p:sp>
        <p:nvSpPr>
          <p:cNvPr id="53" name="文本框 52">
            <a:extLst>
              <a:ext uri="{FF2B5EF4-FFF2-40B4-BE49-F238E27FC236}">
                <a16:creationId xmlns:a16="http://schemas.microsoft.com/office/drawing/2014/main" id="{96E44D94-07A1-4315-8626-53661C6D842B}"/>
              </a:ext>
            </a:extLst>
          </p:cNvPr>
          <p:cNvSpPr txBox="1"/>
          <p:nvPr/>
        </p:nvSpPr>
        <p:spPr>
          <a:xfrm>
            <a:off x="653418" y="2952498"/>
            <a:ext cx="1437388" cy="246221"/>
          </a:xfrm>
          <a:prstGeom prst="rect">
            <a:avLst/>
          </a:prstGeom>
          <a:noFill/>
        </p:spPr>
        <p:txBody>
          <a:bodyPr wrap="square">
            <a:spAutoFit/>
          </a:bodyPr>
          <a:lstStyle/>
          <a:p>
            <a:r>
              <a:rPr lang="en-US" altLang="zh-CN" sz="1000" b="1" dirty="0"/>
              <a:t>Academic Knowledge</a:t>
            </a:r>
            <a:endParaRPr lang="zh-CN" altLang="en-US" sz="1000" b="1" dirty="0"/>
          </a:p>
        </p:txBody>
      </p:sp>
      <p:sp>
        <p:nvSpPr>
          <p:cNvPr id="57" name="文本框 56">
            <a:extLst>
              <a:ext uri="{FF2B5EF4-FFF2-40B4-BE49-F238E27FC236}">
                <a16:creationId xmlns:a16="http://schemas.microsoft.com/office/drawing/2014/main" id="{78A90BA0-8443-4EAF-A8DB-1C5F1993A978}"/>
              </a:ext>
            </a:extLst>
          </p:cNvPr>
          <p:cNvSpPr txBox="1"/>
          <p:nvPr/>
        </p:nvSpPr>
        <p:spPr>
          <a:xfrm>
            <a:off x="598360" y="4477579"/>
            <a:ext cx="5039707" cy="507831"/>
          </a:xfrm>
          <a:prstGeom prst="rect">
            <a:avLst/>
          </a:prstGeom>
          <a:noFill/>
        </p:spPr>
        <p:txBody>
          <a:bodyPr wrap="square">
            <a:spAutoFit/>
          </a:bodyPr>
          <a:lstStyle/>
          <a:p>
            <a:r>
              <a:rPr lang="en-US" altLang="zh-CN" sz="900" b="1" dirty="0"/>
              <a:t>DJI RoboMaster UNNC Visual Computing Group Member</a:t>
            </a:r>
          </a:p>
          <a:p>
            <a:pPr marL="171450" indent="-171450">
              <a:buFontTx/>
              <a:buChar char="-"/>
            </a:pPr>
            <a:r>
              <a:rPr lang="en-US" altLang="zh-CN" sz="900" dirty="0"/>
              <a:t>Design Object Detection and Auto Aiming Function using OpenCV in C++</a:t>
            </a:r>
          </a:p>
          <a:p>
            <a:pPr marL="171450" indent="-171450">
              <a:buFontTx/>
              <a:buChar char="-"/>
            </a:pPr>
            <a:r>
              <a:rPr lang="en-US" altLang="zh-CN" sz="900" dirty="0"/>
              <a:t>Develop Serial Communication Port and Protocol to interact with Electronic Embedded System </a:t>
            </a:r>
            <a:endParaRPr lang="zh-CN" altLang="en-US" sz="900" dirty="0"/>
          </a:p>
        </p:txBody>
      </p:sp>
      <p:sp>
        <p:nvSpPr>
          <p:cNvPr id="60" name="文本框 59">
            <a:extLst>
              <a:ext uri="{FF2B5EF4-FFF2-40B4-BE49-F238E27FC236}">
                <a16:creationId xmlns:a16="http://schemas.microsoft.com/office/drawing/2014/main" id="{DFDCDE84-3736-4ADA-9C97-92C3547EFA3C}"/>
              </a:ext>
            </a:extLst>
          </p:cNvPr>
          <p:cNvSpPr txBox="1"/>
          <p:nvPr/>
        </p:nvSpPr>
        <p:spPr>
          <a:xfrm>
            <a:off x="5830416" y="4515862"/>
            <a:ext cx="1295028" cy="215444"/>
          </a:xfrm>
          <a:prstGeom prst="rect">
            <a:avLst/>
          </a:prstGeom>
          <a:noFill/>
        </p:spPr>
        <p:txBody>
          <a:bodyPr wrap="square">
            <a:spAutoFit/>
          </a:bodyPr>
          <a:lstStyle/>
          <a:p>
            <a:r>
              <a:rPr lang="en-US" altLang="zh-CN" sz="800" dirty="0"/>
              <a:t>Aug.2019-present</a:t>
            </a:r>
            <a:endParaRPr lang="zh-CN" altLang="en-US" sz="800" dirty="0"/>
          </a:p>
        </p:txBody>
      </p:sp>
      <p:sp>
        <p:nvSpPr>
          <p:cNvPr id="62" name="文本框 61">
            <a:extLst>
              <a:ext uri="{FF2B5EF4-FFF2-40B4-BE49-F238E27FC236}">
                <a16:creationId xmlns:a16="http://schemas.microsoft.com/office/drawing/2014/main" id="{5A35FC60-14BD-4B3D-A33F-79FC6F27EB37}"/>
              </a:ext>
            </a:extLst>
          </p:cNvPr>
          <p:cNvSpPr txBox="1"/>
          <p:nvPr/>
        </p:nvSpPr>
        <p:spPr>
          <a:xfrm>
            <a:off x="597864" y="4954098"/>
            <a:ext cx="5520584" cy="507831"/>
          </a:xfrm>
          <a:prstGeom prst="rect">
            <a:avLst/>
          </a:prstGeom>
          <a:noFill/>
        </p:spPr>
        <p:txBody>
          <a:bodyPr wrap="square">
            <a:spAutoFit/>
          </a:bodyPr>
          <a:lstStyle/>
          <a:p>
            <a:r>
              <a:rPr lang="en-US" altLang="zh-CN" sz="900" b="1" dirty="0"/>
              <a:t>Auto-Navigating Vehicle Project</a:t>
            </a:r>
          </a:p>
          <a:p>
            <a:pPr marL="171450" indent="-171450">
              <a:buFontTx/>
              <a:buChar char="-"/>
            </a:pPr>
            <a:r>
              <a:rPr lang="en-US" altLang="zh-CN" sz="900" dirty="0"/>
              <a:t>Design Auto colored-path Navigation Function in C/C++ using Respberry Pi and Arduino</a:t>
            </a:r>
          </a:p>
          <a:p>
            <a:pPr marL="171450" indent="-171450">
              <a:buFontTx/>
              <a:buChar char="-"/>
            </a:pPr>
            <a:r>
              <a:rPr lang="en-US" altLang="zh-CN" sz="900" dirty="0"/>
              <a:t>Design Object Detection and Speed Amendment with Integrated Light density and IR sensors</a:t>
            </a:r>
            <a:endParaRPr lang="zh-CN" altLang="en-US" sz="900" dirty="0"/>
          </a:p>
        </p:txBody>
      </p:sp>
      <p:sp>
        <p:nvSpPr>
          <p:cNvPr id="64" name="文本框 63">
            <a:extLst>
              <a:ext uri="{FF2B5EF4-FFF2-40B4-BE49-F238E27FC236}">
                <a16:creationId xmlns:a16="http://schemas.microsoft.com/office/drawing/2014/main" id="{1CC72D50-F00F-4DCC-A38C-CD8BB3507802}"/>
              </a:ext>
            </a:extLst>
          </p:cNvPr>
          <p:cNvSpPr txBox="1"/>
          <p:nvPr/>
        </p:nvSpPr>
        <p:spPr>
          <a:xfrm>
            <a:off x="5830416" y="5044468"/>
            <a:ext cx="1295028" cy="215444"/>
          </a:xfrm>
          <a:prstGeom prst="rect">
            <a:avLst/>
          </a:prstGeom>
          <a:noFill/>
        </p:spPr>
        <p:txBody>
          <a:bodyPr wrap="square">
            <a:spAutoFit/>
          </a:bodyPr>
          <a:lstStyle/>
          <a:p>
            <a:r>
              <a:rPr lang="en-US" altLang="zh-CN" sz="800" dirty="0"/>
              <a:t>Sep.2018- Jun.2019</a:t>
            </a:r>
            <a:endParaRPr lang="zh-CN" altLang="en-US" sz="800" dirty="0"/>
          </a:p>
        </p:txBody>
      </p:sp>
      <p:sp>
        <p:nvSpPr>
          <p:cNvPr id="66" name="文本框 65">
            <a:extLst>
              <a:ext uri="{FF2B5EF4-FFF2-40B4-BE49-F238E27FC236}">
                <a16:creationId xmlns:a16="http://schemas.microsoft.com/office/drawing/2014/main" id="{8616423F-8400-414D-AB24-688A4F20A740}"/>
              </a:ext>
            </a:extLst>
          </p:cNvPr>
          <p:cNvSpPr txBox="1"/>
          <p:nvPr/>
        </p:nvSpPr>
        <p:spPr>
          <a:xfrm>
            <a:off x="597864" y="5422449"/>
            <a:ext cx="5520584" cy="646331"/>
          </a:xfrm>
          <a:prstGeom prst="rect">
            <a:avLst/>
          </a:prstGeom>
          <a:noFill/>
        </p:spPr>
        <p:txBody>
          <a:bodyPr wrap="square">
            <a:spAutoFit/>
          </a:bodyPr>
          <a:lstStyle/>
          <a:p>
            <a:r>
              <a:rPr lang="en-US" altLang="zh-CN" sz="900" b="1" dirty="0"/>
              <a:t>Doppler Effect Radar Module Design and Implementation</a:t>
            </a:r>
          </a:p>
          <a:p>
            <a:pPr marL="171450" indent="-171450">
              <a:buFontTx/>
              <a:buChar char="-"/>
            </a:pPr>
            <a:r>
              <a:rPr lang="en-US" altLang="zh-CN" sz="900" dirty="0"/>
              <a:t>Processing transmitted Microwave signal frequency to track speed of a moving object in STM32L</a:t>
            </a:r>
          </a:p>
          <a:p>
            <a:pPr marL="171450" indent="-171450">
              <a:buFontTx/>
              <a:buChar char="-"/>
            </a:pPr>
            <a:r>
              <a:rPr lang="en-US" altLang="zh-CN" sz="900" dirty="0"/>
              <a:t>Programing an assembled FPGA  by Verilog to display digits as receiver and computing module </a:t>
            </a:r>
          </a:p>
          <a:p>
            <a:pPr marL="171450" indent="-171450">
              <a:buFontTx/>
              <a:buChar char="-"/>
            </a:pPr>
            <a:r>
              <a:rPr lang="en-US" altLang="zh-CN" sz="900" dirty="0"/>
              <a:t>Applying self-designed filter and linear regulator for stabilization and noise reduction </a:t>
            </a:r>
          </a:p>
        </p:txBody>
      </p:sp>
      <p:sp>
        <p:nvSpPr>
          <p:cNvPr id="68" name="文本框 67">
            <a:extLst>
              <a:ext uri="{FF2B5EF4-FFF2-40B4-BE49-F238E27FC236}">
                <a16:creationId xmlns:a16="http://schemas.microsoft.com/office/drawing/2014/main" id="{E2394311-7952-4ABB-96AE-DDFBFE8B33E6}"/>
              </a:ext>
            </a:extLst>
          </p:cNvPr>
          <p:cNvSpPr txBox="1"/>
          <p:nvPr/>
        </p:nvSpPr>
        <p:spPr>
          <a:xfrm>
            <a:off x="5831532" y="5495037"/>
            <a:ext cx="1295028" cy="215444"/>
          </a:xfrm>
          <a:prstGeom prst="rect">
            <a:avLst/>
          </a:prstGeom>
          <a:noFill/>
        </p:spPr>
        <p:txBody>
          <a:bodyPr wrap="square">
            <a:spAutoFit/>
          </a:bodyPr>
          <a:lstStyle/>
          <a:p>
            <a:r>
              <a:rPr lang="en-US" altLang="zh-CN" sz="800" dirty="0"/>
              <a:t>Sep.2019- Jun.2020</a:t>
            </a:r>
            <a:endParaRPr lang="zh-CN" altLang="en-US" sz="800" dirty="0"/>
          </a:p>
        </p:txBody>
      </p:sp>
      <p:sp>
        <p:nvSpPr>
          <p:cNvPr id="70" name="文本框 69">
            <a:extLst>
              <a:ext uri="{FF2B5EF4-FFF2-40B4-BE49-F238E27FC236}">
                <a16:creationId xmlns:a16="http://schemas.microsoft.com/office/drawing/2014/main" id="{C6A3A0DE-5195-41CB-ABAC-AA394494C1D4}"/>
              </a:ext>
            </a:extLst>
          </p:cNvPr>
          <p:cNvSpPr txBox="1"/>
          <p:nvPr/>
        </p:nvSpPr>
        <p:spPr>
          <a:xfrm>
            <a:off x="597864" y="5998513"/>
            <a:ext cx="5520584" cy="507831"/>
          </a:xfrm>
          <a:prstGeom prst="rect">
            <a:avLst/>
          </a:prstGeom>
          <a:noFill/>
        </p:spPr>
        <p:txBody>
          <a:bodyPr wrap="square">
            <a:spAutoFit/>
          </a:bodyPr>
          <a:lstStyle/>
          <a:p>
            <a:r>
              <a:rPr lang="en-US" altLang="zh-CN" sz="900" b="1" dirty="0"/>
              <a:t>Blockchain Insurance Application (supervised by Prof. </a:t>
            </a:r>
            <a:r>
              <a:rPr lang="en-US" altLang="zh-CN" sz="900" b="1" dirty="0">
                <a:hlinkClick r:id="rId7"/>
              </a:rPr>
              <a:t>David Cho</a:t>
            </a:r>
            <a:r>
              <a:rPr lang="en-US" altLang="zh-CN" sz="900" b="1" dirty="0"/>
              <a:t>)</a:t>
            </a:r>
          </a:p>
          <a:p>
            <a:pPr marL="171450" indent="-171450">
              <a:buFontTx/>
              <a:buChar char="-"/>
            </a:pPr>
            <a:r>
              <a:rPr lang="en-US" altLang="zh-CN" sz="900" dirty="0"/>
              <a:t>Designing a web front with node.js and web3.js to interact with smart contract in Ethereum (ETH)</a:t>
            </a:r>
          </a:p>
          <a:p>
            <a:pPr marL="171450" indent="-171450">
              <a:buFontTx/>
              <a:buChar char="-"/>
            </a:pPr>
            <a:r>
              <a:rPr lang="en-US" altLang="zh-CN" sz="900" dirty="0"/>
              <a:t>Applying Auto-pricing Model based Driver-behavior Vehicle Insurance for risk segmentation</a:t>
            </a:r>
          </a:p>
        </p:txBody>
      </p:sp>
      <p:sp>
        <p:nvSpPr>
          <p:cNvPr id="72" name="文本框 71">
            <a:extLst>
              <a:ext uri="{FF2B5EF4-FFF2-40B4-BE49-F238E27FC236}">
                <a16:creationId xmlns:a16="http://schemas.microsoft.com/office/drawing/2014/main" id="{655AE576-7417-444A-A04D-F7FDBC9A50E7}"/>
              </a:ext>
            </a:extLst>
          </p:cNvPr>
          <p:cNvSpPr txBox="1"/>
          <p:nvPr/>
        </p:nvSpPr>
        <p:spPr>
          <a:xfrm>
            <a:off x="5831532" y="5998513"/>
            <a:ext cx="1295028" cy="215444"/>
          </a:xfrm>
          <a:prstGeom prst="rect">
            <a:avLst/>
          </a:prstGeom>
          <a:noFill/>
        </p:spPr>
        <p:txBody>
          <a:bodyPr wrap="square">
            <a:spAutoFit/>
          </a:bodyPr>
          <a:lstStyle/>
          <a:p>
            <a:r>
              <a:rPr lang="en-US" altLang="zh-CN" sz="800" dirty="0"/>
              <a:t>Jul.2019- Aug.2019</a:t>
            </a:r>
            <a:endParaRPr lang="zh-CN" altLang="en-US" sz="800" dirty="0"/>
          </a:p>
        </p:txBody>
      </p:sp>
      <p:sp>
        <p:nvSpPr>
          <p:cNvPr id="74" name="文本框 73">
            <a:extLst>
              <a:ext uri="{FF2B5EF4-FFF2-40B4-BE49-F238E27FC236}">
                <a16:creationId xmlns:a16="http://schemas.microsoft.com/office/drawing/2014/main" id="{82407979-80CF-426C-8AED-4D49F0872D42}"/>
              </a:ext>
            </a:extLst>
          </p:cNvPr>
          <p:cNvSpPr txBox="1"/>
          <p:nvPr/>
        </p:nvSpPr>
        <p:spPr>
          <a:xfrm>
            <a:off x="576036" y="6430561"/>
            <a:ext cx="5296180" cy="646331"/>
          </a:xfrm>
          <a:prstGeom prst="rect">
            <a:avLst/>
          </a:prstGeom>
          <a:noFill/>
        </p:spPr>
        <p:txBody>
          <a:bodyPr wrap="square">
            <a:spAutoFit/>
          </a:bodyPr>
          <a:lstStyle/>
          <a:p>
            <a:r>
              <a:rPr lang="en-US" altLang="zh-CN" sz="900" b="1" dirty="0"/>
              <a:t>Forward Convertor Conditioning and Control </a:t>
            </a:r>
          </a:p>
          <a:p>
            <a:pPr marL="171450" indent="-171450">
              <a:buFontTx/>
              <a:buChar char="-"/>
            </a:pPr>
            <a:r>
              <a:rPr lang="en-US" altLang="zh-CN" sz="900" dirty="0"/>
              <a:t>Designing and implementing an AC-DC forward convertor to achieve power transmission with a self-designed PCB</a:t>
            </a:r>
          </a:p>
          <a:p>
            <a:pPr marL="171450" indent="-171450">
              <a:buFontTx/>
              <a:buChar char="-"/>
            </a:pPr>
            <a:r>
              <a:rPr lang="en-US" altLang="zh-CN" sz="900" dirty="0"/>
              <a:t>Designing and applying advanced controller strategy for output power stabilization with a given PCB board</a:t>
            </a:r>
          </a:p>
        </p:txBody>
      </p:sp>
      <p:sp>
        <p:nvSpPr>
          <p:cNvPr id="76" name="文本框 75">
            <a:extLst>
              <a:ext uri="{FF2B5EF4-FFF2-40B4-BE49-F238E27FC236}">
                <a16:creationId xmlns:a16="http://schemas.microsoft.com/office/drawing/2014/main" id="{7EB6043E-6867-4ED4-B02F-A1F32CD22958}"/>
              </a:ext>
            </a:extLst>
          </p:cNvPr>
          <p:cNvSpPr txBox="1"/>
          <p:nvPr/>
        </p:nvSpPr>
        <p:spPr>
          <a:xfrm>
            <a:off x="5830416" y="6430561"/>
            <a:ext cx="1295028" cy="215444"/>
          </a:xfrm>
          <a:prstGeom prst="rect">
            <a:avLst/>
          </a:prstGeom>
          <a:noFill/>
        </p:spPr>
        <p:txBody>
          <a:bodyPr wrap="square">
            <a:spAutoFit/>
          </a:bodyPr>
          <a:lstStyle/>
          <a:p>
            <a:r>
              <a:rPr lang="en-US" altLang="zh-CN" sz="800" dirty="0"/>
              <a:t>Sep.2019- Jun.2020</a:t>
            </a:r>
            <a:endParaRPr lang="zh-CN" altLang="en-US" sz="800" dirty="0"/>
          </a:p>
        </p:txBody>
      </p:sp>
      <p:sp>
        <p:nvSpPr>
          <p:cNvPr id="78" name="文本框 77">
            <a:extLst>
              <a:ext uri="{FF2B5EF4-FFF2-40B4-BE49-F238E27FC236}">
                <a16:creationId xmlns:a16="http://schemas.microsoft.com/office/drawing/2014/main" id="{6B36D745-EDDC-4EBE-BAB8-BA49CEB1F768}"/>
              </a:ext>
            </a:extLst>
          </p:cNvPr>
          <p:cNvSpPr txBox="1"/>
          <p:nvPr/>
        </p:nvSpPr>
        <p:spPr>
          <a:xfrm>
            <a:off x="597864" y="7007786"/>
            <a:ext cx="5296180" cy="646331"/>
          </a:xfrm>
          <a:prstGeom prst="rect">
            <a:avLst/>
          </a:prstGeom>
          <a:noFill/>
        </p:spPr>
        <p:txBody>
          <a:bodyPr wrap="square">
            <a:spAutoFit/>
          </a:bodyPr>
          <a:lstStyle/>
          <a:p>
            <a:r>
              <a:rPr lang="en-US" altLang="zh-CN" sz="900" b="1" dirty="0"/>
              <a:t>Speech Diarization and Noise cancellation (supervised by Prof.</a:t>
            </a:r>
            <a:r>
              <a:rPr lang="en-US" altLang="zh-CN" sz="900" dirty="0">
                <a:hlinkClick r:id="rId6"/>
              </a:rPr>
              <a:t> </a:t>
            </a:r>
            <a:r>
              <a:rPr lang="en-US" altLang="zh-CN" sz="900" b="1" dirty="0">
                <a:hlinkClick r:id="rId6"/>
              </a:rPr>
              <a:t>Shun Bai</a:t>
            </a:r>
            <a:r>
              <a:rPr lang="en-US" altLang="zh-CN" sz="900" b="1" dirty="0"/>
              <a:t> )</a:t>
            </a:r>
          </a:p>
          <a:p>
            <a:pPr marL="171450" indent="-171450">
              <a:buFontTx/>
              <a:buChar char="-"/>
            </a:pPr>
            <a:r>
              <a:rPr lang="en-US" altLang="zh-CN" sz="900" dirty="0"/>
              <a:t>Filtering noisy speech signal using Python and related packages (SciPy, NumPy)</a:t>
            </a:r>
          </a:p>
          <a:p>
            <a:pPr marL="171450" indent="-171450">
              <a:buFontTx/>
              <a:buChar char="-"/>
            </a:pPr>
            <a:r>
              <a:rPr lang="en-US" altLang="zh-CN" sz="900" dirty="0"/>
              <a:t>Using GMM-HMM Machine Learning model for speaker classification in Cloud Sever</a:t>
            </a:r>
          </a:p>
          <a:p>
            <a:pPr marL="171450" indent="-171450">
              <a:buFontTx/>
              <a:buChar char="-"/>
            </a:pPr>
            <a:r>
              <a:rPr lang="en-US" altLang="zh-CN" sz="900" dirty="0"/>
              <a:t>Interacting with a certain processing FPGA in Cloud Server for data acquisition and transmission</a:t>
            </a:r>
          </a:p>
        </p:txBody>
      </p:sp>
      <p:sp>
        <p:nvSpPr>
          <p:cNvPr id="80" name="文本框 79">
            <a:extLst>
              <a:ext uri="{FF2B5EF4-FFF2-40B4-BE49-F238E27FC236}">
                <a16:creationId xmlns:a16="http://schemas.microsoft.com/office/drawing/2014/main" id="{753B1365-AC81-4856-9B02-F32F989B5719}"/>
              </a:ext>
            </a:extLst>
          </p:cNvPr>
          <p:cNvSpPr txBox="1"/>
          <p:nvPr/>
        </p:nvSpPr>
        <p:spPr>
          <a:xfrm>
            <a:off x="5830416" y="7055880"/>
            <a:ext cx="1295028" cy="215444"/>
          </a:xfrm>
          <a:prstGeom prst="rect">
            <a:avLst/>
          </a:prstGeom>
          <a:noFill/>
        </p:spPr>
        <p:txBody>
          <a:bodyPr wrap="square">
            <a:spAutoFit/>
          </a:bodyPr>
          <a:lstStyle/>
          <a:p>
            <a:r>
              <a:rPr lang="en-US" altLang="zh-CN" sz="800" dirty="0"/>
              <a:t>Jun.2020- present</a:t>
            </a:r>
            <a:endParaRPr lang="zh-CN" altLang="en-US" sz="800" dirty="0"/>
          </a:p>
        </p:txBody>
      </p:sp>
      <p:sp>
        <p:nvSpPr>
          <p:cNvPr id="82" name="object 1">
            <a:extLst>
              <a:ext uri="{FF2B5EF4-FFF2-40B4-BE49-F238E27FC236}">
                <a16:creationId xmlns:a16="http://schemas.microsoft.com/office/drawing/2014/main" id="{EF9975EB-CF5E-40EC-BD66-EBE08F99C38B}"/>
              </a:ext>
            </a:extLst>
          </p:cNvPr>
          <p:cNvSpPr/>
          <p:nvPr/>
        </p:nvSpPr>
        <p:spPr>
          <a:xfrm>
            <a:off x="625312" y="7837512"/>
            <a:ext cx="6332397" cy="12700"/>
          </a:xfrm>
          <a:prstGeom prst="rect">
            <a:avLst/>
          </a:prstGeom>
          <a:blipFill>
            <a:blip r:embed="rId3" cstate="print"/>
            <a:stretch>
              <a:fillRect/>
            </a:stretch>
          </a:blipFill>
        </p:spPr>
        <p:txBody>
          <a:bodyPr wrap="square" lIns="0" tIns="0" rIns="0" bIns="0" rtlCol="0">
            <a:spAutoFit/>
          </a:bodyPr>
          <a:lstStyle/>
          <a:p>
            <a:endParaRPr/>
          </a:p>
        </p:txBody>
      </p:sp>
      <p:sp>
        <p:nvSpPr>
          <p:cNvPr id="2" name="object 19">
            <a:extLst>
              <a:ext uri="{FF2B5EF4-FFF2-40B4-BE49-F238E27FC236}">
                <a16:creationId xmlns:a16="http://schemas.microsoft.com/office/drawing/2014/main" id="{23275301-9CC6-4B5A-A330-C1CA4FDD1999}"/>
              </a:ext>
            </a:extLst>
          </p:cNvPr>
          <p:cNvSpPr txBox="1"/>
          <p:nvPr/>
        </p:nvSpPr>
        <p:spPr>
          <a:xfrm>
            <a:off x="645840" y="7693496"/>
            <a:ext cx="3148115"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altLang="zh-CN" sz="1100" dirty="0">
                <a:solidFill>
                  <a:srgbClr val="000000"/>
                </a:solidFill>
                <a:latin typeface="Baskerville Old Face" panose="02020602080505020303" pitchFamily="18" charset="0"/>
                <a:cs typeface="KGAMSU+CMBX10"/>
              </a:rPr>
              <a:t>CORE</a:t>
            </a:r>
            <a:r>
              <a:rPr lang="en-US" sz="1100" dirty="0">
                <a:solidFill>
                  <a:srgbClr val="000000"/>
                </a:solidFill>
                <a:latin typeface="Baskerville Old Face" panose="02020602080505020303" pitchFamily="18" charset="0"/>
                <a:cs typeface="KGAMSU+CMBX10"/>
              </a:rPr>
              <a:t> MODULE</a:t>
            </a:r>
            <a:endParaRPr sz="1100" dirty="0">
              <a:solidFill>
                <a:srgbClr val="000000"/>
              </a:solidFill>
              <a:latin typeface="Baskerville Old Face" panose="02020602080505020303" pitchFamily="18" charset="0"/>
              <a:cs typeface="KGAMSU+CMBX10"/>
            </a:endParaRPr>
          </a:p>
        </p:txBody>
      </p:sp>
      <p:sp>
        <p:nvSpPr>
          <p:cNvPr id="9" name="文本框 8">
            <a:extLst>
              <a:ext uri="{FF2B5EF4-FFF2-40B4-BE49-F238E27FC236}">
                <a16:creationId xmlns:a16="http://schemas.microsoft.com/office/drawing/2014/main" id="{DA1ACB77-2100-49CC-9DA5-7048EF280C09}"/>
              </a:ext>
            </a:extLst>
          </p:cNvPr>
          <p:cNvSpPr txBox="1"/>
          <p:nvPr/>
        </p:nvSpPr>
        <p:spPr>
          <a:xfrm>
            <a:off x="544632" y="7880627"/>
            <a:ext cx="6725944" cy="1685077"/>
          </a:xfrm>
          <a:prstGeom prst="rect">
            <a:avLst/>
          </a:prstGeom>
          <a:noFill/>
        </p:spPr>
        <p:txBody>
          <a:bodyPr wrap="square">
            <a:spAutoFit/>
          </a:bodyPr>
          <a:lstStyle/>
          <a:p>
            <a:r>
              <a:rPr lang="en-US" altLang="zh-CN" sz="1100" b="1" dirty="0"/>
              <a:t>Mathematic Modules:</a:t>
            </a:r>
          </a:p>
          <a:p>
            <a:r>
              <a:rPr lang="en-US" altLang="zh-CN" sz="1050" b="1" dirty="0"/>
              <a:t>2017-18</a:t>
            </a:r>
            <a:r>
              <a:rPr lang="en-US" altLang="zh-CN" sz="1100" dirty="0"/>
              <a:t> </a:t>
            </a:r>
            <a:r>
              <a:rPr lang="en-US" altLang="zh-CN" sz="1050" dirty="0"/>
              <a:t>Foundation Algebra 75/100  Foundation Calculus 89/100  Scientific Method 77/100 </a:t>
            </a:r>
            <a:r>
              <a:rPr lang="en-US" altLang="zh-CN" sz="1000" dirty="0"/>
              <a:t>: provide fundamental algebra, calculus and statistic techniques and tools for higher engineering perspective application.</a:t>
            </a:r>
            <a:endParaRPr lang="en-US" altLang="zh-CN" sz="1050" dirty="0"/>
          </a:p>
          <a:p>
            <a:r>
              <a:rPr lang="en-US" altLang="zh-CN" sz="1050" b="1" dirty="0"/>
              <a:t>2018-19 </a:t>
            </a:r>
            <a:r>
              <a:rPr lang="en-US" altLang="zh-CN" sz="1050" dirty="0"/>
              <a:t>Engineering Analysis 64/100:  </a:t>
            </a:r>
            <a:r>
              <a:rPr lang="en-US" altLang="zh-CN" sz="1000" dirty="0"/>
              <a:t>previous learned techniques application in circuit analysis, involving preliminary introduction to matrix operation</a:t>
            </a:r>
            <a:endParaRPr lang="en-US" altLang="zh-CN" sz="1050" dirty="0"/>
          </a:p>
          <a:p>
            <a:r>
              <a:rPr lang="en-US" altLang="zh-CN" sz="1050" b="1" dirty="0"/>
              <a:t>2019-20</a:t>
            </a:r>
            <a:r>
              <a:rPr lang="en-US" altLang="zh-CN" sz="1050" dirty="0"/>
              <a:t> Modelling: Method &amp; Tools 74/100:</a:t>
            </a:r>
            <a:r>
              <a:rPr lang="en-US" altLang="zh-CN" sz="1000" dirty="0"/>
              <a:t> </a:t>
            </a:r>
            <a:r>
              <a:rPr lang="en-US" altLang="zh-CN" sz="1000" b="1" dirty="0"/>
              <a:t>First semester</a:t>
            </a:r>
            <a:r>
              <a:rPr lang="en-US" altLang="zh-CN" sz="1000" dirty="0"/>
              <a:t> advanced signal and system analysis techniques including Fourier Transform, Laplace Transform, Z-Transform. </a:t>
            </a:r>
            <a:r>
              <a:rPr lang="en-US" altLang="zh-CN" sz="1000" b="1" dirty="0"/>
              <a:t>Second semester </a:t>
            </a:r>
            <a:r>
              <a:rPr lang="en-US" altLang="zh-CN" sz="1000" dirty="0"/>
              <a:t>Numerical methods, Multi-variables mathematic techniques, Multi-Coordinator system transform and Differential equations.</a:t>
            </a:r>
          </a:p>
          <a:p>
            <a:r>
              <a:rPr lang="en-US" altLang="zh-CN" sz="1050" b="1" dirty="0"/>
              <a:t>2020-21 </a:t>
            </a:r>
            <a:r>
              <a:rPr lang="en-US" altLang="zh-CN" sz="1050" dirty="0"/>
              <a:t>Advanced Engineering Mathematics (in progress now): </a:t>
            </a:r>
            <a:r>
              <a:rPr lang="en-US" altLang="zh-CN" sz="1000" dirty="0"/>
              <a:t>Apply all pre-learned techniques to process signals in computer using MATLAB, involving advanced Linear Algebra, Complex Function and Matrix transform</a:t>
            </a:r>
            <a:endParaRPr lang="zh-CN" altLang="en-US" sz="105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672D8B9-06D7-486E-BA26-765A74F7B0A1}"/>
              </a:ext>
            </a:extLst>
          </p:cNvPr>
          <p:cNvSpPr txBox="1"/>
          <p:nvPr/>
        </p:nvSpPr>
        <p:spPr>
          <a:xfrm>
            <a:off x="472624" y="433388"/>
            <a:ext cx="6509920" cy="1508105"/>
          </a:xfrm>
          <a:prstGeom prst="rect">
            <a:avLst/>
          </a:prstGeom>
          <a:noFill/>
        </p:spPr>
        <p:txBody>
          <a:bodyPr wrap="square">
            <a:spAutoFit/>
          </a:bodyPr>
          <a:lstStyle/>
          <a:p>
            <a:r>
              <a:rPr lang="en-US" altLang="zh-CN" sz="1100" b="1" dirty="0"/>
              <a:t>Electrical Module:</a:t>
            </a:r>
          </a:p>
          <a:p>
            <a:r>
              <a:rPr lang="en-US" altLang="zh-CN" sz="1050" b="1" dirty="0"/>
              <a:t>2018-19 </a:t>
            </a:r>
            <a:r>
              <a:rPr lang="en-US" altLang="zh-CN" sz="1050" dirty="0"/>
              <a:t>Power and Energy 64/100: </a:t>
            </a:r>
            <a:r>
              <a:rPr lang="en-US" altLang="zh-CN" sz="1000" dirty="0"/>
              <a:t>Provide fundamental circuits analysis concepts and theories, and dive into deeper power and energy world, including three-phase power system, electrical machine operation, transformer analysis, High-Voltage energy distribution and delivery and basic renewable energy theories (mostly wind energy and tidal energy). </a:t>
            </a:r>
            <a:endParaRPr lang="en-US" altLang="zh-CN" sz="1050" dirty="0"/>
          </a:p>
          <a:p>
            <a:r>
              <a:rPr lang="en-US" altLang="zh-CN" sz="1050" b="1" dirty="0"/>
              <a:t>2019-2020</a:t>
            </a:r>
            <a:r>
              <a:rPr lang="en-US" altLang="zh-CN" sz="1050" dirty="0"/>
              <a:t> Electrical Energy Conditioning and Control 81/100: </a:t>
            </a:r>
            <a:r>
              <a:rPr lang="en-US" altLang="zh-CN" sz="1000" dirty="0"/>
              <a:t>An advanced version of pre-learned module. </a:t>
            </a:r>
            <a:r>
              <a:rPr lang="en-US" altLang="zh-CN" sz="1000" b="1" dirty="0"/>
              <a:t>First Semester:</a:t>
            </a:r>
            <a:r>
              <a:rPr lang="en-US" altLang="zh-CN" sz="1000" dirty="0"/>
              <a:t> introduction to power electronics theories including forward, fly-back, boost convertor operation and design, which is implemented and instructed in Lab projects simultaneously. </a:t>
            </a:r>
            <a:r>
              <a:rPr lang="en-US" altLang="zh-CN" sz="1000" b="1" dirty="0"/>
              <a:t>Second Semester:</a:t>
            </a:r>
            <a:r>
              <a:rPr lang="en-US" altLang="zh-CN" sz="1000" dirty="0"/>
              <a:t> further investigation and study of Electrical Machine and Renewable Energy Technology including Electromagnetic theories, rotating systems, control theories. The control theory is applied in Lab projects to maintain stable output of the convertor designed in first semester.</a:t>
            </a:r>
            <a:endParaRPr lang="en-US" altLang="zh-CN" sz="1050" b="1" dirty="0"/>
          </a:p>
        </p:txBody>
      </p:sp>
      <p:sp>
        <p:nvSpPr>
          <p:cNvPr id="7" name="object 3">
            <a:extLst>
              <a:ext uri="{FF2B5EF4-FFF2-40B4-BE49-F238E27FC236}">
                <a16:creationId xmlns:a16="http://schemas.microsoft.com/office/drawing/2014/main" id="{9A6AF217-E3FA-47FE-8180-30CC9E917B74}"/>
              </a:ext>
            </a:extLst>
          </p:cNvPr>
          <p:cNvSpPr/>
          <p:nvPr/>
        </p:nvSpPr>
        <p:spPr>
          <a:xfrm>
            <a:off x="506131" y="420688"/>
            <a:ext cx="6332397" cy="12700"/>
          </a:xfrm>
          <a:prstGeom prst="rect">
            <a:avLst/>
          </a:prstGeom>
          <a:blipFill>
            <a:blip r:embed="rId2" cstate="print"/>
            <a:stretch>
              <a:fillRect/>
            </a:stretch>
          </a:blipFill>
        </p:spPr>
        <p:txBody>
          <a:bodyPr wrap="square" lIns="0" tIns="0" rIns="0" bIns="0" rtlCol="0">
            <a:spAutoFit/>
          </a:bodyPr>
          <a:lstStyle/>
          <a:p>
            <a:endParaRPr/>
          </a:p>
        </p:txBody>
      </p:sp>
      <p:sp>
        <p:nvSpPr>
          <p:cNvPr id="9" name="object 19">
            <a:extLst>
              <a:ext uri="{FF2B5EF4-FFF2-40B4-BE49-F238E27FC236}">
                <a16:creationId xmlns:a16="http://schemas.microsoft.com/office/drawing/2014/main" id="{7C1AD712-8F20-4E46-999F-73DDA9A3A6FA}"/>
              </a:ext>
            </a:extLst>
          </p:cNvPr>
          <p:cNvSpPr txBox="1"/>
          <p:nvPr/>
        </p:nvSpPr>
        <p:spPr>
          <a:xfrm>
            <a:off x="507307" y="252491"/>
            <a:ext cx="3117353"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altLang="zh-CN" sz="1100" dirty="0">
                <a:solidFill>
                  <a:srgbClr val="000000"/>
                </a:solidFill>
                <a:latin typeface="Baskerville Old Face" panose="02020602080505020303" pitchFamily="18" charset="0"/>
                <a:cs typeface="KGAMSU+CMBX10"/>
              </a:rPr>
              <a:t> </a:t>
            </a:r>
            <a:r>
              <a:rPr lang="en-US" altLang="zh-CN" sz="1100" dirty="0">
                <a:solidFill>
                  <a:srgbClr val="000000"/>
                </a:solidFill>
                <a:latin typeface="Baskerville Old Face" panose="02020602080505020303" pitchFamily="18" charset="0"/>
                <a:cs typeface="Kalinga" panose="020B0502040204020203" pitchFamily="34" charset="0"/>
              </a:rPr>
              <a:t>CORE MODULES</a:t>
            </a:r>
            <a:endParaRPr lang="en-US" altLang="zh-CN" sz="1100" dirty="0">
              <a:solidFill>
                <a:srgbClr val="000000"/>
              </a:solidFill>
              <a:latin typeface="Baskerville Old Face" panose="02020602080505020303" pitchFamily="18" charset="0"/>
              <a:cs typeface="KGAMSU+CMBX10"/>
            </a:endParaRPr>
          </a:p>
        </p:txBody>
      </p:sp>
      <p:sp>
        <p:nvSpPr>
          <p:cNvPr id="11" name="文本框 10">
            <a:extLst>
              <a:ext uri="{FF2B5EF4-FFF2-40B4-BE49-F238E27FC236}">
                <a16:creationId xmlns:a16="http://schemas.microsoft.com/office/drawing/2014/main" id="{BF2DC62F-562C-459F-9C06-D27C76B43D45}"/>
              </a:ext>
            </a:extLst>
          </p:cNvPr>
          <p:cNvSpPr txBox="1"/>
          <p:nvPr/>
        </p:nvSpPr>
        <p:spPr>
          <a:xfrm>
            <a:off x="472624" y="1864911"/>
            <a:ext cx="6725944" cy="1508105"/>
          </a:xfrm>
          <a:prstGeom prst="rect">
            <a:avLst/>
          </a:prstGeom>
          <a:noFill/>
        </p:spPr>
        <p:txBody>
          <a:bodyPr wrap="square">
            <a:spAutoFit/>
          </a:bodyPr>
          <a:lstStyle/>
          <a:p>
            <a:r>
              <a:rPr lang="en-US" altLang="zh-CN" sz="1100" b="1" dirty="0"/>
              <a:t>Electronic Module:</a:t>
            </a:r>
          </a:p>
          <a:p>
            <a:r>
              <a:rPr lang="en-US" altLang="zh-CN" sz="1050" b="1" dirty="0"/>
              <a:t>2018-19 </a:t>
            </a:r>
            <a:r>
              <a:rPr lang="en-US" altLang="zh-CN" sz="1050" dirty="0"/>
              <a:t>Information and System 79/100: </a:t>
            </a:r>
            <a:r>
              <a:rPr lang="en-US" altLang="zh-CN" sz="1000" dirty="0"/>
              <a:t>Introduction to electronic and information concepts and theories, including semiconductor devices operation (transistor, operational amplifier), analogue and digital filters, analogue to digital conversion (ADC, sampling theories, Fourier Analysis). </a:t>
            </a:r>
            <a:endParaRPr lang="en-US" altLang="zh-CN" sz="1050" dirty="0"/>
          </a:p>
          <a:p>
            <a:r>
              <a:rPr lang="en-US" altLang="zh-CN" sz="1050" b="1" dirty="0"/>
              <a:t>2019-2020</a:t>
            </a:r>
            <a:r>
              <a:rPr lang="en-US" altLang="zh-CN" sz="1050" dirty="0"/>
              <a:t> Electronic Processing and Communication 70/100: </a:t>
            </a:r>
            <a:r>
              <a:rPr lang="en-US" altLang="zh-CN" sz="1000" dirty="0"/>
              <a:t>An advanced and fine sorted version of pre-learned module. </a:t>
            </a:r>
            <a:r>
              <a:rPr lang="en-US" altLang="zh-CN" sz="1000" b="1" dirty="0"/>
              <a:t>First Semester</a:t>
            </a:r>
            <a:r>
              <a:rPr lang="en-US" altLang="zh-CN" sz="1000" dirty="0"/>
              <a:t>: analogue and digital components operations (comparator, AD-DA convertor, oscillator, filters and transistor), memory circuits in modern memory storage device (SSD, DDR). </a:t>
            </a:r>
            <a:r>
              <a:rPr lang="en-US" altLang="zh-CN" sz="1000" b="1" dirty="0"/>
              <a:t>Second Semester:</a:t>
            </a:r>
            <a:r>
              <a:rPr lang="en-US" altLang="zh-CN" sz="1000" dirty="0"/>
              <a:t> Introduction to modern communication engineering, including Analogue Communication(Frequency Modulation, Amplitude Modulation and Radio Frequency) and digital communication (Shift Keying modulation, Noise and error reduction and Sampling theory with matched filter)</a:t>
            </a:r>
            <a:endParaRPr lang="en-US" altLang="zh-CN" sz="1050" b="1" dirty="0"/>
          </a:p>
        </p:txBody>
      </p:sp>
      <p:sp>
        <p:nvSpPr>
          <p:cNvPr id="17" name="object 3">
            <a:extLst>
              <a:ext uri="{FF2B5EF4-FFF2-40B4-BE49-F238E27FC236}">
                <a16:creationId xmlns:a16="http://schemas.microsoft.com/office/drawing/2014/main" id="{5D43EF0D-30B3-4724-BF7D-9DEC32BB29FD}"/>
              </a:ext>
            </a:extLst>
          </p:cNvPr>
          <p:cNvSpPr/>
          <p:nvPr/>
        </p:nvSpPr>
        <p:spPr>
          <a:xfrm>
            <a:off x="561385" y="3638733"/>
            <a:ext cx="6332397" cy="12700"/>
          </a:xfrm>
          <a:prstGeom prst="rect">
            <a:avLst/>
          </a:prstGeom>
          <a:blipFill>
            <a:blip r:embed="rId2" cstate="print"/>
            <a:stretch>
              <a:fillRect/>
            </a:stretch>
          </a:blipFill>
        </p:spPr>
        <p:txBody>
          <a:bodyPr wrap="square" lIns="0" tIns="0" rIns="0" bIns="0" rtlCol="0">
            <a:spAutoFit/>
          </a:bodyPr>
          <a:lstStyle/>
          <a:p>
            <a:endParaRPr/>
          </a:p>
        </p:txBody>
      </p:sp>
      <p:sp>
        <p:nvSpPr>
          <p:cNvPr id="19" name="object 19">
            <a:extLst>
              <a:ext uri="{FF2B5EF4-FFF2-40B4-BE49-F238E27FC236}">
                <a16:creationId xmlns:a16="http://schemas.microsoft.com/office/drawing/2014/main" id="{69FB8308-CF3C-471D-8448-5B5FD770FD5E}"/>
              </a:ext>
            </a:extLst>
          </p:cNvPr>
          <p:cNvSpPr txBox="1"/>
          <p:nvPr/>
        </p:nvSpPr>
        <p:spPr>
          <a:xfrm>
            <a:off x="554976" y="3480565"/>
            <a:ext cx="3117353"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altLang="zh-CN" sz="1100" b="1" dirty="0">
                <a:solidFill>
                  <a:srgbClr val="000000"/>
                </a:solidFill>
                <a:latin typeface="Baskerville Old Face" panose="02020602080505020303" pitchFamily="18" charset="0"/>
                <a:cs typeface="KGAMSU+CMBX10"/>
              </a:rPr>
              <a:t> ABILITY</a:t>
            </a:r>
          </a:p>
        </p:txBody>
      </p:sp>
      <p:sp>
        <p:nvSpPr>
          <p:cNvPr id="21" name="object 34">
            <a:extLst>
              <a:ext uri="{FF2B5EF4-FFF2-40B4-BE49-F238E27FC236}">
                <a16:creationId xmlns:a16="http://schemas.microsoft.com/office/drawing/2014/main" id="{00807240-2FBD-4FF6-A4EF-428C5335E367}"/>
              </a:ext>
            </a:extLst>
          </p:cNvPr>
          <p:cNvSpPr txBox="1"/>
          <p:nvPr/>
        </p:nvSpPr>
        <p:spPr>
          <a:xfrm>
            <a:off x="3851567" y="9614068"/>
            <a:ext cx="221672" cy="148117"/>
          </a:xfrm>
          <a:prstGeom prst="rect">
            <a:avLst/>
          </a:prstGeom>
        </p:spPr>
        <p:txBody>
          <a:bodyPr vert="horz" wrap="square" lIns="0" tIns="0" rIns="0" bIns="0" rtlCol="0">
            <a:spAutoFit/>
          </a:bodyPr>
          <a:lstStyle/>
          <a:p>
            <a:pPr marL="0" marR="0">
              <a:lnSpc>
                <a:spcPts val="1090"/>
              </a:lnSpc>
              <a:spcBef>
                <a:spcPts val="0"/>
              </a:spcBef>
              <a:spcAft>
                <a:spcPts val="0"/>
              </a:spcAft>
            </a:pPr>
            <a:r>
              <a:rPr lang="en-US" sz="1100" dirty="0">
                <a:solidFill>
                  <a:srgbClr val="000000"/>
                </a:solidFill>
                <a:latin typeface="GDEKIB+CMR10"/>
                <a:cs typeface="GDEKIB+CMR10"/>
              </a:rPr>
              <a:t>2</a:t>
            </a:r>
            <a:endParaRPr sz="1100" dirty="0">
              <a:solidFill>
                <a:srgbClr val="000000"/>
              </a:solidFill>
              <a:latin typeface="GDEKIB+CMR10"/>
              <a:cs typeface="GDEKIB+CMR10"/>
            </a:endParaRPr>
          </a:p>
        </p:txBody>
      </p:sp>
    </p:spTree>
    <p:extLst>
      <p:ext uri="{BB962C8B-B14F-4D97-AF65-F5344CB8AC3E}">
        <p14:creationId xmlns:p14="http://schemas.microsoft.com/office/powerpoint/2010/main" val="15726533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892</Words>
  <Application>Microsoft Office PowerPoint</Application>
  <PresentationFormat>自定义</PresentationFormat>
  <Paragraphs>61</Paragraphs>
  <Slides>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Baskerville Old Face</vt:lpstr>
      <vt:lpstr>MECGUT+CMBX12</vt:lpstr>
      <vt:lpstr>Times New Roman</vt:lpstr>
      <vt:lpstr>GDEKIB+CMR10</vt:lpstr>
      <vt:lpstr>等线</vt:lpstr>
      <vt:lpstr>Calibri</vt:lpstr>
      <vt:lpstr>Theme Office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Max</dc:creator>
  <cp:lastModifiedBy>Jiajun HU (20030875)</cp:lastModifiedBy>
  <cp:revision>96</cp:revision>
  <dcterms:modified xsi:type="dcterms:W3CDTF">2020-09-20T08:34:13Z</dcterms:modified>
</cp:coreProperties>
</file>