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256" r:id="rId4"/>
    <p:sldId id="30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98"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FC72-EC30-48AC-A8F5-42FDDBFFE0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7E8124D-7330-48F7-BFC9-8B31FF90E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D5053E5-7A4C-4A6E-8D75-C29B8C38E9BB}"/>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5" name="Footer Placeholder 4">
            <a:extLst>
              <a:ext uri="{FF2B5EF4-FFF2-40B4-BE49-F238E27FC236}">
                <a16:creationId xmlns:a16="http://schemas.microsoft.com/office/drawing/2014/main" id="{D8DDB4EE-1879-417F-96C4-DB2EAF8FCA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E0245C-2E81-4405-BB3E-90D0AD3ABEB4}"/>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12869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29B5-EC3C-461B-A2A3-F238551757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C7221D-03DE-4B4A-A643-DF64D9004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F2CD4F-5053-4020-B8EA-E2B8D175FE97}"/>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5" name="Footer Placeholder 4">
            <a:extLst>
              <a:ext uri="{FF2B5EF4-FFF2-40B4-BE49-F238E27FC236}">
                <a16:creationId xmlns:a16="http://schemas.microsoft.com/office/drawing/2014/main" id="{8A7CFD34-B177-42D7-A5B9-2B46602E37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9F24BF-F1BC-49AD-85AC-D679F72CB4FE}"/>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397176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35404-B267-4DB5-9BA4-734B2C17F0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88F91A-EC22-43BC-865C-82238F480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CBE760-DE02-416E-AC47-4B579739D11F}"/>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5" name="Footer Placeholder 4">
            <a:extLst>
              <a:ext uri="{FF2B5EF4-FFF2-40B4-BE49-F238E27FC236}">
                <a16:creationId xmlns:a16="http://schemas.microsoft.com/office/drawing/2014/main" id="{A1EF2001-B347-4C0C-8A2C-7CC1F8BAEC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78F37-4ABA-49DB-BAF9-08DA7F037271}"/>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250602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1B9A-FE78-4847-9ABB-D190762D14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49BA87-7841-4E60-8125-026AE4666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129716-6159-4378-B45F-3802192DFEE8}"/>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5" name="Footer Placeholder 4">
            <a:extLst>
              <a:ext uri="{FF2B5EF4-FFF2-40B4-BE49-F238E27FC236}">
                <a16:creationId xmlns:a16="http://schemas.microsoft.com/office/drawing/2014/main" id="{E24A259C-082B-460D-9917-54CCA8F877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95A05B-FABE-4410-BAE5-239271731D85}"/>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62474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E0A7-CD16-456D-9F23-EB006EFBA5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3638A1E-F6C9-46C7-9B91-EB3034AC29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E7156-7206-411F-85C0-EE36BD6B2C3F}"/>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5" name="Footer Placeholder 4">
            <a:extLst>
              <a:ext uri="{FF2B5EF4-FFF2-40B4-BE49-F238E27FC236}">
                <a16:creationId xmlns:a16="http://schemas.microsoft.com/office/drawing/2014/main" id="{EADBD5DA-6637-438E-8F9E-B00AC1C447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3A75A4-1F97-480D-B668-A59F6C671623}"/>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285391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4E7D-E10E-46B1-8D6C-DA06C8725C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5EBD13-725A-4CD0-B737-EBD3B77097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62B68F8-85A7-4546-B638-420640FB34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24BC0E6-1E74-4497-B5BE-18467D7056A4}"/>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6" name="Footer Placeholder 5">
            <a:extLst>
              <a:ext uri="{FF2B5EF4-FFF2-40B4-BE49-F238E27FC236}">
                <a16:creationId xmlns:a16="http://schemas.microsoft.com/office/drawing/2014/main" id="{5C48634F-9691-47FA-8FAC-F277EA8C34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5B4DC0-A80C-4CC3-92C8-2AB469264F18}"/>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204787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332E-8C31-4D65-950A-A6BC83E9852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CACA38-1F9C-4817-B3F6-351B47093C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DEBDB8-C375-43FB-95F8-07931E8085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B54002-0655-47B5-8406-BCE7482FB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2760C0-080F-4616-86B6-CA5BE3BE6D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30ED276-F2EF-4667-AB52-F8DAD0025660}"/>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8" name="Footer Placeholder 7">
            <a:extLst>
              <a:ext uri="{FF2B5EF4-FFF2-40B4-BE49-F238E27FC236}">
                <a16:creationId xmlns:a16="http://schemas.microsoft.com/office/drawing/2014/main" id="{C74C4B14-4968-4B67-B151-0029721A44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ED9486-DD43-4CC9-9F4B-D89D101E1B05}"/>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234527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E8A2-AC05-4249-B183-A032B9EA853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C6B17A5-96A7-400A-9C81-08BCC852ACD8}"/>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4" name="Footer Placeholder 3">
            <a:extLst>
              <a:ext uri="{FF2B5EF4-FFF2-40B4-BE49-F238E27FC236}">
                <a16:creationId xmlns:a16="http://schemas.microsoft.com/office/drawing/2014/main" id="{F561B129-4264-4C08-9CCB-2C5ECAA4A4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1F15EA-8BEA-4FBE-A5D0-8FAD1560716C}"/>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147446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D8ACE-927D-49A5-99DD-3C3B773B9CEB}"/>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3" name="Footer Placeholder 2">
            <a:extLst>
              <a:ext uri="{FF2B5EF4-FFF2-40B4-BE49-F238E27FC236}">
                <a16:creationId xmlns:a16="http://schemas.microsoft.com/office/drawing/2014/main" id="{8124EF93-9179-4577-96B3-B087D8BFABB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3564C6B-2367-4416-AA52-7A91CD74AE53}"/>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253202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6B56-DA3F-4D2B-8482-8418C542A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7E822FA-AE97-4AB6-9F69-6D09B3854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518BD25-7DE9-4D99-A9D9-AE047630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BD1C9-CDF3-4303-9DF2-D77CEE3B323B}"/>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6" name="Footer Placeholder 5">
            <a:extLst>
              <a:ext uri="{FF2B5EF4-FFF2-40B4-BE49-F238E27FC236}">
                <a16:creationId xmlns:a16="http://schemas.microsoft.com/office/drawing/2014/main" id="{36EB8D36-FFB4-410B-88BE-F83E731C7B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6CF01F-35B0-42E6-A0A0-C8A96AFE70FA}"/>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383224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C2A2-ED7A-4823-932A-7901FF3A5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5901E94-A2DA-4428-BEFE-E991A3A90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4C0CB62-98B7-4683-8D8D-622A8318D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3DE77-99A2-4CBD-88F8-0C38D72B9691}"/>
              </a:ext>
            </a:extLst>
          </p:cNvPr>
          <p:cNvSpPr>
            <a:spLocks noGrp="1"/>
          </p:cNvSpPr>
          <p:nvPr>
            <p:ph type="dt" sz="half" idx="10"/>
          </p:nvPr>
        </p:nvSpPr>
        <p:spPr/>
        <p:txBody>
          <a:bodyPr/>
          <a:lstStyle/>
          <a:p>
            <a:fld id="{E42D41CF-176F-46C6-957C-E73881EE9817}" type="datetimeFigureOut">
              <a:rPr lang="en-GB" smtClean="0"/>
              <a:t>10/03/2021</a:t>
            </a:fld>
            <a:endParaRPr lang="en-GB"/>
          </a:p>
        </p:txBody>
      </p:sp>
      <p:sp>
        <p:nvSpPr>
          <p:cNvPr id="6" name="Footer Placeholder 5">
            <a:extLst>
              <a:ext uri="{FF2B5EF4-FFF2-40B4-BE49-F238E27FC236}">
                <a16:creationId xmlns:a16="http://schemas.microsoft.com/office/drawing/2014/main" id="{DFBAFFDC-0286-4489-885F-64625B05E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38F24D-3775-48BF-A7D8-4A155C324A60}"/>
              </a:ext>
            </a:extLst>
          </p:cNvPr>
          <p:cNvSpPr>
            <a:spLocks noGrp="1"/>
          </p:cNvSpPr>
          <p:nvPr>
            <p:ph type="sldNum" sz="quarter" idx="12"/>
          </p:nvPr>
        </p:nvSpPr>
        <p:spPr/>
        <p:txBody>
          <a:bodyPr/>
          <a:lstStyle/>
          <a:p>
            <a:fld id="{2FF644D4-B90E-471E-8A1E-B9000E285920}" type="slidenum">
              <a:rPr lang="en-GB" smtClean="0"/>
              <a:t>‹#›</a:t>
            </a:fld>
            <a:endParaRPr lang="en-GB"/>
          </a:p>
        </p:txBody>
      </p:sp>
    </p:spTree>
    <p:extLst>
      <p:ext uri="{BB962C8B-B14F-4D97-AF65-F5344CB8AC3E}">
        <p14:creationId xmlns:p14="http://schemas.microsoft.com/office/powerpoint/2010/main" val="226805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BB1C24-BCEC-40D5-8092-C1EC33CEE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1953DC-60CA-422C-8FE0-5E25E38D1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BAA5B7-79BC-4DE3-BF9D-6533ACDA2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D41CF-176F-46C6-957C-E73881EE9817}" type="datetimeFigureOut">
              <a:rPr lang="en-GB" smtClean="0"/>
              <a:t>10/03/2021</a:t>
            </a:fld>
            <a:endParaRPr lang="en-GB"/>
          </a:p>
        </p:txBody>
      </p:sp>
      <p:sp>
        <p:nvSpPr>
          <p:cNvPr id="5" name="Footer Placeholder 4">
            <a:extLst>
              <a:ext uri="{FF2B5EF4-FFF2-40B4-BE49-F238E27FC236}">
                <a16:creationId xmlns:a16="http://schemas.microsoft.com/office/drawing/2014/main" id="{FBA3A4DE-70B1-4F4D-A086-84685FD66D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397213-9C01-4187-AFDF-D9254C5EF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644D4-B90E-471E-8A1E-B9000E285920}" type="slidenum">
              <a:rPr lang="en-GB" smtClean="0"/>
              <a:t>‹#›</a:t>
            </a:fld>
            <a:endParaRPr lang="en-GB"/>
          </a:p>
        </p:txBody>
      </p:sp>
    </p:spTree>
    <p:extLst>
      <p:ext uri="{BB962C8B-B14F-4D97-AF65-F5344CB8AC3E}">
        <p14:creationId xmlns:p14="http://schemas.microsoft.com/office/powerpoint/2010/main" val="363298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aesar_ciph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088"/>
            <a:ext cx="9144000" cy="685800"/>
          </a:xfrm>
        </p:spPr>
        <p:txBody>
          <a:bodyPr>
            <a:normAutofit fontScale="90000"/>
          </a:bodyPr>
          <a:lstStyle/>
          <a:p>
            <a:r>
              <a:rPr lang="en-GB" dirty="0"/>
              <a:t>Extra programming content</a:t>
            </a:r>
          </a:p>
        </p:txBody>
      </p:sp>
      <p:sp>
        <p:nvSpPr>
          <p:cNvPr id="3" name="Content Placeholder 2"/>
          <p:cNvSpPr>
            <a:spLocks noGrp="1"/>
          </p:cNvSpPr>
          <p:nvPr>
            <p:ph idx="1"/>
          </p:nvPr>
        </p:nvSpPr>
        <p:spPr>
          <a:xfrm>
            <a:off x="5995501" y="687490"/>
            <a:ext cx="5630442" cy="5837854"/>
          </a:xfrm>
        </p:spPr>
        <p:txBody>
          <a:bodyPr/>
          <a:lstStyle/>
          <a:p>
            <a:r>
              <a:rPr lang="en-GB" sz="2400" b="1" dirty="0">
                <a:solidFill>
                  <a:schemeClr val="accent6">
                    <a:lumMod val="50000"/>
                  </a:schemeClr>
                </a:solidFill>
              </a:rPr>
              <a:t>This part of the spec will contribute directly to Paper 2, and especially to Section B which will be 30 marks of pure programming/design/testing  content.</a:t>
            </a:r>
          </a:p>
          <a:p>
            <a:pPr marL="0" indent="0">
              <a:buNone/>
            </a:pPr>
            <a:r>
              <a:rPr lang="en-GB" sz="2000" b="1" dirty="0">
                <a:solidFill>
                  <a:schemeClr val="accent6">
                    <a:lumMod val="50000"/>
                  </a:schemeClr>
                </a:solidFill>
              </a:rPr>
              <a:t> </a:t>
            </a:r>
          </a:p>
          <a:p>
            <a:r>
              <a:rPr lang="en-GB" sz="2400" b="1" dirty="0">
                <a:solidFill>
                  <a:schemeClr val="accent6">
                    <a:lumMod val="50000"/>
                  </a:schemeClr>
                </a:solidFill>
              </a:rPr>
              <a:t>In year 10, you will be given a complex programming scenario and you will have to produce the solution / documentation for it evidencing the sections shown.</a:t>
            </a:r>
          </a:p>
          <a:p>
            <a:endParaRPr lang="en-GB" sz="2000" dirty="0"/>
          </a:p>
        </p:txBody>
      </p:sp>
      <p:pic>
        <p:nvPicPr>
          <p:cNvPr id="6" name="Picture 5"/>
          <p:cNvPicPr>
            <a:picLocks noChangeAspect="1"/>
          </p:cNvPicPr>
          <p:nvPr/>
        </p:nvPicPr>
        <p:blipFill>
          <a:blip r:embed="rId2"/>
          <a:stretch>
            <a:fillRect/>
          </a:stretch>
        </p:blipFill>
        <p:spPr>
          <a:xfrm>
            <a:off x="681479" y="510073"/>
            <a:ext cx="4363997" cy="5837854"/>
          </a:xfrm>
          <a:prstGeom prst="rect">
            <a:avLst/>
          </a:prstGeom>
        </p:spPr>
      </p:pic>
    </p:spTree>
    <p:extLst>
      <p:ext uri="{BB962C8B-B14F-4D97-AF65-F5344CB8AC3E}">
        <p14:creationId xmlns:p14="http://schemas.microsoft.com/office/powerpoint/2010/main" val="404296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1A21-B139-4981-94CE-0CC006940EB7}"/>
              </a:ext>
            </a:extLst>
          </p:cNvPr>
          <p:cNvSpPr>
            <a:spLocks noGrp="1"/>
          </p:cNvSpPr>
          <p:nvPr>
            <p:ph type="title"/>
          </p:nvPr>
        </p:nvSpPr>
        <p:spPr>
          <a:xfrm>
            <a:off x="458190" y="84427"/>
            <a:ext cx="10857510" cy="399667"/>
          </a:xfrm>
        </p:spPr>
        <p:txBody>
          <a:bodyPr>
            <a:normAutofit fontScale="90000"/>
          </a:bodyPr>
          <a:lstStyle/>
          <a:p>
            <a:r>
              <a:rPr lang="en-GB" dirty="0"/>
              <a:t>Steps for all tasks</a:t>
            </a:r>
          </a:p>
        </p:txBody>
      </p:sp>
      <p:sp>
        <p:nvSpPr>
          <p:cNvPr id="3" name="Content Placeholder 2">
            <a:extLst>
              <a:ext uri="{FF2B5EF4-FFF2-40B4-BE49-F238E27FC236}">
                <a16:creationId xmlns:a16="http://schemas.microsoft.com/office/drawing/2014/main" id="{08E0AFE3-3F46-4737-84E2-3E4FC0872D32}"/>
              </a:ext>
            </a:extLst>
          </p:cNvPr>
          <p:cNvSpPr>
            <a:spLocks noGrp="1"/>
          </p:cNvSpPr>
          <p:nvPr>
            <p:ph idx="1"/>
          </p:nvPr>
        </p:nvSpPr>
        <p:spPr>
          <a:xfrm>
            <a:off x="209550" y="571820"/>
            <a:ext cx="11772900" cy="6008115"/>
          </a:xfrm>
          <a:solidFill>
            <a:schemeClr val="accent2">
              <a:lumMod val="20000"/>
              <a:lumOff val="80000"/>
            </a:schemeClr>
          </a:solidFill>
        </p:spPr>
        <p:txBody>
          <a:bodyPr>
            <a:normAutofit fontScale="55000" lnSpcReduction="20000"/>
          </a:bodyPr>
          <a:lstStyle/>
          <a:p>
            <a:pPr marL="0" indent="0">
              <a:buNone/>
            </a:pPr>
            <a:r>
              <a:rPr lang="en-GB" dirty="0"/>
              <a:t>For </a:t>
            </a:r>
            <a:r>
              <a:rPr lang="en-GB" b="1" dirty="0"/>
              <a:t>each task </a:t>
            </a:r>
            <a:r>
              <a:rPr lang="en-GB" dirty="0"/>
              <a:t>in the following slides do this: </a:t>
            </a:r>
          </a:p>
          <a:p>
            <a:pPr marL="514350" indent="-514350">
              <a:buFont typeface="+mj-lt"/>
              <a:buAutoNum type="arabicPeriod"/>
            </a:pPr>
            <a:r>
              <a:rPr lang="en-GB" sz="2200" dirty="0"/>
              <a:t>Go to your personal </a:t>
            </a:r>
            <a:r>
              <a:rPr lang="en-GB" sz="2200" b="1" dirty="0">
                <a:solidFill>
                  <a:srgbClr val="FF0000"/>
                </a:solidFill>
              </a:rPr>
              <a:t>OneDrive</a:t>
            </a:r>
          </a:p>
          <a:p>
            <a:pPr marL="514350" indent="-514350">
              <a:buFont typeface="+mj-lt"/>
              <a:buAutoNum type="arabicPeriod"/>
            </a:pPr>
            <a:r>
              <a:rPr lang="en-GB" sz="2200" dirty="0"/>
              <a:t>Create / use your PPT : </a:t>
            </a:r>
            <a:r>
              <a:rPr lang="en-GB" sz="2200" dirty="0" err="1">
                <a:solidFill>
                  <a:srgbClr val="FF0000"/>
                </a:solidFill>
              </a:rPr>
              <a:t>ProgEvidence_Surname_First</a:t>
            </a:r>
            <a:endParaRPr lang="en-GB" sz="2200" dirty="0">
              <a:solidFill>
                <a:srgbClr val="FF0000"/>
              </a:solidFill>
            </a:endParaRPr>
          </a:p>
          <a:p>
            <a:pPr marL="514350" indent="-514350">
              <a:buFont typeface="+mj-lt"/>
              <a:buAutoNum type="arabicPeriod"/>
            </a:pPr>
            <a:r>
              <a:rPr lang="en-GB" sz="2600" dirty="0"/>
              <a:t>Create a New slide</a:t>
            </a:r>
            <a:endParaRPr lang="en-GB" sz="2600" dirty="0">
              <a:sym typeface="Wingdings" panose="05000000000000000000" pitchFamily="2" charset="2"/>
            </a:endParaRPr>
          </a:p>
          <a:p>
            <a:pPr marL="914400" lvl="1" indent="-457200">
              <a:buFont typeface="+mj-lt"/>
              <a:buAutoNum type="arabicPeriod"/>
            </a:pPr>
            <a:r>
              <a:rPr lang="en-GB" dirty="0">
                <a:sym typeface="Wingdings" panose="05000000000000000000" pitchFamily="2" charset="2"/>
              </a:rPr>
              <a:t>Snip in the actual task you are doing</a:t>
            </a:r>
          </a:p>
          <a:p>
            <a:pPr marL="514350" indent="-514350">
              <a:buFont typeface="+mj-lt"/>
              <a:buAutoNum type="arabicPeriod"/>
            </a:pPr>
            <a:r>
              <a:rPr lang="en-GB" dirty="0">
                <a:sym typeface="Wingdings" panose="05000000000000000000" pitchFamily="2" charset="2"/>
              </a:rPr>
              <a:t>Create New slide: </a:t>
            </a:r>
            <a:r>
              <a:rPr lang="en-GB" b="1" dirty="0">
                <a:sym typeface="Wingdings" panose="05000000000000000000" pitchFamily="2" charset="2"/>
              </a:rPr>
              <a:t>Design</a:t>
            </a:r>
          </a:p>
          <a:p>
            <a:pPr lvl="1"/>
            <a:r>
              <a:rPr lang="en-GB" dirty="0">
                <a:sym typeface="Wingdings" panose="05000000000000000000" pitchFamily="2" charset="2"/>
              </a:rPr>
              <a:t>Call it Design</a:t>
            </a:r>
          </a:p>
          <a:p>
            <a:pPr lvl="2"/>
            <a:r>
              <a:rPr lang="en-GB" dirty="0">
                <a:sym typeface="Wingdings" panose="05000000000000000000" pitchFamily="2" charset="2"/>
              </a:rPr>
              <a:t>Write the algorithm(flowchart or ERL syntax) for the task</a:t>
            </a:r>
          </a:p>
          <a:p>
            <a:pPr marL="514350" indent="-514350">
              <a:buFont typeface="+mj-lt"/>
              <a:buAutoNum type="arabicPeriod"/>
            </a:pPr>
            <a:r>
              <a:rPr lang="en-GB" dirty="0">
                <a:sym typeface="Wingdings" panose="05000000000000000000" pitchFamily="2" charset="2"/>
              </a:rPr>
              <a:t>Create New slide: </a:t>
            </a:r>
            <a:r>
              <a:rPr lang="en-GB" b="1" dirty="0">
                <a:sym typeface="Wingdings" panose="05000000000000000000" pitchFamily="2" charset="2"/>
              </a:rPr>
              <a:t>Development and Testing</a:t>
            </a:r>
          </a:p>
          <a:p>
            <a:pPr marL="1428750" lvl="2" indent="-514350">
              <a:buFont typeface="+mj-lt"/>
              <a:buAutoNum type="arabicPeriod"/>
            </a:pPr>
            <a:r>
              <a:rPr lang="en-GB" sz="2200" dirty="0">
                <a:sym typeface="Wingdings" panose="05000000000000000000" pitchFamily="2" charset="2"/>
              </a:rPr>
              <a:t>Call it Development and Testing.</a:t>
            </a:r>
          </a:p>
          <a:p>
            <a:pPr marL="1428750" lvl="2" indent="-514350">
              <a:buFont typeface="+mj-lt"/>
              <a:buAutoNum type="arabicPeriod"/>
            </a:pPr>
            <a:r>
              <a:rPr lang="en-GB" sz="2200" dirty="0">
                <a:sym typeface="Wingdings" panose="05000000000000000000" pitchFamily="2" charset="2"/>
              </a:rPr>
              <a:t>Do </a:t>
            </a:r>
            <a:r>
              <a:rPr lang="en-GB" sz="2200" i="1" dirty="0">
                <a:sym typeface="Wingdings" panose="05000000000000000000" pitchFamily="2" charset="2"/>
              </a:rPr>
              <a:t>some</a:t>
            </a:r>
            <a:r>
              <a:rPr lang="en-GB" sz="2200" dirty="0">
                <a:sym typeface="Wingdings" panose="05000000000000000000" pitchFamily="2" charset="2"/>
              </a:rPr>
              <a:t> of the task code in </a:t>
            </a:r>
            <a:r>
              <a:rPr lang="en-GB" sz="2200" dirty="0" err="1">
                <a:sym typeface="Wingdings" panose="05000000000000000000" pitchFamily="2" charset="2"/>
              </a:rPr>
              <a:t>Geany</a:t>
            </a:r>
            <a:r>
              <a:rPr lang="en-GB" sz="2200" dirty="0">
                <a:sym typeface="Wingdings" panose="05000000000000000000" pitchFamily="2" charset="2"/>
              </a:rPr>
              <a:t> / Trinket etc.</a:t>
            </a:r>
          </a:p>
          <a:p>
            <a:pPr marL="1371600" lvl="2" indent="-457200">
              <a:buFont typeface="+mj-lt"/>
              <a:buAutoNum type="arabicPeriod"/>
            </a:pPr>
            <a:r>
              <a:rPr lang="en-GB" sz="2200" dirty="0">
                <a:sym typeface="Wingdings" panose="05000000000000000000" pitchFamily="2" charset="2"/>
              </a:rPr>
              <a:t>Snip your first few lines of code (not complete program)+ show output (this is called </a:t>
            </a:r>
            <a:r>
              <a:rPr lang="en-GB" sz="2200" b="1" dirty="0">
                <a:sym typeface="Wingdings" panose="05000000000000000000" pitchFamily="2" charset="2"/>
              </a:rPr>
              <a:t>Testing</a:t>
            </a:r>
            <a:r>
              <a:rPr lang="en-GB" sz="2200" dirty="0">
                <a:sym typeface="Wingdings" panose="05000000000000000000" pitchFamily="2" charset="2"/>
              </a:rPr>
              <a:t>)</a:t>
            </a:r>
          </a:p>
          <a:p>
            <a:pPr marL="1371600" lvl="2" indent="-457200">
              <a:buFont typeface="+mj-lt"/>
              <a:buAutoNum type="arabicPeriod"/>
            </a:pPr>
            <a:r>
              <a:rPr lang="en-GB" sz="2200" dirty="0">
                <a:sym typeface="Wingdings" panose="05000000000000000000" pitchFamily="2" charset="2"/>
              </a:rPr>
              <a:t>SHOW errors</a:t>
            </a:r>
          </a:p>
          <a:p>
            <a:pPr marL="1371600" lvl="2" indent="-457200">
              <a:buFont typeface="+mj-lt"/>
              <a:buAutoNum type="arabicPeriod"/>
            </a:pPr>
            <a:r>
              <a:rPr lang="en-GB" sz="2200" dirty="0">
                <a:sym typeface="Wingdings" panose="05000000000000000000" pitchFamily="2" charset="2"/>
              </a:rPr>
              <a:t>Write short text explaining your code / errors / successes etc. </a:t>
            </a:r>
          </a:p>
          <a:p>
            <a:pPr marL="1371600" lvl="2" indent="-457200">
              <a:buFont typeface="+mj-lt"/>
              <a:buAutoNum type="arabicPeriod"/>
            </a:pPr>
            <a:r>
              <a:rPr lang="en-GB" sz="2200" dirty="0">
                <a:sym typeface="Wingdings" panose="05000000000000000000" pitchFamily="2" charset="2"/>
              </a:rPr>
              <a:t>Then create another slide for:</a:t>
            </a:r>
          </a:p>
          <a:p>
            <a:pPr marL="1828800" lvl="3" indent="-457200">
              <a:buFont typeface="+mj-lt"/>
              <a:buAutoNum type="arabicPeriod"/>
            </a:pPr>
            <a:r>
              <a:rPr lang="en-GB" sz="1900" dirty="0">
                <a:sym typeface="Wingdings" panose="05000000000000000000" pitchFamily="2" charset="2"/>
              </a:rPr>
              <a:t>Next round of code + output </a:t>
            </a:r>
          </a:p>
          <a:p>
            <a:pPr marL="1828800" lvl="3" indent="-457200">
              <a:buFont typeface="+mj-lt"/>
              <a:buAutoNum type="arabicPeriod"/>
            </a:pPr>
            <a:r>
              <a:rPr lang="en-GB" sz="1900" dirty="0">
                <a:sym typeface="Wingdings" panose="05000000000000000000" pitchFamily="2" charset="2"/>
              </a:rPr>
              <a:t>Show  improvements in code etc. </a:t>
            </a:r>
            <a:r>
              <a:rPr lang="en-GB" sz="2000" dirty="0">
                <a:sym typeface="Wingdings" panose="05000000000000000000" pitchFamily="2" charset="2"/>
              </a:rPr>
              <a:t>Write short text explaining your code / errors / successes etc. </a:t>
            </a:r>
          </a:p>
          <a:p>
            <a:pPr marL="514350" indent="-514350">
              <a:buFont typeface="+mj-lt"/>
              <a:buAutoNum type="arabicPeriod"/>
            </a:pPr>
            <a:r>
              <a:rPr lang="en-GB" sz="3200" dirty="0">
                <a:sym typeface="Wingdings" panose="05000000000000000000" pitchFamily="2" charset="2"/>
              </a:rPr>
              <a:t>Repeat all steps in 5 until task is completed</a:t>
            </a:r>
            <a:r>
              <a:rPr lang="en-GB" dirty="0">
                <a:sym typeface="Wingdings" panose="05000000000000000000" pitchFamily="2" charset="2"/>
              </a:rPr>
              <a:t>. Use any number of slides—more the merrier!</a:t>
            </a:r>
          </a:p>
          <a:p>
            <a:pPr marL="514350" indent="-514350">
              <a:buFont typeface="+mj-lt"/>
              <a:buAutoNum type="arabicPeriod"/>
            </a:pPr>
            <a:r>
              <a:rPr lang="en-GB" dirty="0">
                <a:sym typeface="Wingdings" panose="05000000000000000000" pitchFamily="2" charset="2"/>
              </a:rPr>
              <a:t>Create New slide: </a:t>
            </a:r>
            <a:r>
              <a:rPr lang="en-GB" b="1" dirty="0">
                <a:sym typeface="Wingdings" panose="05000000000000000000" pitchFamily="2" charset="2"/>
              </a:rPr>
              <a:t>Evaluation</a:t>
            </a:r>
          </a:p>
          <a:p>
            <a:pPr lvl="1"/>
            <a:r>
              <a:rPr lang="en-GB" dirty="0">
                <a:sym typeface="Wingdings" panose="05000000000000000000" pitchFamily="2" charset="2"/>
              </a:rPr>
              <a:t>Write about the following (copy out these questions and answer them):</a:t>
            </a:r>
          </a:p>
          <a:p>
            <a:pPr lvl="2"/>
            <a:r>
              <a:rPr lang="en-GB" sz="2200" dirty="0">
                <a:sym typeface="Wingdings" panose="05000000000000000000" pitchFamily="2" charset="2"/>
              </a:rPr>
              <a:t>What were you trying to achieve in the task?</a:t>
            </a:r>
          </a:p>
          <a:p>
            <a:pPr lvl="2"/>
            <a:r>
              <a:rPr lang="en-GB" sz="2200" dirty="0">
                <a:sym typeface="Wingdings" panose="05000000000000000000" pitchFamily="2" charset="2"/>
              </a:rPr>
              <a:t>How much did you achieve (show all good points)? Show relevant screenshots of testing as proof</a:t>
            </a:r>
          </a:p>
          <a:p>
            <a:pPr lvl="2"/>
            <a:r>
              <a:rPr lang="en-GB" sz="2200" dirty="0">
                <a:sym typeface="Wingdings" panose="05000000000000000000" pitchFamily="2" charset="2"/>
              </a:rPr>
              <a:t>What further improvements can you do to your code (</a:t>
            </a:r>
            <a:r>
              <a:rPr lang="en-GB" sz="2200" i="1" dirty="0">
                <a:sym typeface="Wingdings" panose="05000000000000000000" pitchFamily="2" charset="2"/>
              </a:rPr>
              <a:t>examples</a:t>
            </a:r>
            <a:r>
              <a:rPr lang="en-GB" sz="2200" dirty="0">
                <a:sym typeface="Wingdings" panose="05000000000000000000" pitchFamily="2" charset="2"/>
              </a:rPr>
              <a:t> below)</a:t>
            </a:r>
          </a:p>
          <a:p>
            <a:pPr lvl="3"/>
            <a:r>
              <a:rPr lang="en-GB" sz="2200" dirty="0">
                <a:sym typeface="Wingdings" panose="05000000000000000000" pitchFamily="2" charset="2"/>
              </a:rPr>
              <a:t>not enough comments?</a:t>
            </a:r>
          </a:p>
          <a:p>
            <a:pPr lvl="3"/>
            <a:r>
              <a:rPr lang="en-GB" sz="2200" dirty="0">
                <a:sym typeface="Wingdings" panose="05000000000000000000" pitchFamily="2" charset="2"/>
              </a:rPr>
              <a:t>not enough validation? Program clashes if…?</a:t>
            </a:r>
          </a:p>
          <a:p>
            <a:pPr lvl="3"/>
            <a:r>
              <a:rPr lang="en-GB" sz="2200" dirty="0">
                <a:sym typeface="Wingdings" panose="05000000000000000000" pitchFamily="2" charset="2"/>
              </a:rPr>
              <a:t>Not user friendly?</a:t>
            </a:r>
          </a:p>
          <a:p>
            <a:pPr lvl="3"/>
            <a:r>
              <a:rPr lang="en-GB" sz="2200" dirty="0">
                <a:sym typeface="Wingdings" panose="05000000000000000000" pitchFamily="2" charset="2"/>
              </a:rPr>
              <a:t>code not fully complete (mention which requirements not complete?)</a:t>
            </a:r>
            <a:endParaRPr lang="en-GB" sz="2200" dirty="0"/>
          </a:p>
        </p:txBody>
      </p:sp>
    </p:spTree>
    <p:extLst>
      <p:ext uri="{BB962C8B-B14F-4D97-AF65-F5344CB8AC3E}">
        <p14:creationId xmlns:p14="http://schemas.microsoft.com/office/powerpoint/2010/main" val="137424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220D-E376-4519-B983-FB20C2FF72BD}"/>
              </a:ext>
            </a:extLst>
          </p:cNvPr>
          <p:cNvSpPr>
            <a:spLocks noGrp="1"/>
          </p:cNvSpPr>
          <p:nvPr>
            <p:ph type="ctrTitle"/>
          </p:nvPr>
        </p:nvSpPr>
        <p:spPr/>
        <p:txBody>
          <a:bodyPr/>
          <a:lstStyle/>
          <a:p>
            <a:r>
              <a:rPr lang="en-GB" dirty="0"/>
              <a:t>Programming evidence tasks</a:t>
            </a:r>
          </a:p>
        </p:txBody>
      </p:sp>
      <p:sp>
        <p:nvSpPr>
          <p:cNvPr id="3" name="Subtitle 2">
            <a:extLst>
              <a:ext uri="{FF2B5EF4-FFF2-40B4-BE49-F238E27FC236}">
                <a16:creationId xmlns:a16="http://schemas.microsoft.com/office/drawing/2014/main" id="{5F55F72C-A1AC-4DE0-851C-1F75C8B0D96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832053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056F-0D18-40CF-AE47-DC1DD072CACA}"/>
              </a:ext>
            </a:extLst>
          </p:cNvPr>
          <p:cNvSpPr>
            <a:spLocks noGrp="1"/>
          </p:cNvSpPr>
          <p:nvPr>
            <p:ph type="title"/>
          </p:nvPr>
        </p:nvSpPr>
        <p:spPr>
          <a:xfrm>
            <a:off x="-65988" y="-334275"/>
            <a:ext cx="10515600" cy="1325563"/>
          </a:xfrm>
        </p:spPr>
        <p:txBody>
          <a:bodyPr/>
          <a:lstStyle/>
          <a:p>
            <a:r>
              <a:rPr lang="en-GB" dirty="0"/>
              <a:t>Task 4: Caesar cipher!</a:t>
            </a:r>
          </a:p>
        </p:txBody>
      </p:sp>
      <p:sp>
        <p:nvSpPr>
          <p:cNvPr id="4" name="Rectangle 1">
            <a:extLst>
              <a:ext uri="{FF2B5EF4-FFF2-40B4-BE49-F238E27FC236}">
                <a16:creationId xmlns:a16="http://schemas.microsoft.com/office/drawing/2014/main" id="{9D771B3C-D5DC-4F82-8017-E2131AFC1534}"/>
              </a:ext>
            </a:extLst>
          </p:cNvPr>
          <p:cNvSpPr>
            <a:spLocks noGrp="1" noChangeArrowheads="1"/>
          </p:cNvSpPr>
          <p:nvPr>
            <p:ph idx="1"/>
          </p:nvPr>
        </p:nvSpPr>
        <p:spPr bwMode="auto">
          <a:xfrm>
            <a:off x="235670" y="548580"/>
            <a:ext cx="11444925" cy="63094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E141E"/>
                </a:solidFill>
                <a:effectLst/>
                <a:latin typeface="+mn-lt"/>
                <a:ea typeface="var(--font-family-text)"/>
              </a:rPr>
              <a:t>Julius Caesar protected his confidential information by encrypting it using a cipher. </a:t>
            </a:r>
            <a:r>
              <a:rPr kumimoji="0" lang="en-US" altLang="en-US" sz="1600" b="0" i="0" u="none" strike="noStrike" cap="none" normalizeH="0" baseline="0" dirty="0">
                <a:ln>
                  <a:noFill/>
                </a:ln>
                <a:solidFill>
                  <a:srgbClr val="097BBF"/>
                </a:solidFill>
                <a:effectLst/>
                <a:latin typeface="+mn-lt"/>
                <a:ea typeface="var(--font-family-text)"/>
                <a:hlinkClick r:id="rId2"/>
              </a:rPr>
              <a:t>Caesar's cipher</a:t>
            </a:r>
            <a:r>
              <a:rPr kumimoji="0" lang="en-US" altLang="en-US" sz="1600" b="0" i="0" u="none" strike="noStrike" cap="none" normalizeH="0" baseline="0" dirty="0">
                <a:ln>
                  <a:noFill/>
                </a:ln>
                <a:solidFill>
                  <a:srgbClr val="0E141E"/>
                </a:solidFill>
                <a:effectLst/>
                <a:latin typeface="+mn-lt"/>
                <a:ea typeface="var(--font-family-text)"/>
              </a:rPr>
              <a:t> shifts each letter by a number of letters. If the shift takes you past the end of the alphabet, just rotate back to the front of the alphabet. In the case of a rotation by 3, w, x, y and z would map to z, a, b and 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E141E"/>
              </a:solidFill>
              <a:effectLst/>
              <a:latin typeface="+mn-lt"/>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E141E"/>
                </a:solidFill>
                <a:effectLst/>
                <a:latin typeface="+mn-lt"/>
                <a:ea typeface="var(--font-family-input)"/>
              </a:rPr>
              <a:t>Original alphabet: </a:t>
            </a:r>
            <a:r>
              <a:rPr kumimoji="0" lang="en-US" altLang="en-US" sz="1600" b="0" i="0" u="none" strike="noStrike" cap="none" normalizeH="0" baseline="0" dirty="0" err="1">
                <a:ln>
                  <a:noFill/>
                </a:ln>
                <a:solidFill>
                  <a:srgbClr val="0E141E"/>
                </a:solidFill>
                <a:effectLst/>
                <a:latin typeface="+mn-lt"/>
                <a:ea typeface="var(--font-family-input)"/>
              </a:rPr>
              <a:t>abcdefghijklmnopqrstuvwxyz</a:t>
            </a:r>
            <a:endParaRPr lang="en-US" altLang="en-US" sz="1600" dirty="0">
              <a:solidFill>
                <a:srgbClr val="0E141E"/>
              </a:solidFill>
              <a:latin typeface="+mn-lt"/>
              <a:ea typeface="var(--font-family-inpu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E141E"/>
                </a:solidFill>
                <a:effectLst/>
                <a:latin typeface="+mn-lt"/>
                <a:ea typeface="var(--font-family-input)"/>
              </a:rPr>
              <a:t>Alphabet rotated +3: </a:t>
            </a:r>
            <a:r>
              <a:rPr kumimoji="0" lang="en-US" altLang="en-US" sz="1600" b="0" i="0" u="none" strike="noStrike" cap="none" normalizeH="0" baseline="0" dirty="0" err="1">
                <a:ln>
                  <a:noFill/>
                </a:ln>
                <a:solidFill>
                  <a:srgbClr val="0E141E"/>
                </a:solidFill>
                <a:effectLst/>
                <a:latin typeface="+mn-lt"/>
                <a:ea typeface="var(--font-family-input)"/>
              </a:rPr>
              <a:t>defghijklmnopqrstuvwxyzabc</a:t>
            </a:r>
            <a:r>
              <a:rPr kumimoji="0" lang="en-US" altLang="en-US" sz="1600" b="0" i="0" u="none" strike="noStrike" cap="none" normalizeH="0" baseline="0" dirty="0">
                <a:ln>
                  <a:noFill/>
                </a:ln>
                <a:solidFill>
                  <a:srgbClr val="0E141E"/>
                </a:solidFill>
                <a:effectLst/>
                <a:latin typeface="+mn-lt"/>
                <a:ea typeface="var(--font-family-inpu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E141E"/>
              </a:solidFill>
              <a:latin typeface="+mn-lt"/>
              <a:ea typeface="var(--font-family-inpu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E141E"/>
                </a:solidFill>
                <a:effectLst/>
                <a:latin typeface="+mn-lt"/>
                <a:ea typeface="var(--font-family-input)"/>
              </a:rPr>
              <a:t>Your</a:t>
            </a:r>
            <a:r>
              <a:rPr kumimoji="0" lang="en-US" altLang="en-US" sz="1600" b="0" i="0" u="none" strike="noStrike" cap="none" normalizeH="0" dirty="0">
                <a:ln>
                  <a:noFill/>
                </a:ln>
                <a:solidFill>
                  <a:srgbClr val="0E141E"/>
                </a:solidFill>
                <a:effectLst/>
                <a:latin typeface="+mn-lt"/>
                <a:ea typeface="var(--font-family-input)"/>
              </a:rPr>
              <a:t> program must include:</a:t>
            </a:r>
          </a:p>
          <a:p>
            <a:pPr marR="0" lvl="0" algn="l" defTabSz="914400" rtl="0" eaLnBrk="0" fontAlgn="base" latinLnBrk="0" hangingPunct="0">
              <a:lnSpc>
                <a:spcPct val="100000"/>
              </a:lnSpc>
              <a:spcBef>
                <a:spcPct val="0"/>
              </a:spcBef>
              <a:spcAft>
                <a:spcPct val="0"/>
              </a:spcAft>
              <a:buClrTx/>
              <a:buSzTx/>
              <a:buFontTx/>
              <a:buChar char="-"/>
              <a:tabLst/>
            </a:pPr>
            <a:r>
              <a:rPr lang="en-US" altLang="en-US" sz="1600" dirty="0">
                <a:solidFill>
                  <a:srgbClr val="0E141E"/>
                </a:solidFill>
                <a:latin typeface="+mn-lt"/>
                <a:ea typeface="var(--font-family-input)"/>
              </a:rPr>
              <a:t>Evidence of modular programming (functions/procedures)</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E141E"/>
                </a:solidFill>
                <a:effectLst/>
                <a:latin typeface="+mn-lt"/>
                <a:ea typeface="var(--font-family-input)"/>
              </a:rPr>
              <a:t>Fully commented code</a:t>
            </a:r>
          </a:p>
          <a:p>
            <a:pPr marR="0" lvl="0" algn="l" defTabSz="914400" rtl="0" eaLnBrk="0" fontAlgn="base" latinLnBrk="0" hangingPunct="0">
              <a:lnSpc>
                <a:spcPct val="100000"/>
              </a:lnSpc>
              <a:spcBef>
                <a:spcPct val="0"/>
              </a:spcBef>
              <a:spcAft>
                <a:spcPct val="0"/>
              </a:spcAft>
              <a:buClrTx/>
              <a:buSzTx/>
              <a:buFontTx/>
              <a:buChar char="-"/>
              <a:tabLst/>
            </a:pPr>
            <a:r>
              <a:rPr lang="en-US" altLang="en-US" sz="1600" dirty="0">
                <a:solidFill>
                  <a:srgbClr val="0E141E"/>
                </a:solidFill>
                <a:latin typeface="+mn-lt"/>
                <a:ea typeface="var(--font-family-input)"/>
              </a:rPr>
              <a:t>Appropriate use of arrays</a:t>
            </a:r>
            <a:endParaRPr kumimoji="0" lang="en-US" altLang="en-US" sz="1600" b="0" i="0" u="none" strike="noStrike" cap="none" normalizeH="0" baseline="0" dirty="0">
              <a:ln>
                <a:noFill/>
              </a:ln>
              <a:solidFill>
                <a:srgbClr val="0E141E"/>
              </a:solidFill>
              <a:effectLst/>
              <a:latin typeface="+mn-lt"/>
              <a:ea typeface="var(--font-family-inpu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E141E"/>
              </a:solidFill>
              <a:latin typeface="+mn-lt"/>
              <a:ea typeface="inherit"/>
            </a:endParaRPr>
          </a:p>
          <a:p>
            <a:pPr marL="0" indent="0">
              <a:lnSpc>
                <a:spcPct val="100000"/>
              </a:lnSpc>
              <a:buNone/>
            </a:pPr>
            <a:r>
              <a:rPr lang="en-US" altLang="en-US" sz="1600" dirty="0">
                <a:solidFill>
                  <a:srgbClr val="0E141E"/>
                </a:solidFill>
                <a:latin typeface="+mn-lt"/>
                <a:ea typeface="inherit"/>
              </a:rPr>
              <a:t>BRONZE - encrypt:</a:t>
            </a:r>
          </a:p>
          <a:p>
            <a:pPr>
              <a:lnSpc>
                <a:spcPct val="100000"/>
              </a:lnSpc>
            </a:pPr>
            <a:r>
              <a:rPr lang="en-US" altLang="en-US" sz="1600" dirty="0">
                <a:solidFill>
                  <a:srgbClr val="0E141E"/>
                </a:solidFill>
                <a:latin typeface="+mn-lt"/>
                <a:ea typeface="inherit"/>
              </a:rPr>
              <a:t>Takes a string (the plaintext) and an integer from 1-25 (the shift) and returns the encrypted string</a:t>
            </a:r>
          </a:p>
          <a:p>
            <a:pPr marL="0" indent="0">
              <a:lnSpc>
                <a:spcPct val="100000"/>
              </a:lnSpc>
              <a:buNone/>
            </a:pPr>
            <a:endParaRPr kumimoji="0" lang="en-US" altLang="en-US" sz="1600" b="0" i="0" u="none" strike="noStrike" cap="none" normalizeH="0" baseline="0" dirty="0">
              <a:ln>
                <a:noFill/>
              </a:ln>
              <a:solidFill>
                <a:srgbClr val="0E141E"/>
              </a:solidFill>
              <a:effectLst/>
              <a:latin typeface="+mn-lt"/>
              <a:ea typeface="inherit"/>
            </a:endParaRPr>
          </a:p>
          <a:p>
            <a:pPr marL="0" indent="0">
              <a:lnSpc>
                <a:spcPct val="100000"/>
              </a:lnSpc>
              <a:buNone/>
            </a:pPr>
            <a:r>
              <a:rPr lang="en-GB" altLang="en-US" sz="1600" dirty="0">
                <a:solidFill>
                  <a:srgbClr val="0E141E"/>
                </a:solidFill>
                <a:latin typeface="+mn-lt"/>
                <a:ea typeface="inherit"/>
              </a:rPr>
              <a:t>SILVER – encrypt and decrypt:</a:t>
            </a:r>
          </a:p>
          <a:p>
            <a:pPr>
              <a:lnSpc>
                <a:spcPct val="100000"/>
              </a:lnSpc>
            </a:pPr>
            <a:r>
              <a:rPr lang="en-GB" altLang="en-US" sz="1600" dirty="0">
                <a:solidFill>
                  <a:srgbClr val="0E141E"/>
                </a:solidFill>
                <a:latin typeface="+mn-lt"/>
                <a:ea typeface="inherit"/>
              </a:rPr>
              <a:t>As above, but program should ask the user if they want to encrypt or decrypt. The encrypt subroutine must complete the encrypt task above. The decrypt subroutine must take ciphertext and the key as input and output the plaintext. Bonus – use while loop to keep asking the user if they want to go again until they say no.</a:t>
            </a:r>
          </a:p>
          <a:p>
            <a:pPr>
              <a:lnSpc>
                <a:spcPct val="100000"/>
              </a:lnSpc>
            </a:pPr>
            <a:endParaRPr lang="en-GB" altLang="en-US" sz="1600" dirty="0">
              <a:solidFill>
                <a:srgbClr val="0E141E"/>
              </a:solidFill>
              <a:latin typeface="+mn-lt"/>
              <a:ea typeface="inherit"/>
            </a:endParaRPr>
          </a:p>
          <a:p>
            <a:pPr marL="0" indent="0">
              <a:lnSpc>
                <a:spcPct val="100000"/>
              </a:lnSpc>
              <a:buNone/>
            </a:pPr>
            <a:r>
              <a:rPr lang="en-GB" altLang="en-US" sz="1600" dirty="0">
                <a:solidFill>
                  <a:srgbClr val="0E141E"/>
                </a:solidFill>
                <a:latin typeface="+mn-lt"/>
                <a:ea typeface="inherit"/>
              </a:rPr>
              <a:t>GOLD – Output all possibilities:</a:t>
            </a:r>
          </a:p>
          <a:p>
            <a:pPr>
              <a:lnSpc>
                <a:spcPct val="100000"/>
              </a:lnSpc>
            </a:pPr>
            <a:r>
              <a:rPr lang="en-GB" altLang="en-US" sz="1600" dirty="0">
                <a:solidFill>
                  <a:srgbClr val="0E141E"/>
                </a:solidFill>
                <a:latin typeface="+mn-lt"/>
                <a:ea typeface="inherit"/>
              </a:rPr>
              <a:t>Adapt the silver task so that the decrypt subroutine only takes cipher text as input. Your program must print out every possible plaintext, one for each shift, to the user.</a:t>
            </a:r>
          </a:p>
          <a:p>
            <a:pPr>
              <a:lnSpc>
                <a:spcPct val="100000"/>
              </a:lnSpc>
            </a:pPr>
            <a:endParaRPr kumimoji="0" lang="en-GB" altLang="en-US" sz="1600" b="0" i="0" u="none" strike="noStrike" cap="none" normalizeH="0" baseline="0" dirty="0">
              <a:ln>
                <a:noFill/>
              </a:ln>
              <a:solidFill>
                <a:srgbClr val="0E141E"/>
              </a:solidFill>
              <a:effectLst/>
              <a:latin typeface="+mn-lt"/>
              <a:ea typeface="inherit"/>
            </a:endParaRPr>
          </a:p>
          <a:p>
            <a:pPr marL="0" indent="0">
              <a:lnSpc>
                <a:spcPct val="100000"/>
              </a:lnSpc>
              <a:buNone/>
            </a:pPr>
            <a:r>
              <a:rPr lang="en-GB" altLang="en-US" sz="1600" dirty="0">
                <a:solidFill>
                  <a:srgbClr val="0E141E"/>
                </a:solidFill>
                <a:latin typeface="+mn-lt"/>
                <a:ea typeface="inherit"/>
              </a:rPr>
              <a:t>PLATINUM – A different cipher too</a:t>
            </a:r>
            <a:endParaRPr kumimoji="0" lang="en-US" altLang="en-US" b="0" i="0" u="none" strike="noStrike" cap="none" normalizeH="0" baseline="0" dirty="0">
              <a:ln>
                <a:noFill/>
              </a:ln>
              <a:solidFill>
                <a:srgbClr val="0E141E"/>
              </a:solidFill>
              <a:effectLst/>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E141E"/>
              </a:solidFill>
              <a:effectLst/>
              <a:latin typeface="Arial" panose="020B0604020202020204" pitchFamily="34" charset="0"/>
              <a:ea typeface="inherit"/>
            </a:endParaRPr>
          </a:p>
        </p:txBody>
      </p:sp>
    </p:spTree>
    <p:extLst>
      <p:ext uri="{BB962C8B-B14F-4D97-AF65-F5344CB8AC3E}">
        <p14:creationId xmlns:p14="http://schemas.microsoft.com/office/powerpoint/2010/main" val="88190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575</Words>
  <Application>Microsoft Office PowerPoint</Application>
  <PresentationFormat>Widescreen</PresentationFormat>
  <Paragraphs>54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Extra programming content</vt:lpstr>
      <vt:lpstr>Steps for all tasks</vt:lpstr>
      <vt:lpstr>Programming evidence tasks</vt:lpstr>
      <vt:lpstr>Task 4: Caesar cipher!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evidence tasks</dc:title>
  <dc:creator>Patranjali Bhattacharya</dc:creator>
  <cp:lastModifiedBy>Frances Leonard</cp:lastModifiedBy>
  <cp:revision>12</cp:revision>
  <dcterms:created xsi:type="dcterms:W3CDTF">2020-09-14T09:53:01Z</dcterms:created>
  <dcterms:modified xsi:type="dcterms:W3CDTF">2021-03-10T14:23:19Z</dcterms:modified>
</cp:coreProperties>
</file>