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85" r:id="rId16"/>
    <p:sldId id="272" r:id="rId17"/>
    <p:sldId id="273" r:id="rId18"/>
    <p:sldId id="274" r:id="rId19"/>
    <p:sldId id="275" r:id="rId20"/>
    <p:sldId id="286" r:id="rId21"/>
    <p:sldId id="276" r:id="rId22"/>
    <p:sldId id="277" r:id="rId23"/>
    <p:sldId id="278" r:id="rId24"/>
    <p:sldId id="287" r:id="rId25"/>
    <p:sldId id="279" r:id="rId26"/>
    <p:sldId id="280" r:id="rId27"/>
    <p:sldId id="281" r:id="rId28"/>
    <p:sldId id="282" r:id="rId29"/>
    <p:sldId id="283" r:id="rId30"/>
    <p:sldId id="284" r:id="rId31"/>
    <p:sldId id="26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1" autoAdjust="0"/>
    <p:restoredTop sz="94660"/>
  </p:normalViewPr>
  <p:slideViewPr>
    <p:cSldViewPr>
      <p:cViewPr varScale="1">
        <p:scale>
          <a:sx n="108" d="100"/>
          <a:sy n="108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12951BB-27CE-402A-AE94-EBFB6D1D3539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18AA24C-CBA5-48E2-8EDA-488AD63C2D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>
            <a:normAutofit/>
          </a:bodyPr>
          <a:lstStyle/>
          <a:p>
            <a:r>
              <a:rPr lang="en-US" altLang="zh-TW" dirty="0"/>
              <a:t>File Synchronization &amp; Semaphores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B043040015 </a:t>
            </a:r>
            <a:r>
              <a:rPr lang="zh-TW" altLang="en-US" dirty="0"/>
              <a:t>鍾明學</a:t>
            </a:r>
            <a:endParaRPr lang="en-US" altLang="zh-TW" dirty="0"/>
          </a:p>
          <a:p>
            <a:r>
              <a:rPr lang="en-US" altLang="zh-TW" dirty="0"/>
              <a:t>B073040049</a:t>
            </a:r>
            <a:r>
              <a:rPr lang="zh-TW" altLang="en-US" dirty="0"/>
              <a:t> 許家愷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73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dirty="0"/>
              <a:t>Semaphores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1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semaphores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175047"/>
              </p:ext>
            </p:extLst>
          </p:nvPr>
        </p:nvGraphicFramePr>
        <p:xfrm>
          <a:off x="457200" y="2759328"/>
          <a:ext cx="8229600" cy="30459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2968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Named semaphores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which</a:t>
                      </a:r>
                      <a:r>
                        <a:rPr lang="en-US" altLang="zh-TW" baseline="0" dirty="0"/>
                        <a:t> p</a:t>
                      </a:r>
                      <a:r>
                        <a:rPr lang="en-US" altLang="zh-TW" dirty="0"/>
                        <a:t>rovide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access to a resource between multiple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processes.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968">
                <a:tc>
                  <a:txBody>
                    <a:bodyPr/>
                    <a:lstStyle/>
                    <a:p>
                      <a:r>
                        <a:rPr lang="en-US" altLang="zh-TW" dirty="0"/>
                        <a:t>Unnamed semaphores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which provide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multiple accesses to a resource within a single process or between related processes.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11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semaphores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semaphore lock &amp;</a:t>
            </a:r>
            <a:r>
              <a:rPr lang="zh-TW" altLang="en-US" dirty="0"/>
              <a:t> </a:t>
            </a:r>
            <a:r>
              <a:rPr lang="en-US" altLang="zh-TW" dirty="0"/>
              <a:t>unlock operation</a:t>
            </a:r>
          </a:p>
          <a:p>
            <a:endParaRPr lang="en-US" altLang="zh-TW" dirty="0"/>
          </a:p>
          <a:p>
            <a:r>
              <a:rPr lang="en-US" altLang="zh-TW" dirty="0"/>
              <a:t>Semaphores are global entities and are not associated with any particular process.</a:t>
            </a:r>
          </a:p>
          <a:p>
            <a:endParaRPr lang="en-US" altLang="zh-TW" dirty="0"/>
          </a:p>
          <a:p>
            <a:r>
              <a:rPr lang="en-US" altLang="zh-TW" dirty="0"/>
              <a:t>The value of the individual semaphore is preserved after the semaphore is no longer open.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54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Semaphore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+mj-ea"/>
                <a:ea typeface="+mj-ea"/>
              </a:rPr>
              <a:t>Named Semaphore (open/close)</a:t>
            </a:r>
          </a:p>
          <a:p>
            <a:endParaRPr lang="en-US" altLang="zh-TW" sz="2600" dirty="0">
              <a:latin typeface="+mj-ea"/>
              <a:ea typeface="+mj-ea"/>
            </a:endParaRPr>
          </a:p>
          <a:p>
            <a:pPr lvl="1"/>
            <a:r>
              <a:rPr lang="en-US" altLang="zh-TW" sz="2600" dirty="0" err="1">
                <a:latin typeface="+mj-ea"/>
                <a:ea typeface="+mj-ea"/>
              </a:rPr>
              <a:t>sem_open</a:t>
            </a:r>
            <a:endParaRPr lang="en-US" altLang="zh-TW" sz="2600" dirty="0">
              <a:latin typeface="+mj-ea"/>
              <a:ea typeface="+mj-ea"/>
            </a:endParaRPr>
          </a:p>
          <a:p>
            <a:pPr lvl="1"/>
            <a:r>
              <a:rPr lang="en-US" altLang="zh-TW" sz="2600" dirty="0" err="1">
                <a:latin typeface="+mj-ea"/>
                <a:ea typeface="+mj-ea"/>
              </a:rPr>
              <a:t>sem_close</a:t>
            </a:r>
            <a:endParaRPr lang="en-US" altLang="zh-TW" sz="2600" dirty="0">
              <a:latin typeface="+mj-ea"/>
              <a:ea typeface="+mj-ea"/>
            </a:endParaRPr>
          </a:p>
          <a:p>
            <a:pPr lvl="1"/>
            <a:r>
              <a:rPr lang="en-US" altLang="zh-TW" sz="2600" dirty="0" err="1">
                <a:latin typeface="+mj-ea"/>
                <a:ea typeface="+mj-ea"/>
              </a:rPr>
              <a:t>sem_unlink</a:t>
            </a:r>
            <a:endParaRPr lang="en-US" altLang="zh-TW" sz="2600" dirty="0">
              <a:latin typeface="+mj-ea"/>
              <a:ea typeface="+mj-ea"/>
            </a:endParaRPr>
          </a:p>
          <a:p>
            <a:endParaRPr lang="zh-TW" altLang="en-US" sz="2600" dirty="0">
              <a:latin typeface="+mj-ea"/>
              <a:ea typeface="+mj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+mj-ea"/>
                <a:ea typeface="+mj-ea"/>
              </a:rPr>
              <a:t>Unnamed Semaphore (open/close)</a:t>
            </a:r>
          </a:p>
          <a:p>
            <a:endParaRPr lang="en-US" altLang="zh-TW" sz="2600" dirty="0">
              <a:latin typeface="+mj-ea"/>
              <a:ea typeface="+mj-ea"/>
            </a:endParaRPr>
          </a:p>
          <a:p>
            <a:pPr lvl="1"/>
            <a:r>
              <a:rPr lang="en-US" altLang="zh-TW" sz="2600" dirty="0" err="1">
                <a:latin typeface="+mj-ea"/>
                <a:ea typeface="+mj-ea"/>
              </a:rPr>
              <a:t>sem_init</a:t>
            </a:r>
            <a:endParaRPr lang="en-US" altLang="zh-TW" sz="2600" dirty="0">
              <a:latin typeface="+mj-ea"/>
              <a:ea typeface="+mj-ea"/>
            </a:endParaRPr>
          </a:p>
          <a:p>
            <a:pPr lvl="1"/>
            <a:r>
              <a:rPr lang="en-US" altLang="zh-TW" sz="2600" dirty="0" err="1">
                <a:latin typeface="+mj-ea"/>
                <a:ea typeface="+mj-ea"/>
              </a:rPr>
              <a:t>sem_destory</a:t>
            </a:r>
            <a:endParaRPr lang="zh-TW" altLang="en-US" sz="2600" dirty="0">
              <a:latin typeface="+mj-ea"/>
              <a:ea typeface="+mj-ea"/>
            </a:endParaRPr>
          </a:p>
          <a:p>
            <a:pPr marL="109728" indent="0">
              <a:buNone/>
            </a:pPr>
            <a:endParaRPr lang="zh-TW" altLang="en-US" sz="2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04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Semaphore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Named &amp;Unnamed Semaphore</a:t>
            </a:r>
          </a:p>
          <a:p>
            <a:pPr marL="109728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sem_getvalue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sem_post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sem_wait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sem_trywait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612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1308-5416-4D71-A417-6DFCDC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50AB3-5C8C-4FEF-B2F1-D2CE3232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Semaphore</a:t>
            </a:r>
            <a:endParaRPr lang="zh-TW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442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Creating Unnamed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sem_init(sem_t *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int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pshared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, unsigned int </a:t>
            </a:r>
            <a:r>
              <a:rPr lang="zh-TW" altLang="zh-TW" i="1" dirty="0">
                <a:solidFill>
                  <a:srgbClr val="006000"/>
                </a:solidFill>
                <a:latin typeface="Arial Unicode MS"/>
                <a:ea typeface="Courier New" panose="02070309020205020404" pitchFamily="49" charset="0"/>
              </a:rPr>
              <a:t>value</a:t>
            </a:r>
            <a:r>
              <a:rPr lang="zh-TW" altLang="zh-TW" b="1" dirty="0">
                <a:solidFill>
                  <a:srgbClr val="502000"/>
                </a:solidFill>
                <a:latin typeface="Arial Unicode MS"/>
                <a:ea typeface="Courier New" panose="02070309020205020404" pitchFamily="49" charset="0"/>
              </a:rPr>
              <a:t>);</a:t>
            </a:r>
            <a:r>
              <a:rPr lang="zh-TW" altLang="zh-TW" sz="1050" dirty="0"/>
              <a:t> </a:t>
            </a:r>
            <a:endParaRPr lang="en-US" altLang="zh-TW" sz="1050" dirty="0"/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	</a:t>
            </a:r>
            <a:r>
              <a:rPr lang="en-US" altLang="zh-TW" dirty="0" err="1">
                <a:latin typeface="Arial" panose="020B0604020202020204" pitchFamily="34" charset="0"/>
              </a:rPr>
              <a:t>pshared</a:t>
            </a:r>
            <a:r>
              <a:rPr lang="en-US" altLang="zh-TW" dirty="0">
                <a:latin typeface="Arial" panose="020B0604020202020204" pitchFamily="34" charset="0"/>
              </a:rPr>
              <a:t>  =0 -&gt;shared between thread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	</a:t>
            </a:r>
            <a:r>
              <a:rPr lang="en-US" altLang="zh-TW" dirty="0" err="1">
                <a:latin typeface="Arial" panose="020B0604020202020204" pitchFamily="34" charset="0"/>
              </a:rPr>
              <a:t>pshared</a:t>
            </a:r>
            <a:r>
              <a:rPr lang="en-US" altLang="zh-TW" dirty="0">
                <a:latin typeface="Arial" panose="020B0604020202020204" pitchFamily="34" charset="0"/>
              </a:rPr>
              <a:t> !=0 -&gt;shared between process</a:t>
            </a: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	value should be &gt; 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75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Shared between thread</a:t>
            </a:r>
          </a:p>
          <a:p>
            <a:pPr marL="109728" indent="0">
              <a:buNone/>
            </a:pPr>
            <a:r>
              <a:rPr lang="en-US" altLang="zh-TW" sz="2400" dirty="0">
                <a:latin typeface="+mj-ea"/>
                <a:ea typeface="+mj-ea"/>
              </a:rPr>
              <a:t>/*global*/</a:t>
            </a:r>
          </a:p>
          <a:p>
            <a:pPr marL="109728" indent="0">
              <a:buNone/>
            </a:pPr>
            <a:r>
              <a:rPr lang="en-US" altLang="zh-TW" sz="2400" dirty="0" err="1">
                <a:latin typeface="+mj-ea"/>
                <a:ea typeface="+mj-ea"/>
              </a:rPr>
              <a:t>sem_t</a:t>
            </a:r>
            <a:r>
              <a:rPr lang="en-US" altLang="zh-TW" sz="2400" dirty="0">
                <a:latin typeface="+mj-ea"/>
                <a:ea typeface="+mj-ea"/>
              </a:rPr>
              <a:t> *</a:t>
            </a:r>
            <a:r>
              <a:rPr lang="en-US" altLang="zh-TW" sz="2400" dirty="0" err="1">
                <a:latin typeface="+mj-ea"/>
                <a:ea typeface="+mj-ea"/>
              </a:rPr>
              <a:t>sema</a:t>
            </a:r>
            <a:r>
              <a:rPr lang="en-US" altLang="zh-TW" sz="2400" dirty="0">
                <a:latin typeface="+mj-ea"/>
                <a:ea typeface="+mj-ea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4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109728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400" dirty="0">
                <a:solidFill>
                  <a:srgbClr val="333333"/>
                </a:solidFill>
                <a:latin typeface="+mj-ea"/>
                <a:ea typeface="+mj-ea"/>
              </a:rPr>
              <a:t>if </a:t>
            </a:r>
            <a:r>
              <a:rPr lang="zh-TW" altLang="zh-TW" sz="2400" dirty="0">
                <a:solidFill>
                  <a:srgbClr val="333333"/>
                </a:solidFill>
                <a:highlight>
                  <a:srgbClr val="FFFF00"/>
                </a:highlight>
                <a:latin typeface="+mj-ea"/>
                <a:ea typeface="+mj-ea"/>
              </a:rPr>
              <a:t>(sem_init(</a:t>
            </a:r>
            <a:r>
              <a:rPr lang="en-US" altLang="zh-TW" sz="2400" dirty="0" err="1">
                <a:solidFill>
                  <a:srgbClr val="333333"/>
                </a:solidFill>
                <a:highlight>
                  <a:srgbClr val="FFFF00"/>
                </a:highlight>
                <a:latin typeface="+mj-ea"/>
                <a:ea typeface="+mj-ea"/>
              </a:rPr>
              <a:t>sema</a:t>
            </a:r>
            <a:r>
              <a:rPr lang="zh-TW" altLang="zh-TW" sz="2400" dirty="0">
                <a:solidFill>
                  <a:srgbClr val="333333"/>
                </a:solidFill>
                <a:highlight>
                  <a:srgbClr val="FFFF00"/>
                </a:highlight>
                <a:latin typeface="+mj-ea"/>
                <a:ea typeface="+mj-ea"/>
              </a:rPr>
              <a:t>, </a:t>
            </a:r>
            <a:r>
              <a:rPr lang="en-US" altLang="zh-TW" sz="2400" dirty="0">
                <a:solidFill>
                  <a:srgbClr val="333333"/>
                </a:solidFill>
                <a:highlight>
                  <a:srgbClr val="FFFF00"/>
                </a:highlight>
                <a:latin typeface="+mj-ea"/>
                <a:ea typeface="+mj-ea"/>
              </a:rPr>
              <a:t>0</a:t>
            </a:r>
            <a:r>
              <a:rPr lang="zh-TW" altLang="zh-TW" sz="2400" dirty="0">
                <a:solidFill>
                  <a:srgbClr val="333333"/>
                </a:solidFill>
                <a:highlight>
                  <a:srgbClr val="FFFF00"/>
                </a:highlight>
                <a:latin typeface="+mj-ea"/>
                <a:ea typeface="+mj-ea"/>
              </a:rPr>
              <a:t>, 1)</a:t>
            </a:r>
            <a:r>
              <a:rPr lang="zh-TW" altLang="zh-TW" sz="2400" dirty="0">
                <a:solidFill>
                  <a:srgbClr val="333333"/>
                </a:solidFill>
                <a:latin typeface="+mj-ea"/>
                <a:ea typeface="+mj-ea"/>
              </a:rPr>
              <a:t> &lt; 0) {</a:t>
            </a:r>
            <a:endParaRPr lang="en-US" altLang="zh-TW" sz="24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109728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sz="2400" dirty="0">
                <a:solidFill>
                  <a:srgbClr val="333333"/>
                </a:solidFill>
                <a:latin typeface="+mj-ea"/>
                <a:ea typeface="+mj-ea"/>
              </a:rPr>
              <a:t>perror("semaphore initialization");</a:t>
            </a:r>
            <a:endParaRPr lang="en-US" altLang="zh-TW" sz="24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109728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sz="2400" dirty="0">
                <a:solidFill>
                  <a:srgbClr val="333333"/>
                </a:solidFill>
                <a:latin typeface="+mj-ea"/>
                <a:ea typeface="+mj-ea"/>
              </a:rPr>
              <a:t>exit(1);</a:t>
            </a:r>
            <a:endParaRPr lang="en-US" altLang="zh-TW" sz="24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109728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400" dirty="0">
                <a:solidFill>
                  <a:srgbClr val="333333"/>
                </a:solidFill>
                <a:latin typeface="+mj-ea"/>
                <a:ea typeface="+mj-ea"/>
              </a:rPr>
              <a:t>}</a:t>
            </a:r>
            <a:r>
              <a:rPr lang="zh-TW" altLang="zh-TW" sz="180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TW" altLang="zh-TW" sz="4800" dirty="0">
              <a:solidFill>
                <a:prstClr val="black"/>
              </a:solidFill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BFD8CB9-3AE8-477D-9B1C-0E3D760A6269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Creating Unnamed Semaphore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38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TW" sz="4800" dirty="0">
                <a:solidFill>
                  <a:srgbClr val="333333"/>
                </a:solidFill>
                <a:latin typeface="+mj-ea"/>
                <a:ea typeface="+mj-ea"/>
              </a:rPr>
              <a:t>Shared between process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TW" dirty="0">
                <a:solidFill>
                  <a:srgbClr val="333333"/>
                </a:solidFill>
                <a:latin typeface="+mj-ea"/>
                <a:ea typeface="+mj-ea"/>
              </a:rPr>
              <a:t>int shm;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TW" dirty="0">
                <a:solidFill>
                  <a:srgbClr val="333333"/>
                </a:solidFill>
                <a:latin typeface="+mj-ea"/>
                <a:ea typeface="+mj-ea"/>
              </a:rPr>
              <a:t>sem_t * mutex;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if ((shm = shm_open("myshm", O_RDWR | O_CREAT, S_IRWXU)) </a:t>
            </a: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==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0) {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perror("shm_open");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exit(1);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 } 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if ( ftruncate(shm, sizeof(sem_t)) &lt; 0 ) {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perror("ftruncate");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exit(1);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 }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if ((mutex = mmap(NULL, sizeof(sem_t), PROT_READ | PROT_WRITE, MAP_SHARED, shm, 0)) == MAP_FAILED) {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perror("mmap");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exit(1);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}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if </a:t>
            </a:r>
            <a:r>
              <a:rPr lang="zh-TW" altLang="zh-TW" dirty="0">
                <a:solidFill>
                  <a:srgbClr val="333333"/>
                </a:solidFill>
                <a:highlight>
                  <a:srgbClr val="FFFF00"/>
                </a:highlight>
                <a:latin typeface="+mj-ea"/>
                <a:ea typeface="+mj-ea"/>
              </a:rPr>
              <a:t>(sem_init(mutex, 1, 1)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 &lt; 0) {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perror("semaphore initialization");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exit(1);</a:t>
            </a:r>
            <a:endParaRPr lang="en-US" altLang="zh-TW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333333"/>
                </a:solidFill>
                <a:latin typeface="+mj-ea"/>
                <a:ea typeface="+mj-ea"/>
              </a:rPr>
              <a:t>}</a:t>
            </a:r>
            <a:r>
              <a:rPr lang="zh-TW" altLang="zh-TW" sz="200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TW" altLang="zh-TW" sz="5400" dirty="0">
              <a:solidFill>
                <a:prstClr val="black"/>
              </a:solidFill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AF8196-23B8-434D-8214-9625393EE9E3}"/>
              </a:ext>
            </a:extLst>
          </p:cNvPr>
          <p:cNvSpPr txBox="1"/>
          <p:nvPr/>
        </p:nvSpPr>
        <p:spPr>
          <a:xfrm>
            <a:off x="5652120" y="2564904"/>
            <a:ext cx="237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read, write, execute/search by owner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04621E-0F1B-40AB-851D-1E5EA6FB5812}"/>
              </a:ext>
            </a:extLst>
          </p:cNvPr>
          <p:cNvSpPr txBox="1">
            <a:spLocks/>
          </p:cNvSpPr>
          <p:nvPr/>
        </p:nvSpPr>
        <p:spPr>
          <a:xfrm>
            <a:off x="457200" y="96266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Creating Unnamed Semaphore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08D7CA-58AB-4B41-89C6-46A8DE8CB3A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508104" y="2826514"/>
            <a:ext cx="144016" cy="458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3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sem_t *sem_open(const char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name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, int 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oflag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,</a:t>
            </a:r>
            <a:r>
              <a:rPr lang="zh-TW" altLang="zh-TW" dirty="0">
                <a:solidFill>
                  <a:srgbClr val="181818"/>
                </a:solidFill>
                <a:latin typeface="+mj-ea"/>
                <a:ea typeface="+mj-ea"/>
              </a:rPr>
              <a:t> 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mode_t 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mode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, unsigned int 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value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sz="1400" dirty="0">
                <a:latin typeface="+mj-ea"/>
                <a:ea typeface="+mj-ea"/>
              </a:rPr>
              <a:t> </a:t>
            </a:r>
            <a:endParaRPr lang="en-US" altLang="zh-TW" sz="1400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400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400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>
                <a:latin typeface="+mj-ea"/>
                <a:ea typeface="+mj-ea"/>
              </a:rPr>
              <a:t>	</a:t>
            </a:r>
            <a:r>
              <a:rPr lang="en-US" altLang="zh-TW" dirty="0" err="1">
                <a:latin typeface="+mj-ea"/>
                <a:ea typeface="+mj-ea"/>
              </a:rPr>
              <a:t>oflag</a:t>
            </a:r>
            <a:r>
              <a:rPr lang="en-US" altLang="zh-TW" dirty="0">
                <a:latin typeface="+mj-ea"/>
                <a:ea typeface="+mj-ea"/>
              </a:rPr>
              <a:t> = O_CREAT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  <a:ea typeface="+mj-ea"/>
              </a:rPr>
              <a:t>	mode = 0777 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  <a:ea typeface="+mj-ea"/>
              </a:rPr>
              <a:t>	value should be &gt; 0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7B6DE42-5F04-4BEF-9480-1BDA5B742905}"/>
              </a:ext>
            </a:extLst>
          </p:cNvPr>
          <p:cNvSpPr txBox="1">
            <a:spLocks/>
          </p:cNvSpPr>
          <p:nvPr/>
        </p:nvSpPr>
        <p:spPr>
          <a:xfrm>
            <a:off x="457200" y="96266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Creating Named Semaphore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0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File Synchronization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Data integrity &amp; File integrity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How to assure Data or File integrity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Semaphores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Overview of semaphores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The Semaphore interface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Semaphore example</a:t>
            </a:r>
          </a:p>
        </p:txBody>
      </p:sp>
    </p:spTree>
    <p:extLst>
      <p:ext uri="{BB962C8B-B14F-4D97-AF65-F5344CB8AC3E}">
        <p14:creationId xmlns:p14="http://schemas.microsoft.com/office/powerpoint/2010/main" val="196921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1308-5416-4D71-A417-6DFCDC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50AB3-5C8C-4FEF-B2F1-D2CE3232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Close Semaphore</a:t>
            </a:r>
            <a:endParaRPr lang="zh-TW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709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Close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  <a:ea typeface="+mj-ea"/>
              </a:rPr>
              <a:t>   Unnamed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int sem_destroy (sem_t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sz="1400" dirty="0">
                <a:latin typeface="+mj-ea"/>
                <a:ea typeface="+mj-ea"/>
              </a:rPr>
              <a:t> </a:t>
            </a:r>
            <a:endParaRPr lang="zh-TW" altLang="zh-TW" sz="4000" dirty="0">
              <a:latin typeface="+mj-ea"/>
              <a:ea typeface="+mj-ea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050" dirty="0">
              <a:latin typeface="+mj-ea"/>
              <a:ea typeface="+mj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latin typeface="+mj-ea"/>
                <a:ea typeface="+mj-ea"/>
              </a:rPr>
              <a:t>    Named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int sem_close (sem_t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sz="1400" dirty="0">
                <a:latin typeface="+mj-ea"/>
                <a:ea typeface="+mj-ea"/>
              </a:rPr>
              <a:t> </a:t>
            </a:r>
            <a:endParaRPr lang="en-US" altLang="zh-TW" sz="4000" dirty="0">
              <a:latin typeface="+mj-ea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int sem_unlink(const char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name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sz="1400" dirty="0">
                <a:latin typeface="+mj-ea"/>
                <a:ea typeface="+mj-ea"/>
              </a:rPr>
              <a:t> </a:t>
            </a:r>
            <a:endParaRPr lang="zh-TW" altLang="zh-TW" sz="4000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038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 Unnamed Semaphore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4648"/>
            <a:ext cx="5991201" cy="4085329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ex: road fix</a:t>
            </a:r>
            <a:endParaRPr lang="en-US" altLang="zh-TW" sz="32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32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D85407-BF59-450C-BA34-A7BBC66DD6D0}"/>
              </a:ext>
            </a:extLst>
          </p:cNvPr>
          <p:cNvSpPr/>
          <p:nvPr/>
        </p:nvSpPr>
        <p:spPr>
          <a:xfrm>
            <a:off x="580391" y="3854731"/>
            <a:ext cx="1181100" cy="2751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795FA-EABA-4CB1-BD98-66358FCACCBC}"/>
              </a:ext>
            </a:extLst>
          </p:cNvPr>
          <p:cNvSpPr/>
          <p:nvPr/>
        </p:nvSpPr>
        <p:spPr>
          <a:xfrm>
            <a:off x="1913891" y="3854731"/>
            <a:ext cx="1181100" cy="2751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>
            <a:extLst>
              <a:ext uri="{FF2B5EF4-FFF2-40B4-BE49-F238E27FC236}">
                <a16:creationId xmlns:a16="http://schemas.microsoft.com/office/drawing/2014/main" id="{D63B2414-97EC-436F-8E62-E24F5D01EBCD}"/>
              </a:ext>
            </a:extLst>
          </p:cNvPr>
          <p:cNvSpPr/>
          <p:nvPr/>
        </p:nvSpPr>
        <p:spPr>
          <a:xfrm>
            <a:off x="1761491" y="4218890"/>
            <a:ext cx="1485900" cy="16028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10">
            <a:extLst>
              <a:ext uri="{FF2B5EF4-FFF2-40B4-BE49-F238E27FC236}">
                <a16:creationId xmlns:a16="http://schemas.microsoft.com/office/drawing/2014/main" id="{C6693819-304B-41FE-B295-944098D6D768}"/>
              </a:ext>
            </a:extLst>
          </p:cNvPr>
          <p:cNvSpPr/>
          <p:nvPr/>
        </p:nvSpPr>
        <p:spPr>
          <a:xfrm rot="12537681">
            <a:off x="1237623" y="5550661"/>
            <a:ext cx="1190650" cy="6021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45">
            <a:extLst>
              <a:ext uri="{FF2B5EF4-FFF2-40B4-BE49-F238E27FC236}">
                <a16:creationId xmlns:a16="http://schemas.microsoft.com/office/drawing/2014/main" id="{F96C077E-2B85-453F-97D6-CA3755111961}"/>
              </a:ext>
            </a:extLst>
          </p:cNvPr>
          <p:cNvSpPr/>
          <p:nvPr/>
        </p:nvSpPr>
        <p:spPr>
          <a:xfrm rot="16200000">
            <a:off x="619963" y="4425568"/>
            <a:ext cx="111786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D43B3D-347E-478B-B0D2-0A6B95DA6AD9}"/>
              </a:ext>
            </a:extLst>
          </p:cNvPr>
          <p:cNvCxnSpPr/>
          <p:nvPr/>
        </p:nvCxnSpPr>
        <p:spPr>
          <a:xfrm>
            <a:off x="3599816" y="4999555"/>
            <a:ext cx="14001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009F09-0EC2-47A3-8C49-BBF5012AB531}"/>
              </a:ext>
            </a:extLst>
          </p:cNvPr>
          <p:cNvSpPr txBox="1"/>
          <p:nvPr/>
        </p:nvSpPr>
        <p:spPr>
          <a:xfrm>
            <a:off x="3509315" y="4598794"/>
            <a:ext cx="13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sem_destory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71A0A4-8A9B-4886-BD42-35AC2A4C4F8C}"/>
              </a:ext>
            </a:extLst>
          </p:cNvPr>
          <p:cNvSpPr/>
          <p:nvPr/>
        </p:nvSpPr>
        <p:spPr>
          <a:xfrm>
            <a:off x="5711100" y="3854731"/>
            <a:ext cx="1181100" cy="2751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F4FD1B-3438-41D1-B9CA-0A13F8D555B4}"/>
              </a:ext>
            </a:extLst>
          </p:cNvPr>
          <p:cNvSpPr/>
          <p:nvPr/>
        </p:nvSpPr>
        <p:spPr>
          <a:xfrm>
            <a:off x="7044600" y="3854731"/>
            <a:ext cx="1181100" cy="27513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69">
            <a:extLst>
              <a:ext uri="{FF2B5EF4-FFF2-40B4-BE49-F238E27FC236}">
                <a16:creationId xmlns:a16="http://schemas.microsoft.com/office/drawing/2014/main" id="{9E39171B-9487-4EF0-81EC-49DE8423BC44}"/>
              </a:ext>
            </a:extLst>
          </p:cNvPr>
          <p:cNvSpPr/>
          <p:nvPr/>
        </p:nvSpPr>
        <p:spPr>
          <a:xfrm rot="16200000">
            <a:off x="7044380" y="4856562"/>
            <a:ext cx="111786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70">
            <a:extLst>
              <a:ext uri="{FF2B5EF4-FFF2-40B4-BE49-F238E27FC236}">
                <a16:creationId xmlns:a16="http://schemas.microsoft.com/office/drawing/2014/main" id="{FBCB9936-CB3C-4DEC-91AF-C98966B08B8E}"/>
              </a:ext>
            </a:extLst>
          </p:cNvPr>
          <p:cNvSpPr/>
          <p:nvPr/>
        </p:nvSpPr>
        <p:spPr>
          <a:xfrm rot="5400000">
            <a:off x="5734017" y="4856562"/>
            <a:ext cx="1117860" cy="6413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6CECB714-2C9F-4366-89C2-7B96A578C06D}"/>
              </a:ext>
            </a:extLst>
          </p:cNvPr>
          <p:cNvCxnSpPr>
            <a:cxnSpLocks/>
          </p:cNvCxnSpPr>
          <p:nvPr/>
        </p:nvCxnSpPr>
        <p:spPr>
          <a:xfrm>
            <a:off x="361628" y="5058231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E2BAD72B-1D29-4348-B64D-BD0B259FF2FF}"/>
              </a:ext>
            </a:extLst>
          </p:cNvPr>
          <p:cNvCxnSpPr/>
          <p:nvPr/>
        </p:nvCxnSpPr>
        <p:spPr>
          <a:xfrm>
            <a:off x="1280969" y="3734256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Close Named Semaphore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9C9ACA5B-3A39-4293-8ADE-C2D1211CC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637" y="1864681"/>
            <a:ext cx="5181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ex: railway signal syste</a:t>
            </a:r>
            <a:r>
              <a:rPr lang="en-US" altLang="zh-TW" sz="3200" dirty="0">
                <a:latin typeface="+mj-ea"/>
                <a:ea typeface="+mj-ea"/>
              </a:rPr>
              <a:t>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32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FABCC5-A9A6-47B1-9AFC-1FDEE64B6ABF}"/>
              </a:ext>
            </a:extLst>
          </p:cNvPr>
          <p:cNvSpPr/>
          <p:nvPr/>
        </p:nvSpPr>
        <p:spPr>
          <a:xfrm>
            <a:off x="1743115" y="5205328"/>
            <a:ext cx="100004" cy="1097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0BE15DB-D0AB-449D-BB29-608750FF57EB}"/>
              </a:ext>
            </a:extLst>
          </p:cNvPr>
          <p:cNvCxnSpPr/>
          <p:nvPr/>
        </p:nvCxnSpPr>
        <p:spPr>
          <a:xfrm>
            <a:off x="2881917" y="5013728"/>
            <a:ext cx="79464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40BBA8-A567-4FE7-932A-16E7E8D112B1}"/>
              </a:ext>
            </a:extLst>
          </p:cNvPr>
          <p:cNvSpPr txBox="1"/>
          <p:nvPr/>
        </p:nvSpPr>
        <p:spPr>
          <a:xfrm>
            <a:off x="1485092" y="4040350"/>
            <a:ext cx="14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power on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44E8FB7-A5F7-4434-87D2-6DCB98B87FE9}"/>
              </a:ext>
            </a:extLst>
          </p:cNvPr>
          <p:cNvCxnSpPr/>
          <p:nvPr/>
        </p:nvCxnSpPr>
        <p:spPr>
          <a:xfrm>
            <a:off x="3964597" y="3689753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BAD72B-1D29-4348-B64D-BD0B259FF2FF}"/>
              </a:ext>
            </a:extLst>
          </p:cNvPr>
          <p:cNvCxnSpPr/>
          <p:nvPr/>
        </p:nvCxnSpPr>
        <p:spPr>
          <a:xfrm>
            <a:off x="4922038" y="3689753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4D2710E-C93B-4B7E-9DF9-A8F7B9886C1E}"/>
              </a:ext>
            </a:extLst>
          </p:cNvPr>
          <p:cNvSpPr/>
          <p:nvPr/>
        </p:nvSpPr>
        <p:spPr>
          <a:xfrm>
            <a:off x="883477" y="4470300"/>
            <a:ext cx="1838316" cy="809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FD2B783-2E3A-48AF-AC8F-559E081E4270}"/>
              </a:ext>
            </a:extLst>
          </p:cNvPr>
          <p:cNvCxnSpPr>
            <a:cxnSpLocks/>
          </p:cNvCxnSpPr>
          <p:nvPr/>
        </p:nvCxnSpPr>
        <p:spPr>
          <a:xfrm>
            <a:off x="3964597" y="3946928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47BBE59-ADAA-4E9B-8DBD-C893A2ADE06C}"/>
              </a:ext>
            </a:extLst>
          </p:cNvPr>
          <p:cNvCxnSpPr>
            <a:cxnSpLocks/>
          </p:cNvCxnSpPr>
          <p:nvPr/>
        </p:nvCxnSpPr>
        <p:spPr>
          <a:xfrm>
            <a:off x="3964597" y="4394603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CECB714-2C9F-4366-89C2-7B96A578C06D}"/>
              </a:ext>
            </a:extLst>
          </p:cNvPr>
          <p:cNvCxnSpPr>
            <a:cxnSpLocks/>
          </p:cNvCxnSpPr>
          <p:nvPr/>
        </p:nvCxnSpPr>
        <p:spPr>
          <a:xfrm>
            <a:off x="4002697" y="5013728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5DF0664-A78A-4C70-BFA9-6EF00B1FAA10}"/>
              </a:ext>
            </a:extLst>
          </p:cNvPr>
          <p:cNvCxnSpPr>
            <a:cxnSpLocks/>
          </p:cNvCxnSpPr>
          <p:nvPr/>
        </p:nvCxnSpPr>
        <p:spPr>
          <a:xfrm>
            <a:off x="4002697" y="5442353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95DC09C-B58D-4CE6-85E9-12FC8C5AD271}"/>
              </a:ext>
            </a:extLst>
          </p:cNvPr>
          <p:cNvCxnSpPr>
            <a:cxnSpLocks/>
          </p:cNvCxnSpPr>
          <p:nvPr/>
        </p:nvCxnSpPr>
        <p:spPr>
          <a:xfrm>
            <a:off x="4002697" y="5870978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1D087705-1A7E-4A51-864D-04F601E2650F}"/>
              </a:ext>
            </a:extLst>
          </p:cNvPr>
          <p:cNvSpPr/>
          <p:nvPr/>
        </p:nvSpPr>
        <p:spPr>
          <a:xfrm>
            <a:off x="4405190" y="4513404"/>
            <a:ext cx="1838316" cy="809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E85ABB7-AA07-40AB-A066-077001D122E1}"/>
              </a:ext>
            </a:extLst>
          </p:cNvPr>
          <p:cNvSpPr/>
          <p:nvPr/>
        </p:nvSpPr>
        <p:spPr>
          <a:xfrm>
            <a:off x="4890947" y="4720559"/>
            <a:ext cx="381009" cy="381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B6AE83ED-6A5B-4E9F-86CC-431224AC9122}"/>
              </a:ext>
            </a:extLst>
          </p:cNvPr>
          <p:cNvSpPr/>
          <p:nvPr/>
        </p:nvSpPr>
        <p:spPr>
          <a:xfrm>
            <a:off x="5424356" y="4720559"/>
            <a:ext cx="381009" cy="381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16B063-4958-4A0B-9402-45443F9918F6}"/>
              </a:ext>
            </a:extLst>
          </p:cNvPr>
          <p:cNvSpPr/>
          <p:nvPr/>
        </p:nvSpPr>
        <p:spPr>
          <a:xfrm>
            <a:off x="5295786" y="5234129"/>
            <a:ext cx="100004" cy="1097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A7F847-F2C8-4931-B233-8FCFCE11B200}"/>
              </a:ext>
            </a:extLst>
          </p:cNvPr>
          <p:cNvSpPr txBox="1"/>
          <p:nvPr/>
        </p:nvSpPr>
        <p:spPr>
          <a:xfrm>
            <a:off x="5271956" y="4040350"/>
            <a:ext cx="146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power off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41C3577-EA23-4CFF-8131-75A24D0E348F}"/>
              </a:ext>
            </a:extLst>
          </p:cNvPr>
          <p:cNvCxnSpPr/>
          <p:nvPr/>
        </p:nvCxnSpPr>
        <p:spPr>
          <a:xfrm>
            <a:off x="6516216" y="4963722"/>
            <a:ext cx="14001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392C02F-DC2C-47A1-9A92-61F08A72556B}"/>
              </a:ext>
            </a:extLst>
          </p:cNvPr>
          <p:cNvSpPr txBox="1"/>
          <p:nvPr/>
        </p:nvSpPr>
        <p:spPr>
          <a:xfrm>
            <a:off x="2424857" y="529623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sem_close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EE19A33-7CB4-4A64-ACDB-9D97A0E0F4FC}"/>
              </a:ext>
            </a:extLst>
          </p:cNvPr>
          <p:cNvSpPr txBox="1"/>
          <p:nvPr/>
        </p:nvSpPr>
        <p:spPr>
          <a:xfrm>
            <a:off x="6243506" y="530219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sem_unlink</a:t>
            </a:r>
            <a:endParaRPr lang="zh-TW" altLang="en-US" dirty="0"/>
          </a:p>
        </p:txBody>
      </p: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944E8FB7-A5F7-4434-87D2-6DCB98B87FE9}"/>
              </a:ext>
            </a:extLst>
          </p:cNvPr>
          <p:cNvCxnSpPr/>
          <p:nvPr/>
        </p:nvCxnSpPr>
        <p:spPr>
          <a:xfrm>
            <a:off x="323528" y="3734256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EFD2B783-2E3A-48AF-AC8F-559E081E4270}"/>
              </a:ext>
            </a:extLst>
          </p:cNvPr>
          <p:cNvCxnSpPr>
            <a:cxnSpLocks/>
          </p:cNvCxnSpPr>
          <p:nvPr/>
        </p:nvCxnSpPr>
        <p:spPr>
          <a:xfrm>
            <a:off x="323528" y="3991431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747BBE59-ADAA-4E9B-8DBD-C893A2ADE06C}"/>
              </a:ext>
            </a:extLst>
          </p:cNvPr>
          <p:cNvCxnSpPr>
            <a:cxnSpLocks/>
          </p:cNvCxnSpPr>
          <p:nvPr/>
        </p:nvCxnSpPr>
        <p:spPr>
          <a:xfrm>
            <a:off x="323528" y="4439106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65DF0664-A78A-4C70-BFA9-6EF00B1FAA10}"/>
              </a:ext>
            </a:extLst>
          </p:cNvPr>
          <p:cNvCxnSpPr>
            <a:cxnSpLocks/>
          </p:cNvCxnSpPr>
          <p:nvPr/>
        </p:nvCxnSpPr>
        <p:spPr>
          <a:xfrm>
            <a:off x="361628" y="5486856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995DC09C-B58D-4CE6-85E9-12FC8C5AD271}"/>
              </a:ext>
            </a:extLst>
          </p:cNvPr>
          <p:cNvCxnSpPr>
            <a:cxnSpLocks/>
          </p:cNvCxnSpPr>
          <p:nvPr/>
        </p:nvCxnSpPr>
        <p:spPr>
          <a:xfrm>
            <a:off x="361628" y="5915481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262CF2B1-EC2D-4B2B-B233-832A7FF9D02D}"/>
              </a:ext>
            </a:extLst>
          </p:cNvPr>
          <p:cNvSpPr/>
          <p:nvPr/>
        </p:nvSpPr>
        <p:spPr>
          <a:xfrm>
            <a:off x="1324060" y="4720342"/>
            <a:ext cx="381009" cy="381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61ECF7A-2814-4478-90A5-7D82562A95FC}"/>
              </a:ext>
            </a:extLst>
          </p:cNvPr>
          <p:cNvSpPr/>
          <p:nvPr/>
        </p:nvSpPr>
        <p:spPr>
          <a:xfrm>
            <a:off x="1843119" y="4720341"/>
            <a:ext cx="381009" cy="381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944E8FB7-A5F7-4434-87D2-6DCB98B87FE9}"/>
              </a:ext>
            </a:extLst>
          </p:cNvPr>
          <p:cNvCxnSpPr/>
          <p:nvPr/>
        </p:nvCxnSpPr>
        <p:spPr>
          <a:xfrm>
            <a:off x="8028384" y="3734256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E2BAD72B-1D29-4348-B64D-BD0B259FF2FF}"/>
              </a:ext>
            </a:extLst>
          </p:cNvPr>
          <p:cNvCxnSpPr/>
          <p:nvPr/>
        </p:nvCxnSpPr>
        <p:spPr>
          <a:xfrm>
            <a:off x="8985825" y="3734256"/>
            <a:ext cx="0" cy="2547938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EFD2B783-2E3A-48AF-AC8F-559E081E4270}"/>
              </a:ext>
            </a:extLst>
          </p:cNvPr>
          <p:cNvCxnSpPr>
            <a:cxnSpLocks/>
          </p:cNvCxnSpPr>
          <p:nvPr/>
        </p:nvCxnSpPr>
        <p:spPr>
          <a:xfrm>
            <a:off x="8028384" y="3991431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747BBE59-ADAA-4E9B-8DBD-C893A2ADE06C}"/>
              </a:ext>
            </a:extLst>
          </p:cNvPr>
          <p:cNvCxnSpPr>
            <a:cxnSpLocks/>
          </p:cNvCxnSpPr>
          <p:nvPr/>
        </p:nvCxnSpPr>
        <p:spPr>
          <a:xfrm>
            <a:off x="8028384" y="4439106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6CECB714-2C9F-4366-89C2-7B96A578C06D}"/>
              </a:ext>
            </a:extLst>
          </p:cNvPr>
          <p:cNvCxnSpPr>
            <a:cxnSpLocks/>
          </p:cNvCxnSpPr>
          <p:nvPr/>
        </p:nvCxnSpPr>
        <p:spPr>
          <a:xfrm>
            <a:off x="8066484" y="5058231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65DF0664-A78A-4C70-BFA9-6EF00B1FAA10}"/>
              </a:ext>
            </a:extLst>
          </p:cNvPr>
          <p:cNvCxnSpPr>
            <a:cxnSpLocks/>
          </p:cNvCxnSpPr>
          <p:nvPr/>
        </p:nvCxnSpPr>
        <p:spPr>
          <a:xfrm>
            <a:off x="8066484" y="5486856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995DC09C-B58D-4CE6-85E9-12FC8C5AD271}"/>
              </a:ext>
            </a:extLst>
          </p:cNvPr>
          <p:cNvCxnSpPr>
            <a:cxnSpLocks/>
          </p:cNvCxnSpPr>
          <p:nvPr/>
        </p:nvCxnSpPr>
        <p:spPr>
          <a:xfrm>
            <a:off x="8066484" y="5915481"/>
            <a:ext cx="8763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8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1308-5416-4D71-A417-6DFCDC4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50AB3-5C8C-4FEF-B2F1-D2CE3232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Locking Semaphore</a:t>
            </a:r>
          </a:p>
          <a:p>
            <a:r>
              <a:rPr lang="en-US" altLang="zh-TW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Unlocking Semaphore</a:t>
            </a:r>
            <a:endParaRPr lang="zh-TW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789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Locking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int sem_wait(sem_t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dirty="0">
                <a:solidFill>
                  <a:srgbClr val="181818"/>
                </a:solidFill>
                <a:latin typeface="+mj-ea"/>
                <a:ea typeface="+mj-ea"/>
              </a:rPr>
              <a:t> </a:t>
            </a:r>
            <a:endParaRPr lang="en-US" altLang="zh-TW" dirty="0">
              <a:solidFill>
                <a:srgbClr val="181818"/>
              </a:solidFill>
              <a:latin typeface="+mj-ea"/>
              <a:ea typeface="+mj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solidFill>
                  <a:srgbClr val="181818"/>
                </a:solidFill>
                <a:latin typeface="+mj-ea"/>
                <a:ea typeface="+mj-ea"/>
              </a:rPr>
              <a:t>wait until semaphore value &gt;0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181818"/>
                </a:solidFill>
                <a:latin typeface="+mj-ea"/>
                <a:ea typeface="+mj-ea"/>
              </a:rPr>
              <a:t>     semaphore value -1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solidFill>
                <a:srgbClr val="181818"/>
              </a:solidFill>
              <a:latin typeface="+mj-ea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int sem_trywait(sem_t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endParaRPr lang="en-US" altLang="zh-TW" b="1" dirty="0">
              <a:solidFill>
                <a:srgbClr val="502000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502000"/>
                </a:solidFill>
                <a:latin typeface="+mj-ea"/>
                <a:ea typeface="+mj-ea"/>
              </a:rPr>
              <a:t>   </a:t>
            </a:r>
            <a:r>
              <a:rPr lang="en-US" altLang="zh-TW" dirty="0">
                <a:solidFill>
                  <a:srgbClr val="181818"/>
                </a:solidFill>
                <a:latin typeface="+mj-ea"/>
                <a:ea typeface="+mj-ea"/>
              </a:rPr>
              <a:t>if semaphore value &lt;=0 return -1 and no wait  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181818"/>
                </a:solidFill>
                <a:latin typeface="+mj-ea"/>
                <a:ea typeface="+mj-ea"/>
              </a:rPr>
              <a:t>    or semaphore value &gt;0 -&gt;semaphore value -1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669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Unlocking 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int sem_post(sem_t *</a:t>
            </a:r>
            <a:r>
              <a:rPr lang="zh-TW" altLang="zh-TW" i="1" dirty="0">
                <a:solidFill>
                  <a:srgbClr val="006000"/>
                </a:solidFill>
                <a:latin typeface="+mj-ea"/>
                <a:ea typeface="+mj-ea"/>
              </a:rPr>
              <a:t>sem</a:t>
            </a:r>
            <a:r>
              <a:rPr lang="zh-TW" altLang="zh-TW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sz="1400" dirty="0">
                <a:latin typeface="+mj-ea"/>
                <a:ea typeface="+mj-ea"/>
              </a:rPr>
              <a:t> </a:t>
            </a:r>
            <a:endParaRPr lang="en-US" altLang="zh-TW" sz="1400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latin typeface="+mj-ea"/>
                <a:ea typeface="+mj-ea"/>
              </a:rPr>
              <a:t>	</a:t>
            </a:r>
            <a:endParaRPr lang="en-US" altLang="zh-TW" sz="2400" dirty="0">
              <a:solidFill>
                <a:srgbClr val="181818"/>
              </a:solidFill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>
                <a:solidFill>
                  <a:srgbClr val="181818"/>
                </a:solidFill>
                <a:latin typeface="+mj-ea"/>
                <a:ea typeface="+mj-ea"/>
              </a:rPr>
              <a:t>     </a:t>
            </a:r>
            <a:r>
              <a:rPr lang="en-US" altLang="zh-TW" dirty="0">
                <a:solidFill>
                  <a:srgbClr val="181818"/>
                </a:solidFill>
                <a:latin typeface="+mj-ea"/>
                <a:ea typeface="+mj-ea"/>
              </a:rPr>
              <a:t>semaphore value +1</a:t>
            </a:r>
            <a:endParaRPr lang="zh-TW" altLang="zh-TW" dirty="0">
              <a:solidFill>
                <a:srgbClr val="181818"/>
              </a:solidFill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9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2520280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TW" dirty="0"/>
              <a:t>Choose which?</a:t>
            </a:r>
            <a:br>
              <a:rPr lang="en-US" altLang="zh-TW" dirty="0"/>
            </a:br>
            <a:r>
              <a:rPr lang="en-US" altLang="zh-TW" dirty="0"/>
              <a:t>Named or Unnamed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Semaphore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2249424"/>
            <a:ext cx="4244280" cy="4525963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Named</a:t>
            </a:r>
            <a:endParaRPr lang="zh-TW" altLang="en-US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    necessary for unrelated    </a:t>
            </a: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    different processes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502000"/>
                </a:solidFill>
                <a:latin typeface="+mj-ea"/>
                <a:ea typeface="+mj-ea"/>
              </a:rPr>
              <a:t>  </a:t>
            </a:r>
            <a:r>
              <a:rPr lang="zh-TW" altLang="zh-TW" sz="1600" b="1" dirty="0">
                <a:solidFill>
                  <a:srgbClr val="502000"/>
                </a:solidFill>
                <a:latin typeface="+mj-ea"/>
                <a:ea typeface="+mj-ea"/>
              </a:rPr>
              <a:t>sem_open(</a:t>
            </a:r>
            <a:r>
              <a:rPr lang="zh-TW" altLang="zh-TW" sz="1600" b="1" dirty="0">
                <a:solidFill>
                  <a:srgbClr val="502000"/>
                </a:solidFill>
                <a:highlight>
                  <a:srgbClr val="FFFF00"/>
                </a:highlight>
                <a:latin typeface="+mj-ea"/>
                <a:ea typeface="+mj-ea"/>
              </a:rPr>
              <a:t>const char *</a:t>
            </a:r>
            <a:r>
              <a:rPr lang="zh-TW" altLang="zh-TW" sz="1600" i="1" dirty="0">
                <a:solidFill>
                  <a:srgbClr val="006000"/>
                </a:solidFill>
                <a:highlight>
                  <a:srgbClr val="FFFF00"/>
                </a:highlight>
                <a:latin typeface="+mj-ea"/>
                <a:ea typeface="+mj-ea"/>
              </a:rPr>
              <a:t>name</a:t>
            </a:r>
            <a:r>
              <a:rPr lang="zh-TW" altLang="zh-TW" sz="1600" b="1" dirty="0">
                <a:solidFill>
                  <a:srgbClr val="502000"/>
                </a:solidFill>
                <a:latin typeface="+mj-ea"/>
                <a:ea typeface="+mj-ea"/>
              </a:rPr>
              <a:t>, int </a:t>
            </a:r>
            <a:r>
              <a:rPr lang="zh-TW" altLang="zh-TW" sz="1600" i="1" dirty="0">
                <a:solidFill>
                  <a:srgbClr val="006000"/>
                </a:solidFill>
                <a:latin typeface="+mj-ea"/>
                <a:ea typeface="+mj-ea"/>
              </a:rPr>
              <a:t>oflag</a:t>
            </a:r>
            <a:r>
              <a:rPr lang="zh-TW" altLang="zh-TW" sz="1600" b="1" dirty="0">
                <a:solidFill>
                  <a:srgbClr val="502000"/>
                </a:solidFill>
                <a:latin typeface="+mj-ea"/>
                <a:ea typeface="+mj-ea"/>
              </a:rPr>
              <a:t>,</a:t>
            </a:r>
            <a:r>
              <a:rPr lang="en-US" altLang="zh-TW" sz="1600" dirty="0">
                <a:solidFill>
                  <a:srgbClr val="181818"/>
                </a:solidFill>
                <a:latin typeface="+mj-ea"/>
                <a:ea typeface="+mj-ea"/>
              </a:rPr>
              <a:t> </a:t>
            </a:r>
            <a:r>
              <a:rPr lang="zh-TW" altLang="zh-TW" sz="1600" b="1" dirty="0">
                <a:solidFill>
                  <a:srgbClr val="502000"/>
                </a:solidFill>
                <a:latin typeface="+mj-ea"/>
                <a:ea typeface="+mj-ea"/>
              </a:rPr>
              <a:t>mode_t </a:t>
            </a:r>
            <a:r>
              <a:rPr lang="zh-TW" altLang="zh-TW" sz="1600" i="1" dirty="0">
                <a:solidFill>
                  <a:srgbClr val="006000"/>
                </a:solidFill>
                <a:latin typeface="+mj-ea"/>
                <a:ea typeface="+mj-ea"/>
              </a:rPr>
              <a:t>mode</a:t>
            </a:r>
            <a:r>
              <a:rPr lang="zh-TW" altLang="zh-TW" sz="1600" b="1" dirty="0">
                <a:solidFill>
                  <a:srgbClr val="502000"/>
                </a:solidFill>
                <a:latin typeface="+mj-ea"/>
                <a:ea typeface="+mj-ea"/>
              </a:rPr>
              <a:t>, unsigned int </a:t>
            </a:r>
            <a:r>
              <a:rPr lang="zh-TW" altLang="zh-TW" sz="1600" i="1" dirty="0">
                <a:solidFill>
                  <a:srgbClr val="006000"/>
                </a:solidFill>
                <a:latin typeface="+mj-ea"/>
                <a:ea typeface="+mj-ea"/>
              </a:rPr>
              <a:t>value</a:t>
            </a:r>
            <a:r>
              <a:rPr lang="zh-TW" altLang="zh-TW" sz="1600" b="1" dirty="0">
                <a:solidFill>
                  <a:srgbClr val="502000"/>
                </a:solidFill>
                <a:latin typeface="+mj-ea"/>
                <a:ea typeface="+mj-ea"/>
              </a:rPr>
              <a:t>);</a:t>
            </a:r>
            <a:r>
              <a:rPr lang="zh-TW" altLang="zh-TW" sz="1000" dirty="0">
                <a:latin typeface="+mj-ea"/>
                <a:ea typeface="+mj-ea"/>
              </a:rPr>
              <a:t> </a:t>
            </a:r>
            <a:endParaRPr lang="en-US" altLang="zh-TW" sz="1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ex: client&lt;-&gt;server</a:t>
            </a: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careful with preexisting semaphore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Unnamed</a:t>
            </a:r>
            <a:endParaRPr lang="zh-TW" altLang="en-US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    use in single process </a:t>
            </a: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    multiple thread or multiple </a:t>
            </a: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    child process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Prior to kernel 2.6, Linux supported only unnamed semaphore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67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Semaphore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531504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Priority Inversion with Semaphores</a:t>
            </a:r>
            <a:endParaRPr lang="zh-TW" altLang="en-US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818380-2172-468A-A29C-9872B8144B29}"/>
              </a:ext>
            </a:extLst>
          </p:cNvPr>
          <p:cNvSpPr txBox="1"/>
          <p:nvPr/>
        </p:nvSpPr>
        <p:spPr>
          <a:xfrm>
            <a:off x="352357" y="3284984"/>
            <a:ext cx="21308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high-priority </a:t>
            </a:r>
            <a:br>
              <a:rPr lang="en-US" altLang="zh-TW" dirty="0">
                <a:latin typeface="+mj-ea"/>
                <a:ea typeface="+mj-ea"/>
              </a:rPr>
            </a:b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medium-priority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low-priority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1D676C-1179-496A-BCB7-4E4CD4B3929C}"/>
              </a:ext>
            </a:extLst>
          </p:cNvPr>
          <p:cNvSpPr/>
          <p:nvPr/>
        </p:nvSpPr>
        <p:spPr>
          <a:xfrm>
            <a:off x="5148064" y="3100625"/>
            <a:ext cx="2277611" cy="879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45A364-8839-4E1B-9614-A27F74EC3F57}"/>
              </a:ext>
            </a:extLst>
          </p:cNvPr>
          <p:cNvSpPr/>
          <p:nvPr/>
        </p:nvSpPr>
        <p:spPr>
          <a:xfrm>
            <a:off x="7425675" y="3100624"/>
            <a:ext cx="1459685" cy="879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76EF06-C63F-43EB-BE9F-59059C311793}"/>
              </a:ext>
            </a:extLst>
          </p:cNvPr>
          <p:cNvSpPr/>
          <p:nvPr/>
        </p:nvSpPr>
        <p:spPr>
          <a:xfrm>
            <a:off x="3559047" y="5648323"/>
            <a:ext cx="2130803" cy="879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00605A-104D-4208-BD6D-F6CD1B6F7B9A}"/>
              </a:ext>
            </a:extLst>
          </p:cNvPr>
          <p:cNvSpPr/>
          <p:nvPr/>
        </p:nvSpPr>
        <p:spPr>
          <a:xfrm>
            <a:off x="5350101" y="5648323"/>
            <a:ext cx="1598795" cy="879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sem_post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5A84D-16D4-4C74-BBF7-909A8B8EF776}"/>
              </a:ext>
            </a:extLst>
          </p:cNvPr>
          <p:cNvSpPr/>
          <p:nvPr/>
        </p:nvSpPr>
        <p:spPr>
          <a:xfrm>
            <a:off x="2300001" y="5648323"/>
            <a:ext cx="1324064" cy="879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r>
              <a:rPr lang="en-US" altLang="zh-TW" dirty="0"/>
              <a:t>File Synchronization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5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Semaphore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531504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latin typeface="+mj-ea"/>
                <a:ea typeface="+mj-ea"/>
              </a:rPr>
              <a:t>Priority Inversion with Semaphores(preemptive)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818380-2172-468A-A29C-9872B8144B29}"/>
              </a:ext>
            </a:extLst>
          </p:cNvPr>
          <p:cNvSpPr txBox="1"/>
          <p:nvPr/>
        </p:nvSpPr>
        <p:spPr>
          <a:xfrm>
            <a:off x="179512" y="3119356"/>
            <a:ext cx="1910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high-priority </a:t>
            </a:r>
            <a:br>
              <a:rPr lang="en-US" altLang="zh-TW" dirty="0">
                <a:latin typeface="+mj-ea"/>
                <a:ea typeface="+mj-ea"/>
              </a:rPr>
            </a:b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medium-priority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low-priority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00605A-104D-4208-BD6D-F6CD1B6F7B9A}"/>
              </a:ext>
            </a:extLst>
          </p:cNvPr>
          <p:cNvSpPr/>
          <p:nvPr/>
        </p:nvSpPr>
        <p:spPr>
          <a:xfrm>
            <a:off x="2809312" y="5205011"/>
            <a:ext cx="1361396" cy="8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C5A84D-16D4-4C74-BBF7-909A8B8EF776}"/>
              </a:ext>
            </a:extLst>
          </p:cNvPr>
          <p:cNvSpPr/>
          <p:nvPr/>
        </p:nvSpPr>
        <p:spPr>
          <a:xfrm>
            <a:off x="1796409" y="5205011"/>
            <a:ext cx="1012903" cy="8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sem_wait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D676C-1179-496A-BCB7-4E4CD4B3929C}"/>
              </a:ext>
            </a:extLst>
          </p:cNvPr>
          <p:cNvSpPr/>
          <p:nvPr/>
        </p:nvSpPr>
        <p:spPr>
          <a:xfrm>
            <a:off x="4753689" y="2780928"/>
            <a:ext cx="3058671" cy="8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sem_wait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45A364-8839-4E1B-9614-A27F74EC3F57}"/>
              </a:ext>
            </a:extLst>
          </p:cNvPr>
          <p:cNvSpPr/>
          <p:nvPr/>
        </p:nvSpPr>
        <p:spPr>
          <a:xfrm>
            <a:off x="7812360" y="2780928"/>
            <a:ext cx="1043609" cy="8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4BE1AE-7192-4BA1-8615-6E95BA9C4403}"/>
              </a:ext>
            </a:extLst>
          </p:cNvPr>
          <p:cNvSpPr txBox="1"/>
          <p:nvPr/>
        </p:nvSpPr>
        <p:spPr>
          <a:xfrm>
            <a:off x="2789825" y="4243892"/>
            <a:ext cx="12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interrupt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EB08B8-103C-4FFF-8B99-4FB02CA46C4C}"/>
              </a:ext>
            </a:extLst>
          </p:cNvPr>
          <p:cNvSpPr/>
          <p:nvPr/>
        </p:nvSpPr>
        <p:spPr>
          <a:xfrm>
            <a:off x="4193702" y="4011824"/>
            <a:ext cx="1119975" cy="8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6333FB1-1184-461A-8E27-BDD4A0B8D76C}"/>
              </a:ext>
            </a:extLst>
          </p:cNvPr>
          <p:cNvCxnSpPr>
            <a:cxnSpLocks/>
          </p:cNvCxnSpPr>
          <p:nvPr/>
        </p:nvCxnSpPr>
        <p:spPr>
          <a:xfrm flipV="1">
            <a:off x="5313677" y="3825440"/>
            <a:ext cx="0" cy="15755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3FECBE7-5F66-446E-800C-FFE64FC860D3}"/>
              </a:ext>
            </a:extLst>
          </p:cNvPr>
          <p:cNvCxnSpPr>
            <a:cxnSpLocks/>
          </p:cNvCxnSpPr>
          <p:nvPr/>
        </p:nvCxnSpPr>
        <p:spPr>
          <a:xfrm flipV="1">
            <a:off x="4165877" y="3843302"/>
            <a:ext cx="0" cy="15755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F84A6D-ADF8-4522-8DF9-844BD590030B}"/>
              </a:ext>
            </a:extLst>
          </p:cNvPr>
          <p:cNvSpPr/>
          <p:nvPr/>
        </p:nvSpPr>
        <p:spPr>
          <a:xfrm>
            <a:off x="5346398" y="5215796"/>
            <a:ext cx="948329" cy="8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ED0346-C62D-45A0-8F36-C205904CA6AE}"/>
              </a:ext>
            </a:extLst>
          </p:cNvPr>
          <p:cNvSpPr/>
          <p:nvPr/>
        </p:nvSpPr>
        <p:spPr>
          <a:xfrm>
            <a:off x="6297617" y="5214494"/>
            <a:ext cx="1226711" cy="879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sem_post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999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956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dirty="0"/>
              <a:t>Semaphore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9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73990"/>
              </p:ext>
            </p:extLst>
          </p:nvPr>
        </p:nvGraphicFramePr>
        <p:xfrm>
          <a:off x="457200" y="2759328"/>
          <a:ext cx="8229600" cy="30459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2968">
                <a:tc>
                  <a:txBody>
                    <a:bodyPr/>
                    <a:lstStyle/>
                    <a:p>
                      <a:r>
                        <a:rPr lang="en-US" altLang="zh-TW" dirty="0"/>
                        <a:t>Asynchronous I/O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which frees the application to perform other tasks while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input is written or read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968">
                <a:tc>
                  <a:txBody>
                    <a:bodyPr/>
                    <a:lstStyle/>
                    <a:p>
                      <a:r>
                        <a:rPr lang="en-US" altLang="zh-TW" dirty="0"/>
                        <a:t>Synchronized I/O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which performs the write or read operation and verifies its completion before returning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75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Synchronized I/O is useful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input assures that data that is read from a device is a current image of data on that device.</a:t>
            </a:r>
          </a:p>
          <a:p>
            <a:endParaRPr lang="en-US" altLang="zh-TW" dirty="0"/>
          </a:p>
          <a:p>
            <a:r>
              <a:rPr lang="en-US" altLang="zh-TW" dirty="0"/>
              <a:t>Synchronized output assures that data that is written to a device is actually stored there.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0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integrity &amp; File </a:t>
            </a:r>
            <a:r>
              <a:rPr lang="en-US" altLang="zh-TW" dirty="0" err="1"/>
              <a:t>intergrity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/>
          <a:lstStyle/>
          <a:p>
            <a:r>
              <a:rPr lang="en-US" altLang="zh-TW" dirty="0"/>
              <a:t>Data integrity</a:t>
            </a:r>
          </a:p>
          <a:p>
            <a:pPr lvl="1"/>
            <a:r>
              <a:rPr lang="en-US" altLang="zh-TW" dirty="0"/>
              <a:t>Write operations: data in the buffer is transferred to disk, along with file system information necessary to retrieve the data.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Read operations: any pending write operations relevant to the data being read complete with data integrity before the read operation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421275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integrity &amp; File </a:t>
            </a:r>
            <a:r>
              <a:rPr lang="en-US" altLang="zh-TW" dirty="0" err="1"/>
              <a:t>intergrity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/>
          <a:lstStyle/>
          <a:p>
            <a:r>
              <a:rPr lang="en-US" altLang="zh-TW" dirty="0"/>
              <a:t>File integrity</a:t>
            </a:r>
          </a:p>
          <a:p>
            <a:pPr lvl="1"/>
            <a:r>
              <a:rPr lang="en-US" altLang="zh-TW" dirty="0"/>
              <a:t>Write operations: data in the buffer and all file system information related to the operation are transferred to disk.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Read operations: any pending write operations relevant to the data being read complete with file integrity before the read operation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19138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assure Data or File integrity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function calls</a:t>
            </a:r>
          </a:p>
          <a:p>
            <a:pPr lvl="1"/>
            <a:r>
              <a:rPr lang="en-US" altLang="zh-TW" dirty="0" err="1"/>
              <a:t>fdatasync</a:t>
            </a:r>
            <a:r>
              <a:rPr lang="en-US" altLang="zh-TW" dirty="0"/>
              <a:t> — flushes data only, providing data integrity completion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fsync</a:t>
            </a:r>
            <a:r>
              <a:rPr lang="en-US" altLang="zh-TW" dirty="0"/>
              <a:t> — flushes data and file control information, providing file integrity completion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77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assure Data or File integrity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file descriptors</a:t>
            </a:r>
          </a:p>
          <a:p>
            <a:pPr lvl="1"/>
            <a:r>
              <a:rPr lang="en-US" altLang="zh-TW" dirty="0"/>
              <a:t>O_DSYNC — forces data synchronization for each write operation.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O_SYNC — forces file and data synchronization for each write operation.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O_RSYNC — when either of the other two flags is in effect, forces the same file synchronization level for each read as well as each write operation.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568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785</Words>
  <Application>Microsoft Office PowerPoint</Application>
  <PresentationFormat>如螢幕大小 (4:3)</PresentationFormat>
  <Paragraphs>206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Arial Unicode MS</vt:lpstr>
      <vt:lpstr>微軟正黑體</vt:lpstr>
      <vt:lpstr>Arial</vt:lpstr>
      <vt:lpstr>Georgia</vt:lpstr>
      <vt:lpstr>Trebuchet MS</vt:lpstr>
      <vt:lpstr>Wingdings 2</vt:lpstr>
      <vt:lpstr>都會</vt:lpstr>
      <vt:lpstr>File Synchronization &amp; Semaphores</vt:lpstr>
      <vt:lpstr>PowerPoint 簡報</vt:lpstr>
      <vt:lpstr>File Synchronization</vt:lpstr>
      <vt:lpstr>PowerPoint 簡報</vt:lpstr>
      <vt:lpstr>Why Synchronized I/O is useful？</vt:lpstr>
      <vt:lpstr>Data integrity &amp; File intergrity</vt:lpstr>
      <vt:lpstr>Data integrity &amp; File intergrity</vt:lpstr>
      <vt:lpstr>How to assure Data or File integrity</vt:lpstr>
      <vt:lpstr>How to assure Data or File integrity</vt:lpstr>
      <vt:lpstr>Semaphores</vt:lpstr>
      <vt:lpstr>Overview of semaphores</vt:lpstr>
      <vt:lpstr>Overview of semaphores</vt:lpstr>
      <vt:lpstr>The Semaphore interface</vt:lpstr>
      <vt:lpstr>The Semaphore interface</vt:lpstr>
      <vt:lpstr>PowerPoint 簡報</vt:lpstr>
      <vt:lpstr>Creating Unnamed Semaphore</vt:lpstr>
      <vt:lpstr>PowerPoint 簡報</vt:lpstr>
      <vt:lpstr>PowerPoint 簡報</vt:lpstr>
      <vt:lpstr>PowerPoint 簡報</vt:lpstr>
      <vt:lpstr>PowerPoint 簡報</vt:lpstr>
      <vt:lpstr>Close Semaphore</vt:lpstr>
      <vt:lpstr>Close Unnamed Semaphore</vt:lpstr>
      <vt:lpstr>Close Named Semaphore</vt:lpstr>
      <vt:lpstr>PowerPoint 簡報</vt:lpstr>
      <vt:lpstr>Locking Semaphore</vt:lpstr>
      <vt:lpstr>Unlocking Semaphore</vt:lpstr>
      <vt:lpstr>Choose which? Named or Unnamed </vt:lpstr>
      <vt:lpstr>The Semaphore interface</vt:lpstr>
      <vt:lpstr>The Semaphore interface</vt:lpstr>
      <vt:lpstr>The Semaphore interface</vt:lpstr>
      <vt:lpstr>Semaphore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Synchronization &amp; Semaphores</dc:title>
  <dc:creator>鍾明學</dc:creator>
  <cp:lastModifiedBy>家愷 許</cp:lastModifiedBy>
  <cp:revision>13</cp:revision>
  <dcterms:created xsi:type="dcterms:W3CDTF">2018-12-22T02:16:17Z</dcterms:created>
  <dcterms:modified xsi:type="dcterms:W3CDTF">2018-12-23T03:08:52Z</dcterms:modified>
</cp:coreProperties>
</file>