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1" r:id="rId5"/>
    <p:sldId id="258" r:id="rId6"/>
    <p:sldId id="272" r:id="rId7"/>
    <p:sldId id="259" r:id="rId8"/>
    <p:sldId id="262" r:id="rId9"/>
    <p:sldId id="260" r:id="rId10"/>
    <p:sldId id="271" r:id="rId11"/>
    <p:sldId id="270" r:id="rId12"/>
    <p:sldId id="263" r:id="rId13"/>
    <p:sldId id="264" r:id="rId14"/>
    <p:sldId id="265" r:id="rId15"/>
    <p:sldId id="266" r:id="rId16"/>
    <p:sldId id="267" r:id="rId17"/>
    <p:sldId id="269" r:id="rId18"/>
    <p:sldId id="276" r:id="rId19"/>
    <p:sldId id="277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18D2B-A295-4DC1-834D-0EEBD45D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950F19-46C9-490F-9B23-32CA1AB92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C37D8C-68FE-448A-AC9D-375C7DBD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DFD1D-6D96-4F2E-8262-B8521C66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441F84-195C-4324-8481-628E84BF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2444-FB39-4B86-8877-0029AB1A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C21D1-4CF2-4746-A8DC-F943E756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67A0A-CED6-4502-A903-DE369FA2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0A544-23E1-4908-AE37-FD5E071E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E8990-4054-4A6A-A8EA-D6DE02F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F2B72F-3F98-48BD-A1AD-D6168E957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14591A-557C-4673-A139-8DB128DF5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D7C1B7-EA03-41C7-8C32-642BAD9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CA3B0-270B-4B4E-964A-A627128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B7520-9B46-4C91-9048-1706832A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8253B-009B-47B5-B93B-C325AC3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BC77-DD0B-49BD-9AC3-43666BD7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C9596-B028-49B4-A18F-92626AE2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992BAA-76B8-4094-BD5A-028905DF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9CAFB-FD1E-4EC6-9C66-33F53BD0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B2B4-048C-48CB-B85C-8934008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7F101C-4D17-4BE5-9874-C528C1CF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D91730-2990-4827-BF3D-8AE5D40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0C995-05E4-4271-B858-AE11BDF4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30E9C-97D0-4C2F-91F8-5412949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52C2A-C525-4CC0-A3EF-A2E8FE2B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149CB-8A38-4A60-9F5F-CE9040697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F5AD4-C120-49CA-A7E9-2C0FEA38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CE70FF-0FA6-4377-98AE-302EFE9D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960AC-16AC-4E2E-B35A-6833095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F69A4-37DB-4E90-9A3C-DFC725CE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2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1811-83B8-4ADC-B99B-921C38A1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46B64D-719C-4162-97FC-7A1490E9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20B126-912A-4B32-B979-62FB15FC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E65B96-E5FC-418D-A7FF-619484AD1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4131D5-8BDD-44A0-A905-A1471CB0E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B2472B-E101-446F-B482-614362D4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B9352D-3E8D-4879-B701-EECB5417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745A42-0C05-46CA-8F3F-409CF3F3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E2402-67AF-4BB0-9B52-04154CC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90E204-83CC-444D-8A7E-2018B807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8A336A-5F0C-4568-98A5-3900EE0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8A10E5-8295-443A-86CF-D9D7B5AF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62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890739-C834-4562-85D3-D44C7E1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A6BA17-4D32-44CE-8377-B2B9D44D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2644C5-3380-4F73-918D-DEFCAEE7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2210D-13C0-4A70-A4A1-464AF7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C2BA8C-BCD7-4F7C-8EC5-300846A1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E2FB4-840B-4DBD-A85B-A620577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EDF68D-E820-46B7-8A83-723FD0A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8B48FE-BC90-4D8F-8B8D-5CE103A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236A9-BF9E-495C-AAD1-9D0F805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7251D-E1DB-4518-A963-3C4795A0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0BB506-6673-46E7-938B-3FCF32CC6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AA53D8-4580-4C1F-A797-8F03E2BE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DF6AA-E6DB-4B0A-92BC-0B1DBD19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C04FC-56B1-4E14-B943-E91234F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C8F42-011A-42C8-BE46-38BCBAB8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9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D7262D-5232-449D-AC4F-2A766B8F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0AB88-F370-4366-B38E-5D475B02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1915B-4C4F-4D23-B83F-853590015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7A15-226D-4AFE-A5FE-A9C33FB15E57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1BC88D-184F-4EA1-AB4A-0F8B3348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D355D6-49FD-493C-BBC2-2FF6827B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2EFD-D5B0-425C-9ACA-7839A97B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8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9E03C7-58ED-41DF-9A07-BF92D7138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58C2910-B5DB-4B28-9266-9722A2404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1201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200" dirty="0">
                <a:latin typeface="Arial" panose="020B0604020202020204" pitchFamily="34" charset="0"/>
              </a:rPr>
              <a:t>Closing Unnamed Semaphore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 road fix</a:t>
            </a:r>
            <a:endParaRPr lang="en-US" altLang="zh-TW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D85407-BF59-450C-BA34-A7BBC66DD6D0}"/>
              </a:ext>
            </a:extLst>
          </p:cNvPr>
          <p:cNvSpPr/>
          <p:nvPr/>
        </p:nvSpPr>
        <p:spPr>
          <a:xfrm>
            <a:off x="904875" y="3562350"/>
            <a:ext cx="1181100" cy="293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82795FA-EABA-4CB1-BD98-66358FCACCBC}"/>
              </a:ext>
            </a:extLst>
          </p:cNvPr>
          <p:cNvSpPr/>
          <p:nvPr/>
        </p:nvSpPr>
        <p:spPr>
          <a:xfrm>
            <a:off x="2238375" y="3562350"/>
            <a:ext cx="1181100" cy="293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>
            <a:extLst>
              <a:ext uri="{FF2B5EF4-FFF2-40B4-BE49-F238E27FC236}">
                <a16:creationId xmlns:a16="http://schemas.microsoft.com/office/drawing/2014/main" id="{D63B2414-97EC-436F-8E62-E24F5D01EBCD}"/>
              </a:ext>
            </a:extLst>
          </p:cNvPr>
          <p:cNvSpPr/>
          <p:nvPr/>
        </p:nvSpPr>
        <p:spPr>
          <a:xfrm>
            <a:off x="2085975" y="4001294"/>
            <a:ext cx="1485900" cy="1707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6693819-304B-41FE-B295-944098D6D768}"/>
              </a:ext>
            </a:extLst>
          </p:cNvPr>
          <p:cNvSpPr/>
          <p:nvPr/>
        </p:nvSpPr>
        <p:spPr>
          <a:xfrm rot="12537681">
            <a:off x="1571600" y="5400675"/>
            <a:ext cx="119065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F96C077E-2B85-453F-97D6-CA3755111961}"/>
              </a:ext>
            </a:extLst>
          </p:cNvPr>
          <p:cNvSpPr/>
          <p:nvPr/>
        </p:nvSpPr>
        <p:spPr>
          <a:xfrm rot="16200000">
            <a:off x="908051" y="4275943"/>
            <a:ext cx="119065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4D43B3D-347E-478B-B0D2-0A6B95DA6AD9}"/>
              </a:ext>
            </a:extLst>
          </p:cNvPr>
          <p:cNvCxnSpPr/>
          <p:nvPr/>
        </p:nvCxnSpPr>
        <p:spPr>
          <a:xfrm>
            <a:off x="3924300" y="4886325"/>
            <a:ext cx="14001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009F09-0EC2-47A3-8C49-BBF5012AB531}"/>
              </a:ext>
            </a:extLst>
          </p:cNvPr>
          <p:cNvSpPr txBox="1"/>
          <p:nvPr/>
        </p:nvSpPr>
        <p:spPr>
          <a:xfrm>
            <a:off x="3833799" y="4485564"/>
            <a:ext cx="13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sem_destory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71A0A4-8A9B-4886-BD42-35AC2A4C4F8C}"/>
              </a:ext>
            </a:extLst>
          </p:cNvPr>
          <p:cNvSpPr/>
          <p:nvPr/>
        </p:nvSpPr>
        <p:spPr>
          <a:xfrm>
            <a:off x="6035584" y="3562350"/>
            <a:ext cx="1181100" cy="293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FF4FD1B-3438-41D1-B9CA-0A13F8D555B4}"/>
              </a:ext>
            </a:extLst>
          </p:cNvPr>
          <p:cNvSpPr/>
          <p:nvPr/>
        </p:nvSpPr>
        <p:spPr>
          <a:xfrm>
            <a:off x="7369084" y="3562350"/>
            <a:ext cx="1181100" cy="293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9E39171B-9487-4EF0-81EC-49DE8423BC44}"/>
              </a:ext>
            </a:extLst>
          </p:cNvPr>
          <p:cNvSpPr/>
          <p:nvPr/>
        </p:nvSpPr>
        <p:spPr>
          <a:xfrm rot="16200000">
            <a:off x="7332468" y="4706937"/>
            <a:ext cx="119065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FBCB9936-CB3C-4DEC-91AF-C98966B08B8E}"/>
              </a:ext>
            </a:extLst>
          </p:cNvPr>
          <p:cNvSpPr/>
          <p:nvPr/>
        </p:nvSpPr>
        <p:spPr>
          <a:xfrm rot="5400000">
            <a:off x="6022106" y="4706937"/>
            <a:ext cx="119065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1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200" dirty="0">
                <a:latin typeface="Arial" panose="020B0604020202020204" pitchFamily="34" charset="0"/>
              </a:rPr>
              <a:t>Closing Named Semaphore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 railway signal syste</a:t>
            </a:r>
            <a:r>
              <a:rPr lang="en-US" altLang="zh-TW" sz="3200" dirty="0">
                <a:latin typeface="Arial" panose="020B0604020202020204" pitchFamily="34" charset="0"/>
              </a:rPr>
              <a:t>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24D2218-5327-4BA6-BF39-ACD81688FFB9}"/>
              </a:ext>
            </a:extLst>
          </p:cNvPr>
          <p:cNvCxnSpPr/>
          <p:nvPr/>
        </p:nvCxnSpPr>
        <p:spPr>
          <a:xfrm>
            <a:off x="1076325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90A9A18-ABA1-4502-86E8-814645089DFF}"/>
              </a:ext>
            </a:extLst>
          </p:cNvPr>
          <p:cNvCxnSpPr/>
          <p:nvPr/>
        </p:nvCxnSpPr>
        <p:spPr>
          <a:xfrm>
            <a:off x="2486025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621FEBB-79F8-4A24-996B-78E6C3D928FD}"/>
              </a:ext>
            </a:extLst>
          </p:cNvPr>
          <p:cNvCxnSpPr>
            <a:cxnSpLocks/>
          </p:cNvCxnSpPr>
          <p:nvPr/>
        </p:nvCxnSpPr>
        <p:spPr>
          <a:xfrm>
            <a:off x="1076325" y="3886200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2AF1943-8D78-4FAC-95A6-29BCFAE43889}"/>
              </a:ext>
            </a:extLst>
          </p:cNvPr>
          <p:cNvCxnSpPr>
            <a:cxnSpLocks/>
          </p:cNvCxnSpPr>
          <p:nvPr/>
        </p:nvCxnSpPr>
        <p:spPr>
          <a:xfrm>
            <a:off x="1076325" y="4333875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5EFEAE-5E13-403B-B561-E89DF3B14633}"/>
              </a:ext>
            </a:extLst>
          </p:cNvPr>
          <p:cNvCxnSpPr>
            <a:cxnSpLocks/>
          </p:cNvCxnSpPr>
          <p:nvPr/>
        </p:nvCxnSpPr>
        <p:spPr>
          <a:xfrm>
            <a:off x="1114425" y="495300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9FD99A0-521F-48F4-B83F-1D1F743A5C0A}"/>
              </a:ext>
            </a:extLst>
          </p:cNvPr>
          <p:cNvCxnSpPr>
            <a:cxnSpLocks/>
          </p:cNvCxnSpPr>
          <p:nvPr/>
        </p:nvCxnSpPr>
        <p:spPr>
          <a:xfrm>
            <a:off x="1114425" y="5381625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C8673BD-B26A-4E4D-8F41-97646DCD4B6F}"/>
              </a:ext>
            </a:extLst>
          </p:cNvPr>
          <p:cNvCxnSpPr>
            <a:cxnSpLocks/>
          </p:cNvCxnSpPr>
          <p:nvPr/>
        </p:nvCxnSpPr>
        <p:spPr>
          <a:xfrm>
            <a:off x="1114425" y="581025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4D2710E-C93B-4B7E-9DF9-A8F7B9886C1E}"/>
              </a:ext>
            </a:extLst>
          </p:cNvPr>
          <p:cNvSpPr/>
          <p:nvPr/>
        </p:nvSpPr>
        <p:spPr>
          <a:xfrm>
            <a:off x="1990725" y="4476750"/>
            <a:ext cx="1838316" cy="809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62CF2B1-EC2D-4B2B-B233-832A7FF9D02D}"/>
              </a:ext>
            </a:extLst>
          </p:cNvPr>
          <p:cNvSpPr/>
          <p:nvPr/>
        </p:nvSpPr>
        <p:spPr>
          <a:xfrm>
            <a:off x="2476482" y="4683905"/>
            <a:ext cx="381009" cy="381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61ECF7A-2814-4478-90A5-7D82562A95FC}"/>
              </a:ext>
            </a:extLst>
          </p:cNvPr>
          <p:cNvSpPr/>
          <p:nvPr/>
        </p:nvSpPr>
        <p:spPr>
          <a:xfrm>
            <a:off x="3009891" y="4683905"/>
            <a:ext cx="381009" cy="381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FABCC5-A9A6-47B1-9AFC-1FDEE64B6ABF}"/>
              </a:ext>
            </a:extLst>
          </p:cNvPr>
          <p:cNvSpPr/>
          <p:nvPr/>
        </p:nvSpPr>
        <p:spPr>
          <a:xfrm>
            <a:off x="2881321" y="5197475"/>
            <a:ext cx="100004" cy="10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0BE15DB-D0AB-449D-BB29-608750FF57EB}"/>
              </a:ext>
            </a:extLst>
          </p:cNvPr>
          <p:cNvCxnSpPr/>
          <p:nvPr/>
        </p:nvCxnSpPr>
        <p:spPr>
          <a:xfrm>
            <a:off x="3933825" y="4953000"/>
            <a:ext cx="14001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740BBA8-A567-4FE7-932A-16E7E8D112B1}"/>
              </a:ext>
            </a:extLst>
          </p:cNvPr>
          <p:cNvSpPr txBox="1"/>
          <p:nvPr/>
        </p:nvSpPr>
        <p:spPr>
          <a:xfrm>
            <a:off x="2657468" y="4093115"/>
            <a:ext cx="14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power on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44E8FB7-A5F7-4434-87D2-6DCB98B87FE9}"/>
              </a:ext>
            </a:extLst>
          </p:cNvPr>
          <p:cNvCxnSpPr/>
          <p:nvPr/>
        </p:nvCxnSpPr>
        <p:spPr>
          <a:xfrm>
            <a:off x="5600691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2BAD72B-1D29-4348-B64D-BD0B259FF2FF}"/>
              </a:ext>
            </a:extLst>
          </p:cNvPr>
          <p:cNvCxnSpPr/>
          <p:nvPr/>
        </p:nvCxnSpPr>
        <p:spPr>
          <a:xfrm>
            <a:off x="7010391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FD2B783-2E3A-48AF-AC8F-559E081E4270}"/>
              </a:ext>
            </a:extLst>
          </p:cNvPr>
          <p:cNvCxnSpPr>
            <a:cxnSpLocks/>
          </p:cNvCxnSpPr>
          <p:nvPr/>
        </p:nvCxnSpPr>
        <p:spPr>
          <a:xfrm>
            <a:off x="5600691" y="3886200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747BBE59-ADAA-4E9B-8DBD-C893A2ADE06C}"/>
              </a:ext>
            </a:extLst>
          </p:cNvPr>
          <p:cNvCxnSpPr>
            <a:cxnSpLocks/>
          </p:cNvCxnSpPr>
          <p:nvPr/>
        </p:nvCxnSpPr>
        <p:spPr>
          <a:xfrm>
            <a:off x="5600691" y="4333875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CECB714-2C9F-4366-89C2-7B96A578C06D}"/>
              </a:ext>
            </a:extLst>
          </p:cNvPr>
          <p:cNvCxnSpPr>
            <a:cxnSpLocks/>
          </p:cNvCxnSpPr>
          <p:nvPr/>
        </p:nvCxnSpPr>
        <p:spPr>
          <a:xfrm>
            <a:off x="5638791" y="495300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5DF0664-A78A-4C70-BFA9-6EF00B1FAA10}"/>
              </a:ext>
            </a:extLst>
          </p:cNvPr>
          <p:cNvCxnSpPr>
            <a:cxnSpLocks/>
          </p:cNvCxnSpPr>
          <p:nvPr/>
        </p:nvCxnSpPr>
        <p:spPr>
          <a:xfrm>
            <a:off x="5638791" y="5381625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95DC09C-B58D-4CE6-85E9-12FC8C5AD271}"/>
              </a:ext>
            </a:extLst>
          </p:cNvPr>
          <p:cNvCxnSpPr>
            <a:cxnSpLocks/>
          </p:cNvCxnSpPr>
          <p:nvPr/>
        </p:nvCxnSpPr>
        <p:spPr>
          <a:xfrm>
            <a:off x="5638791" y="581025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1D087705-1A7E-4A51-864D-04F601E2650F}"/>
              </a:ext>
            </a:extLst>
          </p:cNvPr>
          <p:cNvSpPr/>
          <p:nvPr/>
        </p:nvSpPr>
        <p:spPr>
          <a:xfrm>
            <a:off x="6515091" y="4476750"/>
            <a:ext cx="1838316" cy="809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85ABB7-AA07-40AB-A066-077001D122E1}"/>
              </a:ext>
            </a:extLst>
          </p:cNvPr>
          <p:cNvSpPr/>
          <p:nvPr/>
        </p:nvSpPr>
        <p:spPr>
          <a:xfrm>
            <a:off x="7000848" y="4683905"/>
            <a:ext cx="381009" cy="381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6AE83ED-6A5B-4E9F-86CC-431224AC9122}"/>
              </a:ext>
            </a:extLst>
          </p:cNvPr>
          <p:cNvSpPr/>
          <p:nvPr/>
        </p:nvSpPr>
        <p:spPr>
          <a:xfrm>
            <a:off x="7534257" y="4683905"/>
            <a:ext cx="381009" cy="381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316B063-4958-4A0B-9402-45443F9918F6}"/>
              </a:ext>
            </a:extLst>
          </p:cNvPr>
          <p:cNvSpPr/>
          <p:nvPr/>
        </p:nvSpPr>
        <p:spPr>
          <a:xfrm>
            <a:off x="7405687" y="5197475"/>
            <a:ext cx="100004" cy="10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BA7F847-F2C8-4931-B233-8FCFCE11B200}"/>
              </a:ext>
            </a:extLst>
          </p:cNvPr>
          <p:cNvSpPr txBox="1"/>
          <p:nvPr/>
        </p:nvSpPr>
        <p:spPr>
          <a:xfrm>
            <a:off x="7181834" y="4093115"/>
            <a:ext cx="14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power off</a:t>
            </a:r>
            <a:endParaRPr lang="zh-TW" altLang="en-US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AD0F5F5D-EBCB-4CF0-B2C8-1A1C70159C75}"/>
              </a:ext>
            </a:extLst>
          </p:cNvPr>
          <p:cNvCxnSpPr/>
          <p:nvPr/>
        </p:nvCxnSpPr>
        <p:spPr>
          <a:xfrm>
            <a:off x="10328978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9B850B36-0148-4E7C-95E8-38E8EF1294C7}"/>
              </a:ext>
            </a:extLst>
          </p:cNvPr>
          <p:cNvCxnSpPr/>
          <p:nvPr/>
        </p:nvCxnSpPr>
        <p:spPr>
          <a:xfrm>
            <a:off x="11738678" y="3629025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0D517C6-FA8C-49D2-8B10-ED97AD2EA538}"/>
              </a:ext>
            </a:extLst>
          </p:cNvPr>
          <p:cNvCxnSpPr>
            <a:cxnSpLocks/>
          </p:cNvCxnSpPr>
          <p:nvPr/>
        </p:nvCxnSpPr>
        <p:spPr>
          <a:xfrm>
            <a:off x="10328978" y="3886200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B445394-EA5A-4917-A67F-DD5D70131113}"/>
              </a:ext>
            </a:extLst>
          </p:cNvPr>
          <p:cNvCxnSpPr>
            <a:cxnSpLocks/>
          </p:cNvCxnSpPr>
          <p:nvPr/>
        </p:nvCxnSpPr>
        <p:spPr>
          <a:xfrm>
            <a:off x="10328978" y="4333875"/>
            <a:ext cx="14097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BD57D556-3EDD-42C6-ADCD-D4CB981E30B3}"/>
              </a:ext>
            </a:extLst>
          </p:cNvPr>
          <p:cNvCxnSpPr>
            <a:cxnSpLocks/>
          </p:cNvCxnSpPr>
          <p:nvPr/>
        </p:nvCxnSpPr>
        <p:spPr>
          <a:xfrm>
            <a:off x="10367078" y="495300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7C5D373D-FE96-404D-8628-FA1A855984B6}"/>
              </a:ext>
            </a:extLst>
          </p:cNvPr>
          <p:cNvCxnSpPr>
            <a:cxnSpLocks/>
          </p:cNvCxnSpPr>
          <p:nvPr/>
        </p:nvCxnSpPr>
        <p:spPr>
          <a:xfrm>
            <a:off x="10367078" y="5381625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AC6C70A-75FE-4605-AD6F-D4F815A01E99}"/>
              </a:ext>
            </a:extLst>
          </p:cNvPr>
          <p:cNvCxnSpPr>
            <a:cxnSpLocks/>
          </p:cNvCxnSpPr>
          <p:nvPr/>
        </p:nvCxnSpPr>
        <p:spPr>
          <a:xfrm>
            <a:off x="10367078" y="5810250"/>
            <a:ext cx="1371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41C3577-EA23-4CFF-8131-75A24D0E348F}"/>
              </a:ext>
            </a:extLst>
          </p:cNvPr>
          <p:cNvCxnSpPr/>
          <p:nvPr/>
        </p:nvCxnSpPr>
        <p:spPr>
          <a:xfrm>
            <a:off x="8648698" y="4953000"/>
            <a:ext cx="14001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392C02F-DC2C-47A1-9A92-61F08A72556B}"/>
              </a:ext>
            </a:extLst>
          </p:cNvPr>
          <p:cNvSpPr txBox="1"/>
          <p:nvPr/>
        </p:nvSpPr>
        <p:spPr>
          <a:xfrm>
            <a:off x="3943349" y="453366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sem_close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EE19A33-7CB4-4A64-ACDB-9D97A0E0F4FC}"/>
              </a:ext>
            </a:extLst>
          </p:cNvPr>
          <p:cNvSpPr txBox="1"/>
          <p:nvPr/>
        </p:nvSpPr>
        <p:spPr>
          <a:xfrm>
            <a:off x="8625747" y="450268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sem_unlink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6345-5448-4070-AE01-40771FE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46C0C-3BE9-4868-9C30-077BDFEC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293596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Locking Semaphore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9264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10122" cy="435133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int sem_wait(sem_t *</a:t>
            </a:r>
            <a:r>
              <a:rPr kumimoji="0" lang="zh-TW" altLang="zh-TW" sz="40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 Unicode MS"/>
                <a:ea typeface="Courier New" panose="02070309020205020404" pitchFamily="49" charset="0"/>
              </a:rPr>
              <a:t>sem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 dirty="0">
                <a:solidFill>
                  <a:srgbClr val="181818"/>
                </a:solidFill>
                <a:latin typeface="Arial Unicode MS"/>
                <a:ea typeface="Courier New" panose="02070309020205020404" pitchFamily="49" charset="0"/>
              </a:rPr>
              <a:t>wait until semaphore value &gt;0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Arial Unicode MS"/>
                <a:ea typeface="Courier New" panose="02070309020205020404" pitchFamily="49" charset="0"/>
              </a:rPr>
              <a:t>	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Arial Unicode MS"/>
                <a:ea typeface="Courier New" panose="02070309020205020404" pitchFamily="49" charset="0"/>
              </a:rPr>
              <a:t>semaphore value -1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int sem_trywait(sem_t *</a:t>
            </a:r>
            <a:r>
              <a:rPr kumimoji="0" lang="zh-TW" altLang="zh-TW" sz="40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 Unicode MS"/>
                <a:ea typeface="Courier New" panose="02070309020205020404" pitchFamily="49" charset="0"/>
              </a:rPr>
              <a:t>sem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zh-TW" sz="4000" b="1" i="0" u="none" strike="noStrike" cap="none" normalizeH="0" baseline="0" dirty="0">
              <a:ln>
                <a:noFill/>
              </a:ln>
              <a:solidFill>
                <a:srgbClr val="502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502000"/>
                </a:solidFill>
                <a:latin typeface="Arial Unicode MS"/>
              </a:rPr>
              <a:t>   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Arial Unicode MS"/>
              </a:rPr>
              <a:t>if semaphore value &lt;=0 return -1 and no wait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 dirty="0">
                <a:solidFill>
                  <a:srgbClr val="181818"/>
                </a:solidFill>
                <a:latin typeface="Arial Unicode MS"/>
              </a:rPr>
              <a:t>	or semaphore value &gt;0 -&gt;</a:t>
            </a:r>
            <a:r>
              <a:rPr lang="en-US" altLang="zh-TW" sz="3600" dirty="0">
                <a:solidFill>
                  <a:srgbClr val="181818"/>
                </a:solidFill>
                <a:latin typeface="Arial Unicode MS"/>
                <a:ea typeface="Courier New" panose="02070309020205020404" pitchFamily="49" charset="0"/>
              </a:rPr>
              <a:t>semaphore value -1</a:t>
            </a: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6345-5448-4070-AE01-40771FE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46C0C-3BE9-4868-9C30-077BDFEC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" y="2909842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Unlocking Semaphore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970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10122" cy="435133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int sem_post(sem_t *</a:t>
            </a:r>
            <a:r>
              <a:rPr kumimoji="0" lang="zh-TW" altLang="zh-TW" sz="40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 Unicode MS"/>
                <a:ea typeface="Courier New" panose="02070309020205020404" pitchFamily="49" charset="0"/>
              </a:rPr>
              <a:t>sem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	</a:t>
            </a:r>
            <a:endParaRPr lang="en-US" altLang="zh-TW" sz="3600" dirty="0">
              <a:solidFill>
                <a:srgbClr val="181818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 dirty="0">
                <a:solidFill>
                  <a:srgbClr val="181818"/>
                </a:solidFill>
                <a:latin typeface="Arial Unicode MS"/>
              </a:rPr>
              <a:t>	semaphore value +1</a:t>
            </a:r>
            <a:endParaRPr lang="zh-TW" altLang="zh-TW" sz="3600" dirty="0">
              <a:solidFill>
                <a:srgbClr val="181818"/>
              </a:solidFill>
              <a:latin typeface="Arial Unicode MS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885D6F5-C335-4B59-9396-D6C510A64D83}"/>
              </a:ext>
            </a:extLst>
          </p:cNvPr>
          <p:cNvSpPr txBox="1">
            <a:spLocks/>
          </p:cNvSpPr>
          <p:nvPr/>
        </p:nvSpPr>
        <p:spPr>
          <a:xfrm>
            <a:off x="1777909" y="2250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72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2527BA1-3A88-4A77-8236-0BBD0AE8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Choose which?</a:t>
            </a:r>
          </a:p>
          <a:p>
            <a:pPr marL="0" indent="0">
              <a:buNone/>
            </a:pPr>
            <a:r>
              <a:rPr lang="en-US" altLang="zh-TW" sz="7200" dirty="0"/>
              <a:t>  Named or Unnamed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8600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48A0F1-2603-4209-8B67-C198DD5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C36F71-E591-450D-ACC9-C2FB80877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Named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44BBE0-AF04-40D8-BF5E-D8A4B88E1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necessary for unrelated different processes</a:t>
            </a:r>
          </a:p>
          <a:p>
            <a:pPr marL="0" indent="0">
              <a:buNone/>
            </a:pP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sem_open(</a:t>
            </a:r>
            <a:r>
              <a:rPr lang="zh-TW" altLang="zh-TW" sz="2000" b="1" dirty="0">
                <a:solidFill>
                  <a:srgbClr val="502000"/>
                </a:solidFill>
                <a:highlight>
                  <a:srgbClr val="FFFF00"/>
                </a:highlight>
                <a:latin typeface="Arial Unicode MS"/>
                <a:ea typeface="Courier New" panose="02070309020205020404" pitchFamily="49" charset="0"/>
              </a:rPr>
              <a:t>const char *</a:t>
            </a:r>
            <a:r>
              <a:rPr lang="zh-TW" altLang="zh-TW" sz="2000" i="1" dirty="0">
                <a:solidFill>
                  <a:srgbClr val="006000"/>
                </a:solidFill>
                <a:highlight>
                  <a:srgbClr val="FFFF00"/>
                </a:highlight>
                <a:latin typeface="Arial Unicode MS"/>
                <a:ea typeface="Courier New" panose="02070309020205020404" pitchFamily="49" charset="0"/>
              </a:rPr>
              <a:t>name</a:t>
            </a: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int </a:t>
            </a:r>
            <a:r>
              <a:rPr lang="zh-TW" altLang="zh-TW" sz="2000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oflag</a:t>
            </a: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zh-TW" altLang="zh-TW" sz="2000" dirty="0">
                <a:solidFill>
                  <a:srgbClr val="181818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mode_t </a:t>
            </a:r>
            <a:r>
              <a:rPr lang="zh-TW" altLang="zh-TW" sz="2000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mode</a:t>
            </a: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unsigned int </a:t>
            </a:r>
            <a:r>
              <a:rPr lang="zh-TW" altLang="zh-TW" sz="2000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value</a:t>
            </a:r>
            <a:r>
              <a:rPr lang="zh-TW" altLang="zh-TW" sz="2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ex: client&lt;-&gt;server</a:t>
            </a:r>
          </a:p>
          <a:p>
            <a:pPr marL="0" indent="0">
              <a:buNone/>
            </a:pPr>
            <a:r>
              <a:rPr lang="en-US" altLang="zh-TW" dirty="0"/>
              <a:t>careful with preexisting semaphore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457F238-21FE-468B-8A9D-BEBD818B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Unnamed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83B377B-5BDB-4B49-B80F-42188D870E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use in single process multiple thread or multiple child process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Prior to kernel 2.6, Linux supported only unnamed semaphore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88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48A0F1-2603-4209-8B67-C198DD5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C42DB40-DF83-4939-BA00-B9B7E320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Priority Inversion with Semaphores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818380-2172-468A-A29C-9872B8144B29}"/>
              </a:ext>
            </a:extLst>
          </p:cNvPr>
          <p:cNvSpPr txBox="1"/>
          <p:nvPr/>
        </p:nvSpPr>
        <p:spPr>
          <a:xfrm>
            <a:off x="570451" y="3095538"/>
            <a:ext cx="2130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high-priority 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medium-priority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low-priority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1D676C-1179-496A-BCB7-4E4CD4B3929C}"/>
              </a:ext>
            </a:extLst>
          </p:cNvPr>
          <p:cNvSpPr/>
          <p:nvPr/>
        </p:nvSpPr>
        <p:spPr>
          <a:xfrm>
            <a:off x="5366157" y="2661094"/>
            <a:ext cx="2277611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45A364-8839-4E1B-9614-A27F74EC3F57}"/>
              </a:ext>
            </a:extLst>
          </p:cNvPr>
          <p:cNvSpPr/>
          <p:nvPr/>
        </p:nvSpPr>
        <p:spPr>
          <a:xfrm>
            <a:off x="7643768" y="2661093"/>
            <a:ext cx="1459685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6EF06-C63F-43EB-BE9F-59059C311793}"/>
              </a:ext>
            </a:extLst>
          </p:cNvPr>
          <p:cNvSpPr/>
          <p:nvPr/>
        </p:nvSpPr>
        <p:spPr>
          <a:xfrm>
            <a:off x="3777140" y="5208792"/>
            <a:ext cx="2130803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00605A-104D-4208-BD6D-F6CD1B6F7B9A}"/>
              </a:ext>
            </a:extLst>
          </p:cNvPr>
          <p:cNvSpPr/>
          <p:nvPr/>
        </p:nvSpPr>
        <p:spPr>
          <a:xfrm>
            <a:off x="5568194" y="5208792"/>
            <a:ext cx="1598795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sem_post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C5A84D-16D4-4C74-BBF7-909A8B8EF776}"/>
              </a:ext>
            </a:extLst>
          </p:cNvPr>
          <p:cNvSpPr/>
          <p:nvPr/>
        </p:nvSpPr>
        <p:spPr>
          <a:xfrm>
            <a:off x="2518094" y="5208792"/>
            <a:ext cx="1324064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97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48A0F1-2603-4209-8B67-C198DD5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C42DB40-DF83-4939-BA00-B9B7E320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Priority Inversion with Semaphores(preemptive)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818380-2172-468A-A29C-9872B8144B29}"/>
              </a:ext>
            </a:extLst>
          </p:cNvPr>
          <p:cNvSpPr txBox="1"/>
          <p:nvPr/>
        </p:nvSpPr>
        <p:spPr>
          <a:xfrm>
            <a:off x="570451" y="3095538"/>
            <a:ext cx="2130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high-priority 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medium-priority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low-priority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00605A-104D-4208-BD6D-F6CD1B6F7B9A}"/>
              </a:ext>
            </a:extLst>
          </p:cNvPr>
          <p:cNvSpPr/>
          <p:nvPr/>
        </p:nvSpPr>
        <p:spPr>
          <a:xfrm>
            <a:off x="2957059" y="5003693"/>
            <a:ext cx="1774333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C5A84D-16D4-4C74-BBF7-909A8B8EF776}"/>
              </a:ext>
            </a:extLst>
          </p:cNvPr>
          <p:cNvSpPr/>
          <p:nvPr/>
        </p:nvSpPr>
        <p:spPr>
          <a:xfrm>
            <a:off x="1900105" y="5003693"/>
            <a:ext cx="1161877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1D676C-1179-496A-BCB7-4E4CD4B3929C}"/>
              </a:ext>
            </a:extLst>
          </p:cNvPr>
          <p:cNvSpPr/>
          <p:nvPr/>
        </p:nvSpPr>
        <p:spPr>
          <a:xfrm>
            <a:off x="5366157" y="2680156"/>
            <a:ext cx="4527951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45A364-8839-4E1B-9614-A27F74EC3F57}"/>
              </a:ext>
            </a:extLst>
          </p:cNvPr>
          <p:cNvSpPr/>
          <p:nvPr/>
        </p:nvSpPr>
        <p:spPr>
          <a:xfrm>
            <a:off x="9894115" y="2680156"/>
            <a:ext cx="1459685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4BE1AE-7192-4BA1-8615-6E95BA9C4403}"/>
              </a:ext>
            </a:extLst>
          </p:cNvPr>
          <p:cNvSpPr txBox="1"/>
          <p:nvPr/>
        </p:nvSpPr>
        <p:spPr>
          <a:xfrm>
            <a:off x="3721157" y="4261754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interrupt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B08B8-103C-4FFF-8B99-4FB02CA46C4C}"/>
              </a:ext>
            </a:extLst>
          </p:cNvPr>
          <p:cNvSpPr/>
          <p:nvPr/>
        </p:nvSpPr>
        <p:spPr>
          <a:xfrm>
            <a:off x="4748169" y="3989359"/>
            <a:ext cx="1459685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333FB1-1184-461A-8E27-BDD4A0B8D76C}"/>
              </a:ext>
            </a:extLst>
          </p:cNvPr>
          <p:cNvCxnSpPr>
            <a:cxnSpLocks/>
          </p:cNvCxnSpPr>
          <p:nvPr/>
        </p:nvCxnSpPr>
        <p:spPr>
          <a:xfrm flipV="1">
            <a:off x="6191077" y="3843302"/>
            <a:ext cx="0" cy="15755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3FECBE7-5F66-446E-800C-FFE64FC860D3}"/>
              </a:ext>
            </a:extLst>
          </p:cNvPr>
          <p:cNvCxnSpPr>
            <a:cxnSpLocks/>
          </p:cNvCxnSpPr>
          <p:nvPr/>
        </p:nvCxnSpPr>
        <p:spPr>
          <a:xfrm flipV="1">
            <a:off x="4748171" y="3843302"/>
            <a:ext cx="0" cy="15755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F84A6D-ADF8-4522-8DF9-844BD590030B}"/>
              </a:ext>
            </a:extLst>
          </p:cNvPr>
          <p:cNvSpPr/>
          <p:nvPr/>
        </p:nvSpPr>
        <p:spPr>
          <a:xfrm>
            <a:off x="6207855" y="5013816"/>
            <a:ext cx="1235976" cy="87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ED0346-C62D-45A0-8F36-C205904CA6AE}"/>
              </a:ext>
            </a:extLst>
          </p:cNvPr>
          <p:cNvSpPr/>
          <p:nvPr/>
        </p:nvSpPr>
        <p:spPr>
          <a:xfrm>
            <a:off x="7443831" y="5013816"/>
            <a:ext cx="1598795" cy="87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1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r>
              <a:rPr lang="en-US" altLang="zh-TW" dirty="0"/>
              <a:t>Named Semaphore (open/close)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sem_open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sem_close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sem_unlink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748C1EBA-4EE7-4B61-B556-7BD2BA981500}"/>
              </a:ext>
            </a:extLst>
          </p:cNvPr>
          <p:cNvSpPr txBox="1">
            <a:spLocks/>
          </p:cNvSpPr>
          <p:nvPr/>
        </p:nvSpPr>
        <p:spPr>
          <a:xfrm>
            <a:off x="6264728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Unnamed Semaphore (open/close)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sem_init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sem_destory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47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299E8-5EC3-4BC5-AC4E-9751EC35F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330B0-9EC4-4717-9F0D-5FA9CC8C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1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r>
              <a:rPr lang="en-US" altLang="zh-TW" dirty="0"/>
              <a:t>Named &amp;Unnamed Semaphore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sem_getvalue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sem_post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sem_wait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err="1"/>
              <a:t>sem_trywait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8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C553-EFD7-44F9-BDFE-73EDC91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01294-73D0-4622-AC6A-94EB1EE1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79227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Creating Semaphore</a:t>
            </a:r>
          </a:p>
          <a:p>
            <a:pPr marL="0" indent="0">
              <a:buNone/>
            </a:pP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4956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1012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sem_init(sem_t *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pshared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unsigned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value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zh-TW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pshared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=0 </a:t>
            </a:r>
            <a:r>
              <a:rPr lang="en-US" altLang="zh-TW" sz="4000" dirty="0">
                <a:latin typeface="Arial" panose="020B0604020202020204" pitchFamily="34" charset="0"/>
              </a:rPr>
              <a:t>-&gt;shared between thread</a:t>
            </a:r>
          </a:p>
          <a:p>
            <a:pPr marL="0" indent="0">
              <a:buNone/>
            </a:pPr>
            <a:r>
              <a:rPr kumimoji="0" lang="en-US" altLang="zh-TW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pshared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</a:t>
            </a:r>
            <a:r>
              <a:rPr lang="en-US" altLang="zh-TW" sz="4000" dirty="0">
                <a:latin typeface="Arial" panose="020B0604020202020204" pitchFamily="34" charset="0"/>
              </a:rPr>
              <a:t>=0 -&gt;shared between process</a:t>
            </a:r>
          </a:p>
          <a:p>
            <a:pPr marL="0" indent="0">
              <a:buNone/>
            </a:pP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Arial" panose="020B0604020202020204" pitchFamily="34" charset="0"/>
              </a:rPr>
              <a:t>value should be &gt; 0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32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F0D8B8-44CB-4C7D-951F-5ACBE428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9701" y="1752600"/>
            <a:ext cx="7089866" cy="5105400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sz="3500" dirty="0">
                <a:solidFill>
                  <a:srgbClr val="333333"/>
                </a:solidFill>
                <a:ea typeface="Courier 10 Pitch"/>
              </a:rPr>
              <a:t>Shared between process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sz="1800" dirty="0">
                <a:solidFill>
                  <a:srgbClr val="333333"/>
                </a:solidFill>
                <a:ea typeface="Courier 10 Pitch"/>
              </a:rPr>
              <a:t>int shm;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sz="1800" dirty="0">
                <a:solidFill>
                  <a:srgbClr val="333333"/>
                </a:solidFill>
                <a:ea typeface="Courier 10 Pitch"/>
              </a:rPr>
              <a:t>sem_t * mutex;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if ((shm = shm_open("myshm", O_RDWR | O_CREAT, S_IRWXU)) </a:t>
            </a:r>
            <a:r>
              <a:rPr lang="en-US" altLang="zh-TW" sz="1800" dirty="0">
                <a:solidFill>
                  <a:srgbClr val="333333"/>
                </a:solidFill>
                <a:ea typeface="Courier 10 Pitch"/>
              </a:rPr>
              <a:t>==</a:t>
            </a: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0) {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perror("shm_open");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exit(1);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 } 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if ( ftruncate(shm, sizeof(sem_t)) &lt; 0 ) {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perror("ftruncate");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exit(1);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 }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if ((mutex = mmap(NULL, sizeof(sem_t), PROT_READ | PROT_WRITE, MAP_SHARED, shm, 0)) == MAP_FAILED) {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perror("mmap");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exit(1);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}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if </a:t>
            </a:r>
            <a:r>
              <a:rPr lang="zh-TW" altLang="zh-TW" sz="1800" dirty="0">
                <a:solidFill>
                  <a:srgbClr val="333333"/>
                </a:solidFill>
                <a:highlight>
                  <a:srgbClr val="FFFF00"/>
                </a:highlight>
                <a:ea typeface="Courier 10 Pitch"/>
              </a:rPr>
              <a:t>(sem_init(mutex, 1, 1)</a:t>
            </a: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 &lt; 0) {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perror("semaphore initialization");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exit(1);</a:t>
            </a:r>
            <a:endParaRPr lang="en-US" altLang="zh-TW" sz="1800" dirty="0">
              <a:solidFill>
                <a:srgbClr val="333333"/>
              </a:solidFill>
              <a:ea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800" dirty="0">
                <a:solidFill>
                  <a:srgbClr val="333333"/>
                </a:solidFill>
                <a:ea typeface="Courier 10 Pitch"/>
              </a:rPr>
              <a:t>}</a:t>
            </a:r>
            <a:r>
              <a:rPr lang="zh-TW" altLang="zh-TW" sz="1400" dirty="0">
                <a:solidFill>
                  <a:prstClr val="black"/>
                </a:solidFill>
              </a:rPr>
              <a:t> </a:t>
            </a:r>
            <a:endParaRPr lang="zh-TW" altLang="zh-TW" sz="4000" dirty="0">
              <a:solidFill>
                <a:prstClr val="blac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TW" altLang="en-US" sz="1400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60B94C-5EC6-40AD-8F4E-AF1D92EC7896}"/>
              </a:ext>
            </a:extLst>
          </p:cNvPr>
          <p:cNvSpPr txBox="1"/>
          <p:nvPr/>
        </p:nvSpPr>
        <p:spPr>
          <a:xfrm>
            <a:off x="838200" y="1666081"/>
            <a:ext cx="43815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Shared between thread</a:t>
            </a:r>
          </a:p>
          <a:p>
            <a:r>
              <a:rPr lang="en-US" altLang="zh-TW" dirty="0"/>
              <a:t>/*local*/</a:t>
            </a:r>
          </a:p>
          <a:p>
            <a:r>
              <a:rPr lang="en-US" altLang="zh-TW" dirty="0" err="1"/>
              <a:t>sem_t</a:t>
            </a:r>
            <a:r>
              <a:rPr lang="en-US" altLang="zh-TW" dirty="0"/>
              <a:t> *</a:t>
            </a:r>
            <a:r>
              <a:rPr lang="en-US" altLang="zh-TW" dirty="0" err="1"/>
              <a:t>sema</a:t>
            </a:r>
            <a:r>
              <a:rPr lang="en-US" altLang="zh-TW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333333"/>
              </a:solidFill>
              <a:latin typeface="Arial Unicode MS"/>
              <a:ea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10 Pitch"/>
              </a:rPr>
              <a:t>if </a:t>
            </a:r>
            <a:r>
              <a:rPr lang="zh-TW" altLang="zh-TW" dirty="0">
                <a:solidFill>
                  <a:srgbClr val="333333"/>
                </a:solidFill>
                <a:highlight>
                  <a:srgbClr val="FFFF00"/>
                </a:highlight>
                <a:latin typeface="Arial Unicode MS"/>
                <a:ea typeface="Courier 10 Pitch"/>
              </a:rPr>
              <a:t>(sem_init(</a:t>
            </a:r>
            <a:r>
              <a:rPr lang="en-US" altLang="zh-TW" dirty="0" err="1">
                <a:solidFill>
                  <a:srgbClr val="333333"/>
                </a:solidFill>
                <a:highlight>
                  <a:srgbClr val="FFFF00"/>
                </a:highlight>
                <a:latin typeface="Arial Unicode MS"/>
                <a:ea typeface="Courier 10 Pitch"/>
              </a:rPr>
              <a:t>sema</a:t>
            </a:r>
            <a:r>
              <a:rPr lang="zh-TW" altLang="zh-TW" dirty="0">
                <a:solidFill>
                  <a:srgbClr val="333333"/>
                </a:solidFill>
                <a:highlight>
                  <a:srgbClr val="FFFF00"/>
                </a:highlight>
                <a:latin typeface="Arial Unicode MS"/>
                <a:ea typeface="Courier 10 Pitch"/>
              </a:rPr>
              <a:t>, </a:t>
            </a:r>
            <a:r>
              <a:rPr lang="en-US" altLang="zh-TW" dirty="0">
                <a:solidFill>
                  <a:srgbClr val="333333"/>
                </a:solidFill>
                <a:highlight>
                  <a:srgbClr val="FFFF00"/>
                </a:highlight>
                <a:latin typeface="Arial Unicode MS"/>
                <a:ea typeface="Courier 10 Pitch"/>
              </a:rPr>
              <a:t>0</a:t>
            </a:r>
            <a:r>
              <a:rPr lang="zh-TW" altLang="zh-TW" dirty="0">
                <a:solidFill>
                  <a:srgbClr val="333333"/>
                </a:solidFill>
                <a:highlight>
                  <a:srgbClr val="FFFF00"/>
                </a:highlight>
                <a:latin typeface="Arial Unicode MS"/>
                <a:ea typeface="Courier 10 Pitch"/>
              </a:rPr>
              <a:t>, 1)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10 Pitch"/>
              </a:rPr>
              <a:t> &lt; 0) {</a:t>
            </a:r>
            <a:endParaRPr lang="en-US" altLang="zh-TW" dirty="0">
              <a:solidFill>
                <a:srgbClr val="333333"/>
              </a:solidFill>
              <a:latin typeface="Arial Unicode MS"/>
              <a:ea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10 Pitch"/>
              </a:rPr>
              <a:t>perror("semaphore initialization");</a:t>
            </a:r>
            <a:endParaRPr lang="en-US" altLang="zh-TW" dirty="0">
              <a:solidFill>
                <a:srgbClr val="333333"/>
              </a:solidFill>
              <a:latin typeface="Arial Unicode MS"/>
              <a:ea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10 Pitch"/>
              </a:rPr>
              <a:t>exit(1);</a:t>
            </a:r>
            <a:endParaRPr lang="en-US" altLang="zh-TW" dirty="0">
              <a:solidFill>
                <a:srgbClr val="333333"/>
              </a:solidFill>
              <a:latin typeface="Arial Unicode MS"/>
              <a:ea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10 Pitch"/>
              </a:rPr>
              <a:t>}</a:t>
            </a:r>
            <a:r>
              <a:rPr lang="zh-TW" altLang="zh-TW" sz="1400" dirty="0">
                <a:solidFill>
                  <a:prstClr val="black"/>
                </a:solidFill>
              </a:rPr>
              <a:t> </a:t>
            </a:r>
            <a:endParaRPr lang="zh-TW" altLang="zh-TW" sz="4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AF8196-23B8-434D-8214-9625393EE9E3}"/>
              </a:ext>
            </a:extLst>
          </p:cNvPr>
          <p:cNvSpPr txBox="1"/>
          <p:nvPr/>
        </p:nvSpPr>
        <p:spPr>
          <a:xfrm>
            <a:off x="9432236" y="2364685"/>
            <a:ext cx="237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read, write, execute/search by owner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8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10122" cy="4351338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sem_t *sem_open(const char *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name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oflag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zh-TW" altLang="zh-TW" dirty="0">
                <a:solidFill>
                  <a:srgbClr val="181818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mode_t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mode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unsigned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value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oflag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O_CREAT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>
                <a:latin typeface="Arial" panose="020B0604020202020204" pitchFamily="34" charset="0"/>
              </a:rPr>
              <a:t>mode = 0777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>
                <a:latin typeface="Arial" panose="020B0604020202020204" pitchFamily="34" charset="0"/>
              </a:rPr>
              <a:t>value should be &gt; 0</a:t>
            </a:r>
            <a:endParaRPr lang="en-US" altLang="zh-TW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6345-5448-4070-AE01-40771FE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46C0C-3BE9-4868-9C30-077BDFEC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434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Close Semaphore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390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54C35C-B84B-47F2-9C2E-5C9D43A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The Semaphore Interface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10122" cy="435133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zh-TW" sz="4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int sem_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destroy</a:t>
            </a:r>
            <a:r>
              <a:rPr lang="zh-TW" altLang="zh-TW" sz="4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 (sem_t *</a:t>
            </a:r>
            <a:r>
              <a:rPr lang="zh-TW" altLang="zh-TW" sz="4000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sem</a:t>
            </a:r>
            <a:r>
              <a:rPr lang="zh-TW" altLang="zh-TW" sz="4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int sem_</a:t>
            </a:r>
            <a:r>
              <a:rPr lang="zh-TW" altLang="zh-TW" sz="4000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close 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(sem_t *</a:t>
            </a:r>
            <a:r>
              <a:rPr kumimoji="0" lang="zh-TW" altLang="zh-TW" sz="40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 Unicode MS"/>
                <a:ea typeface="Courier New" panose="02070309020205020404" pitchFamily="49" charset="0"/>
              </a:rPr>
              <a:t>sem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int sem_unlink(const char *</a:t>
            </a:r>
            <a:r>
              <a:rPr kumimoji="0" lang="zh-TW" altLang="zh-TW" sz="40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 Unicode MS"/>
                <a:ea typeface="Courier New" panose="02070309020205020404" pitchFamily="49" charset="0"/>
              </a:rPr>
              <a:t>name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420F3DC-CD13-4544-8A66-3E3E76A5C683}"/>
              </a:ext>
            </a:extLst>
          </p:cNvPr>
          <p:cNvSpPr txBox="1">
            <a:spLocks/>
          </p:cNvSpPr>
          <p:nvPr/>
        </p:nvSpPr>
        <p:spPr>
          <a:xfrm>
            <a:off x="6207034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FE3DC-C61D-463D-9A0B-433D941C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0F4DD8-7CF5-4E8C-8C3F-EB5ABFB1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43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541</Words>
  <Application>Microsoft Office PowerPoint</Application>
  <PresentationFormat>寬螢幕</PresentationFormat>
  <Paragraphs>152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Wingdings</vt:lpstr>
      <vt:lpstr>Office 佈景主題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9.2 The Semaphore Interface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9.2 The Semaphore Interface</dc:title>
  <dc:creator>家愷 許</dc:creator>
  <cp:lastModifiedBy>家愷 許</cp:lastModifiedBy>
  <cp:revision>20</cp:revision>
  <dcterms:created xsi:type="dcterms:W3CDTF">2018-12-22T02:13:35Z</dcterms:created>
  <dcterms:modified xsi:type="dcterms:W3CDTF">2018-12-22T06:29:41Z</dcterms:modified>
</cp:coreProperties>
</file>