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2" r:id="rId5"/>
    <p:sldId id="258" r:id="rId6"/>
    <p:sldId id="263" r:id="rId7"/>
    <p:sldId id="259" r:id="rId8"/>
    <p:sldId id="264" r:id="rId9"/>
    <p:sldId id="260" r:id="rId10"/>
    <p:sldId id="268" r:id="rId11"/>
    <p:sldId id="265" r:id="rId12"/>
    <p:sldId id="261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DF9B3-1399-4AA6-8470-0F9F4DBDE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0D0405-F9CC-475C-8C4F-4710FE0D4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75B0F1-AB4A-4A47-815E-913E4510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3F47-A483-4846-AF2B-CE5FA737F9EF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F7885C-D834-4099-A07B-FD5861EA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A568EC-B414-4DF4-8B99-CDF0A8CD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35C-ACE4-4DE1-9F99-30A5EFAF4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26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010B2-26C7-4A25-AC35-28F5014B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60E5DB-92D6-4188-A19B-34B04CBC2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91BA5E-F2C1-409A-8B29-4C4CBFA5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3F47-A483-4846-AF2B-CE5FA737F9EF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5C82C2-36BB-4AAC-8924-58C534C4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86BA24-1D9B-4E63-80B5-87C7B85F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35C-ACE4-4DE1-9F99-30A5EFAF4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61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450BEF-8282-49BC-B714-616FF7144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E0BE4B-2C0D-4678-B11E-5CB85CA93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18CE48-F4D6-4086-A723-44539F2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3F47-A483-4846-AF2B-CE5FA737F9EF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583C88-2978-4E3D-AC4F-2106067A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8F5C35-FA39-4697-A448-A3128469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35C-ACE4-4DE1-9F99-30A5EFAF4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92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0E84C-9E6B-43CF-97FA-C2CC7FFB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CE5804-7005-4502-A456-9F28AFA4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AB249-73DF-4CF9-AB1C-30014090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3F47-A483-4846-AF2B-CE5FA737F9EF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BEDC40-959D-4715-9F60-801218E2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57AE23-3EEA-4BA9-83FD-3D5BCBEB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35C-ACE4-4DE1-9F99-30A5EFAF4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75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68E8C-2EC8-4E12-976D-A39E2F15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FB97C8-88BA-4BCE-95FB-2DAD734C1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6C5D4-E578-4F23-BCFC-F16E2B61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3F47-A483-4846-AF2B-CE5FA737F9EF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BD0AEE-C832-4E1E-8632-7C46C39E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A82BA0-9DB0-4170-B6B8-C94FB78B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35C-ACE4-4DE1-9F99-30A5EFAF4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13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BAE2F-7951-494C-9901-35B9762C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E4131-8A97-4055-A552-A2B61052F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1EA7E1-6E3D-4F7C-930F-3C58265B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BE18A3-CFB6-4F21-9A40-F42B1689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3F47-A483-4846-AF2B-CE5FA737F9EF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2FAE21-8E35-465D-AB8C-71274B82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2C836F-D0D9-4119-8ADD-5734AFAC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35C-ACE4-4DE1-9F99-30A5EFAF4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9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DDBCF-88DF-4CB7-B9C3-FBC6147B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12AF28-3AD8-4255-9FC4-87097842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975BFF-085E-4CB0-82F4-326D881A7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4E11EE-ABCF-43CA-860B-96C012804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80221D-2528-4EB8-8022-4F5698891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5AEECE-2FBF-4F7A-9D7D-F68A46E1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3F47-A483-4846-AF2B-CE5FA737F9EF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405E70-8B59-4CBC-AD5A-1F17AE6A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CCDCA6-5B69-4B9A-891C-FD40F9CB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35C-ACE4-4DE1-9F99-30A5EFAF4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65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8A129-C59E-4CFA-8F0B-CFABEC5F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319CAB-97B6-4DC1-88A9-FEBEF321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3F47-A483-4846-AF2B-CE5FA737F9EF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95D9DB-B326-409E-AD32-263218B6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3D4CAE-8F83-4BBF-A63C-A178CE2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35C-ACE4-4DE1-9F99-30A5EFAF4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8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30AF51-10D9-4E50-B27E-58E19C20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3F47-A483-4846-AF2B-CE5FA737F9EF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430081-2BEE-4115-8496-00297AF0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11BD1D-A2F2-4841-A441-6DE4309F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35C-ACE4-4DE1-9F99-30A5EFAF4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93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4124D-8AE4-49CB-8F1C-FA0BB725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6A392-2DEC-40CA-A1BF-6742758D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3C07E6-4B29-4C52-ADE4-74819015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C69870-DE20-4093-A3F0-41821A67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3F47-A483-4846-AF2B-CE5FA737F9EF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9E632D-A87F-44FA-9144-CF56B88D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5AA4AF-8EAE-481B-967C-716EA31A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35C-ACE4-4DE1-9F99-30A5EFAF4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3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D831E-6DCA-43CF-8909-FB7D3A9D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5939D4-ACD0-4BD0-B209-136CEA1E1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FB9BEB-4BF5-411E-B6D9-D126801FE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9DF403-7897-4DA3-B823-1E57DAF9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3F47-A483-4846-AF2B-CE5FA737F9EF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521805-C5BB-4D39-B055-36FFCDFC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F2A661-5C7D-4CCE-9842-4F01C58E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635C-ACE4-4DE1-9F99-30A5EFAF4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76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4666584-FE9F-4600-848A-255D85AE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72CD4A-E234-4B30-B127-714E6ADC9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0B7FA6-38B0-4097-A0C7-D3BC2E6A3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B3F47-A483-4846-AF2B-CE5FA737F9EF}" type="datetimeFigureOut">
              <a:rPr lang="zh-TW" altLang="en-US" smtClean="0"/>
              <a:t>2019/4/14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B09B7-A131-4E5E-8BF1-6485E1961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51AE9A-B4D6-4D6B-8B2E-074C432B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635C-ACE4-4DE1-9F99-30A5EFAF4B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98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EC1BC-D02D-4E55-A399-47560B801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Group 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F69CE-F2F5-4E8D-8B8E-3F46B3B41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3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11CE0-4145-41F3-A616-026FAB15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5071A6-DF70-4DF4-86B9-C8A55789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00025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449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F5C30-31CB-47B8-9092-A8C6BAA1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95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40E59-5194-41EB-94F4-AFE865A9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 ,Maggie, jack as </a:t>
            </a:r>
            <a:r>
              <a:rPr lang="en-US" altLang="zh-TW" dirty="0" err="1"/>
              <a:t>narrtor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2B236-B1E6-4C51-B1AA-F7547FDC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zh-TW" b="1" dirty="0"/>
              <a:t>劍拔弩張</a:t>
            </a:r>
            <a:endParaRPr lang="zh-TW" altLang="zh-TW" dirty="0"/>
          </a:p>
          <a:p>
            <a:r>
              <a:rPr lang="zh-TW" altLang="zh-TW" dirty="0"/>
              <a:t>進行檢討時，瑪姬向傑克和羅伯解釋，她單位的布料供應商網路如何運作。她開始詳細說明成本時，羅伯打斷她的話。</a:t>
            </a:r>
          </a:p>
          <a:p>
            <a:r>
              <a:rPr lang="zh-TW" altLang="zh-TW" dirty="0"/>
              <a:t>「我們已經投資那麼多在資訊科技上了，為什麼產品從設計到上市還要花將近一年？」他問。</a:t>
            </a:r>
          </a:p>
          <a:p>
            <a:r>
              <a:rPr lang="zh-TW" altLang="zh-TW" dirty="0"/>
              <a:t>「我們所有東西都用最好的供應商，」瑪姬猛然回答：「每一家供應商也都採用最好的供應商。這表示我們有一個很深的供應鏈。所以設計很棒，製造品質也有目共睹。但這些人都還有許多其他企業客戶，競相爭取他們的時間，而供應商之間的工作交接可能會很慢。」</a:t>
            </a:r>
          </a:p>
          <a:p>
            <a:r>
              <a:rPr lang="zh-TW" altLang="zh-TW" dirty="0"/>
              <a:t>羅伯強力要求她說明她部門貨運成本居高不下的問題時，她大發雷霆。</a:t>
            </a:r>
          </a:p>
          <a:p>
            <a:r>
              <a:rPr lang="zh-TW" altLang="zh-TW" dirty="0"/>
              <a:t>「抱歉，羅伯，但我覺得，你在貨運成本上盤問我有點奇怪。我在這方面有二十年經驗，這是我的專業領域。我們的預測可能有點不佳，但在工作前置時間五十週的情況下，這已經是最好的預測結果了；如果你想要讓我們的品質達到最高，就一定得這麼久。老實說，我絕不會問你如何匯整編製年報，那是財務長的職責。為什麼我們要浪費時間在這件事上？」</a:t>
            </a:r>
          </a:p>
          <a:p>
            <a:r>
              <a:rPr lang="zh-TW" altLang="zh-TW" dirty="0"/>
              <a:t>「對不起，瑪姬，我只是在盡我的職責。」</a:t>
            </a:r>
          </a:p>
          <a:p>
            <a:r>
              <a:rPr lang="zh-TW" altLang="zh-TW" dirty="0"/>
              <a:t>「不，你不是，你在做我該做的事。」</a:t>
            </a:r>
          </a:p>
          <a:p>
            <a:r>
              <a:rPr lang="zh-TW" altLang="zh-TW" dirty="0"/>
              <a:t>「好，」傑克安撫地說：「我想，我們今天在這件事情上花的時間已經夠多了。瑪姬已經表達她的意思，羅伯，我們改天再繼續談這件事。」</a:t>
            </a:r>
          </a:p>
          <a:p>
            <a:r>
              <a:rPr lang="zh-TW" altLang="zh-TW" dirty="0"/>
              <a:t>瑪姬一走出去，羅伯就對傑克說：「他們全都有各自的病狀。若是把所有病狀加在一起，不只會耗費我們一大筆錢，還可能讓公司的未來面臨風險。」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156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F5C30-31CB-47B8-9092-A8C6BAA1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BFAAD-E204-4EF6-85FF-F0CDD3A0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哪一種領導方式，才能讓弗希的所有事業單位整合起來？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87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B5EA8-5668-472E-AAC1-6F38CBC4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May need change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5E70E3-EEAB-4A74-95B7-CFA6CE729241}"/>
              </a:ext>
            </a:extLst>
          </p:cNvPr>
          <p:cNvSpPr txBox="1"/>
          <p:nvPr/>
        </p:nvSpPr>
        <p:spPr>
          <a:xfrm>
            <a:off x="4446872" y="2252312"/>
            <a:ext cx="7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弗希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505E952-8699-49CA-8BB5-BE110FC6B6D4}"/>
              </a:ext>
            </a:extLst>
          </p:cNvPr>
          <p:cNvCxnSpPr/>
          <p:nvPr/>
        </p:nvCxnSpPr>
        <p:spPr>
          <a:xfrm>
            <a:off x="5178392" y="2444817"/>
            <a:ext cx="12897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B4616B-CF2E-42C9-B442-90774F744DC8}"/>
              </a:ext>
            </a:extLst>
          </p:cNvPr>
          <p:cNvSpPr txBox="1"/>
          <p:nvPr/>
        </p:nvSpPr>
        <p:spPr>
          <a:xfrm>
            <a:off x="6468177" y="2252312"/>
            <a:ext cx="7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侯爵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F9ED080-0723-4343-B30D-DB0D8E2960B6}"/>
              </a:ext>
            </a:extLst>
          </p:cNvPr>
          <p:cNvCxnSpPr/>
          <p:nvPr/>
        </p:nvCxnSpPr>
        <p:spPr>
          <a:xfrm>
            <a:off x="3157087" y="2436978"/>
            <a:ext cx="12897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FEC3B8-6203-4A2A-9310-10FB740D1462}"/>
              </a:ext>
            </a:extLst>
          </p:cNvPr>
          <p:cNvSpPr txBox="1"/>
          <p:nvPr/>
        </p:nvSpPr>
        <p:spPr>
          <a:xfrm>
            <a:off x="1588168" y="2252312"/>
            <a:ext cx="156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供應鏈之城</a:t>
            </a:r>
            <a:r>
              <a:rPr lang="en-US" altLang="zh-TW" dirty="0"/>
              <a:t>(</a:t>
            </a:r>
            <a:r>
              <a:rPr lang="zh-TW" altLang="en-US" dirty="0"/>
              <a:t>李曉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5BC1B73-4964-4C53-B8AD-4068F62E006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803007" y="2621644"/>
            <a:ext cx="0" cy="5354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360311-2D0F-48E8-BA74-0808BC0DE968}"/>
              </a:ext>
            </a:extLst>
          </p:cNvPr>
          <p:cNvSpPr txBox="1"/>
          <p:nvPr/>
        </p:nvSpPr>
        <p:spPr>
          <a:xfrm>
            <a:off x="4124427" y="3157086"/>
            <a:ext cx="135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傑克</a:t>
            </a:r>
            <a:r>
              <a:rPr lang="en-US" altLang="zh-TW" dirty="0"/>
              <a:t>(CEO)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86CF1DA-8B51-488F-9459-10084DAEFDA9}"/>
              </a:ext>
            </a:extLst>
          </p:cNvPr>
          <p:cNvCxnSpPr>
            <a:cxnSpLocks/>
          </p:cNvCxnSpPr>
          <p:nvPr/>
        </p:nvCxnSpPr>
        <p:spPr>
          <a:xfrm>
            <a:off x="5265020" y="3341752"/>
            <a:ext cx="120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D67AF7-213F-4F1E-8BF0-8DB99468BC05}"/>
              </a:ext>
            </a:extLst>
          </p:cNvPr>
          <p:cNvSpPr txBox="1"/>
          <p:nvPr/>
        </p:nvSpPr>
        <p:spPr>
          <a:xfrm>
            <a:off x="6468177" y="3157086"/>
            <a:ext cx="145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拉維</a:t>
            </a:r>
            <a:r>
              <a:rPr lang="en-US" altLang="zh-TW" dirty="0"/>
              <a:t>(</a:t>
            </a:r>
            <a:r>
              <a:rPr lang="zh-TW" altLang="en-US" dirty="0"/>
              <a:t>顧問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762AC65-ED81-49BF-97C4-2089E7E00397}"/>
              </a:ext>
            </a:extLst>
          </p:cNvPr>
          <p:cNvCxnSpPr>
            <a:cxnSpLocks/>
          </p:cNvCxnSpPr>
          <p:nvPr/>
        </p:nvCxnSpPr>
        <p:spPr>
          <a:xfrm flipV="1">
            <a:off x="4793385" y="3526418"/>
            <a:ext cx="0" cy="5354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B3FF8F8-F7CE-49C5-A62B-829287C0295D}"/>
              </a:ext>
            </a:extLst>
          </p:cNvPr>
          <p:cNvSpPr txBox="1"/>
          <p:nvPr/>
        </p:nvSpPr>
        <p:spPr>
          <a:xfrm>
            <a:off x="4114804" y="4061860"/>
            <a:ext cx="157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羅伯</a:t>
            </a:r>
            <a:r>
              <a:rPr lang="en-US" altLang="zh-TW" dirty="0"/>
              <a:t>(</a:t>
            </a:r>
            <a:r>
              <a:rPr lang="zh-TW" altLang="en-US" dirty="0"/>
              <a:t>財務長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8010385-ED04-478F-BB5F-39895B384379}"/>
              </a:ext>
            </a:extLst>
          </p:cNvPr>
          <p:cNvCxnSpPr>
            <a:cxnSpLocks/>
          </p:cNvCxnSpPr>
          <p:nvPr/>
        </p:nvCxnSpPr>
        <p:spPr>
          <a:xfrm flipV="1">
            <a:off x="4803007" y="4431192"/>
            <a:ext cx="0" cy="5354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8C820BE-8F5E-4F5C-BAE6-807CAAE7D24F}"/>
              </a:ext>
            </a:extLst>
          </p:cNvPr>
          <p:cNvCxnSpPr/>
          <p:nvPr/>
        </p:nvCxnSpPr>
        <p:spPr>
          <a:xfrm>
            <a:off x="4793385" y="4658627"/>
            <a:ext cx="895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BBC31DD-3254-4F04-AF34-4BB64C4D340A}"/>
              </a:ext>
            </a:extLst>
          </p:cNvPr>
          <p:cNvCxnSpPr/>
          <p:nvPr/>
        </p:nvCxnSpPr>
        <p:spPr>
          <a:xfrm>
            <a:off x="5688519" y="4658627"/>
            <a:ext cx="0" cy="30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AD65BD7-91F5-456D-8FB6-514D78D5E6E6}"/>
              </a:ext>
            </a:extLst>
          </p:cNvPr>
          <p:cNvSpPr txBox="1"/>
          <p:nvPr/>
        </p:nvSpPr>
        <p:spPr>
          <a:xfrm>
            <a:off x="4446872" y="5005693"/>
            <a:ext cx="7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瑪姬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C33F298-D7F9-4D0B-A687-694858971F09}"/>
              </a:ext>
            </a:extLst>
          </p:cNvPr>
          <p:cNvSpPr txBox="1"/>
          <p:nvPr/>
        </p:nvSpPr>
        <p:spPr>
          <a:xfrm>
            <a:off x="5332384" y="5005693"/>
            <a:ext cx="7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東尼</a:t>
            </a:r>
          </a:p>
        </p:txBody>
      </p:sp>
    </p:spTree>
    <p:extLst>
      <p:ext uri="{BB962C8B-B14F-4D97-AF65-F5344CB8AC3E}">
        <p14:creationId xmlns:p14="http://schemas.microsoft.com/office/powerpoint/2010/main" val="155688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67993-396A-4547-A7AA-7B714234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BEA6AC-5931-4DA5-978B-F6A40DFE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zh-TW" dirty="0"/>
              <a:t>弗希品牌（</a:t>
            </a:r>
            <a:r>
              <a:rPr lang="en-US" altLang="zh-TW" dirty="0" err="1"/>
              <a:t>Voici</a:t>
            </a:r>
            <a:r>
              <a:rPr lang="en-US" altLang="zh-TW" dirty="0"/>
              <a:t> Brands</a:t>
            </a:r>
            <a:r>
              <a:rPr lang="zh-TW" altLang="zh-TW" dirty="0"/>
              <a:t>）執行長傑克．艾蒙斯（</a:t>
            </a:r>
            <a:r>
              <a:rPr lang="en-US" altLang="zh-TW" dirty="0"/>
              <a:t>Jack Emmons)</a:t>
            </a:r>
          </a:p>
          <a:p>
            <a:r>
              <a:rPr lang="zh-TW" altLang="zh-TW" dirty="0"/>
              <a:t>兩年前，</a:t>
            </a:r>
            <a:r>
              <a:rPr lang="zh-TW" altLang="en-US" dirty="0"/>
              <a:t>競爭對手</a:t>
            </a:r>
            <a:r>
              <a:rPr lang="zh-TW" altLang="zh-TW" dirty="0"/>
              <a:t>侯爵公司整合旗下的供應鏈營運，把所有產品線外包給供應鏈之城。這麼一來，侯爵公司把從時尚設計到產品送達零售商店的時間，從五十週縮減為六十天，因而獲利提高了</a:t>
            </a:r>
            <a:r>
              <a:rPr lang="en-US" altLang="zh-TW" dirty="0"/>
              <a:t>20</a:t>
            </a:r>
            <a:r>
              <a:rPr lang="zh-TW" altLang="zh-TW" dirty="0"/>
              <a:t>％。增加的獲利中，只有一小部分是因為中國勞工成本較低，大部分原因是產品上市時間較快，讓侯爵公司能更快速因應趕時髦顧客的一時興致。</a:t>
            </a:r>
          </a:p>
          <a:p>
            <a:r>
              <a:rPr lang="zh-TW" altLang="zh-TW" dirty="0"/>
              <a:t>過去五年來，以洛杉磯為基地的弗希品牌，把配銷從美國的百貨公司，擴大到加拿大、墨西哥和英國，並透過型錄和網際網路來銷售。但過去兩年，公司開始虧損，競爭對手的銷量超過弗希，因為供應問題已經影響銷售了。</a:t>
            </a:r>
          </a:p>
          <a:p>
            <a:r>
              <a:rPr lang="zh-TW" altLang="en-US" dirty="0"/>
              <a:t>推出的新潮</a:t>
            </a:r>
            <a:r>
              <a:rPr lang="zh-TW" altLang="zh-TW" dirty="0"/>
              <a:t>迷你裙，幾乎是一推出就搶購一空，但補貨速度太慢，沒趕上耶誕購物季。負責潔琪系列的資深副總裁瑪姬．羅森（</a:t>
            </a:r>
            <a:r>
              <a:rPr lang="en-US" altLang="zh-TW" dirty="0"/>
              <a:t>Margie Rosen</a:t>
            </a:r>
            <a:r>
              <a:rPr lang="zh-TW" altLang="zh-TW" dirty="0"/>
              <a:t>）立即採取措施，找到備援的供應商。她雇用額外的人員監督這些供應商；即使如此，仍有幾批商品必須修改。長假過後，青少年對那些裙子失去興趣，庫存水準攀高，剩下的裙子以極低折扣出清。</a:t>
            </a:r>
            <a:endParaRPr lang="en-US" altLang="zh-TW" dirty="0"/>
          </a:p>
          <a:p>
            <a:r>
              <a:rPr lang="zh-TW" altLang="zh-TW" dirty="0"/>
              <a:t>一位知名的產業分析師，尖銳地批評該公司未能維持營運正常運作，弗希的股價應聲重挫。身為專業人員，瑪姬負起全責，但傑克了解，那其實不是她的營運作業獨有的問題。</a:t>
            </a:r>
            <a:endParaRPr lang="en-US" altLang="zh-TW" dirty="0"/>
          </a:p>
          <a:p>
            <a:r>
              <a:rPr lang="zh-TW" altLang="zh-TW" dirty="0"/>
              <a:t>從設計到上市耗時太久，就不可能進行正確預測。當供應商的問題，造成弗希的兒童服裝系列「哈利與莎莉」缺貨，傑克知道必須仔細檢視公司的整體營運。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0149058-9637-475D-93BA-AF983393444C}"/>
              </a:ext>
            </a:extLst>
          </p:cNvPr>
          <p:cNvSpPr txBox="1"/>
          <p:nvPr/>
        </p:nvSpPr>
        <p:spPr>
          <a:xfrm>
            <a:off x="1905802" y="490888"/>
            <a:ext cx="46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整理</a:t>
            </a:r>
            <a:r>
              <a:rPr lang="en-US" altLang="zh-TW" dirty="0"/>
              <a:t>:jack</a:t>
            </a:r>
            <a:r>
              <a:rPr lang="zh-TW" altLang="en-US" dirty="0"/>
              <a:t>的自我回想</a:t>
            </a:r>
          </a:p>
        </p:txBody>
      </p:sp>
    </p:spTree>
    <p:extLst>
      <p:ext uri="{BB962C8B-B14F-4D97-AF65-F5344CB8AC3E}">
        <p14:creationId xmlns:p14="http://schemas.microsoft.com/office/powerpoint/2010/main" val="88202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F5C30-31CB-47B8-9092-A8C6BAA1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BFAAD-E204-4EF6-85FF-F0CDD3A0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54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4C7F7-F7AC-426C-8F36-B811BAD5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Maggie and jack . narrator with 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C33F3C-3C5C-48F8-BD12-5FCBB1B6C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TW" altLang="zh-TW" b="1" dirty="0"/>
              <a:t>關係舒適區</a:t>
            </a:r>
            <a:endParaRPr lang="zh-TW" altLang="zh-TW" dirty="0"/>
          </a:p>
          <a:p>
            <a:r>
              <a:rPr lang="zh-TW" altLang="zh-TW" dirty="0"/>
              <a:t>「該死，」傑克刮鬍子時劃傷了脖子。白色的刮鬍膏泛起紅色。他在中國國際航空的波音</a:t>
            </a:r>
            <a:r>
              <a:rPr lang="en-US" altLang="zh-TW" dirty="0"/>
              <a:t>777</a:t>
            </a:r>
            <a:r>
              <a:rPr lang="zh-TW" altLang="zh-TW" dirty="0"/>
              <a:t>客機上，用洗手間小水龍頭流出的水沖洗臉，並用一些面紙輕擦著傷口。</a:t>
            </a:r>
          </a:p>
          <a:p>
            <a:r>
              <a:rPr lang="zh-TW" altLang="zh-TW" dirty="0"/>
              <a:t>傑克登機之後，就意識到一件事，而且備感困擾：和中國的供應鏈之城洽談，甚至不是他的選項。弗希只是過度分散管理罷了。</a:t>
            </a:r>
          </a:p>
          <a:p>
            <a:r>
              <a:rPr lang="en-US" altLang="zh-TW" dirty="0"/>
              <a:t>1970</a:t>
            </a:r>
            <a:r>
              <a:rPr lang="zh-TW" altLang="zh-TW" dirty="0"/>
              <a:t>年成立的弗希品牌，一開始只有一款服裝系列，其後的</a:t>
            </a:r>
            <a:r>
              <a:rPr lang="en-US" altLang="zh-TW" dirty="0"/>
              <a:t>35</a:t>
            </a:r>
            <a:r>
              <a:rPr lang="zh-TW" altLang="zh-TW" dirty="0"/>
              <a:t>年，另外收購了四個品牌。每一個事業都像是子公司：擁有自己的傳統、自己的管理階層、自己的供應商。瑪姬就是典型的服裝系列經理，她對時尚界、零售產業和採購細節的知識，在公司裡受到大家尊敬。說實話，傑克甚至覺得有點忌憚她。</a:t>
            </a:r>
          </a:p>
          <a:p>
            <a:r>
              <a:rPr lang="zh-TW" altLang="zh-TW" dirty="0"/>
              <a:t>就像所有其他產品系列的事業主管一樣，瑪姬這些年來和供應商簽訂穩定而可靠的合約：從紡織廠到製作公司，從報關行到倉儲，從技術顧問到運輸公司。她的員工與這些供應商合作，遵循所屬事業單位的獨特程序，接受單位系統的訓練。</a:t>
            </a:r>
          </a:p>
          <a:p>
            <a:r>
              <a:rPr lang="zh-TW" altLang="zh-TW" dirty="0"/>
              <a:t>傑克記得有次必須向瑪姬詢問皮革短缺的事情，那時他心裡有多不舒服。結果證明，她位於澳洲的一家主要供應商，受到大罷工的衝擊。</a:t>
            </a:r>
          </a:p>
          <a:p>
            <a:r>
              <a:rPr lang="zh-TW" altLang="zh-TW" dirty="0"/>
              <a:t>「那不就是幾年前出現管理問題的那家公司嗎？」傑克問。</a:t>
            </a:r>
          </a:p>
          <a:p>
            <a:r>
              <a:rPr lang="zh-TW" altLang="zh-TW" dirty="0"/>
              <a:t>「對，是那家公司，」瑪姬說：「那時他們有一些問題，更換管理階層之後，一切都很好，直到現在。」</a:t>
            </a:r>
          </a:p>
          <a:p>
            <a:r>
              <a:rPr lang="zh-TW" altLang="zh-TW" dirty="0"/>
              <a:t>「那現在的問題是什麼，」傑克簡潔地問：「為什麼我們還在用這些人？」</a:t>
            </a:r>
          </a:p>
          <a:p>
            <a:r>
              <a:rPr lang="zh-TW" altLang="zh-TW" dirty="0"/>
              <a:t>「他們採用一項特殊製程，可以製造我們想要的那種柔軟皮革，」瑪姬回答：「我們與他們的關係，已經有幾十年了。在這次罷工之前，他們在交貨方面一直都很可靠。」</a:t>
            </a:r>
          </a:p>
          <a:p>
            <a:r>
              <a:rPr lang="zh-TW" altLang="zh-TW" dirty="0"/>
              <a:t>傑克也曾擔任事業單位負責人，因此能了解瑪姬與其他副總裁，這些年來與自己的供應商發展出密切的關係。如果有人試著撤掉他任何一個重要供應商，然後仍要他為盈虧績效負責，他會說：「想都別想！」</a:t>
            </a:r>
          </a:p>
          <a:p>
            <a:r>
              <a:rPr lang="zh-TW" altLang="zh-TW" dirty="0"/>
              <a:t>傑克把飛機洗手間小水槽裡的塞子拉起來，看著刮鬍水像螺旋般急速往下流。「我沒辦法迫使他們整合，」他心想：「瑪姬可能無法接受而離開。」其他單位的一些主管也會感到忿恨。他們可能會以行動表達，在背後玩一些政治手法。整合計畫會是一大失敗，三年之後，他們會很高興計畫毀了。（也許他本人也毀了。）</a:t>
            </a:r>
          </a:p>
          <a:p>
            <a:r>
              <a:rPr lang="zh-TW" altLang="zh-TW" dirty="0"/>
              <a:t>用毛巾擦臉後，他打開洗手間的摺疊門，走回座位，再次想到供應鏈之城閃閃發亮的生產區樓層、數百部縫紉機、戴著頭巾極度專注的女工，以及開始對弗希市場造成壓力的侯爵公司。「不改變，就等死，」他心想：「要改變。但要怎麼改？」</a:t>
            </a:r>
          </a:p>
          <a:p>
            <a:r>
              <a:rPr lang="zh-TW" altLang="zh-TW" dirty="0"/>
              <a:t>他重新坐到座位上，開始讀雜誌上一篇介紹供應鏈管理的長文。這篇文章報導某家大型電信公司的成功，主要歸功於它指派主管負責監督物流和採購作業的供應鏈。報導描述這位高階主管是意志堅強的領導人，建立一個負責所有供應鏈營運的組織。他只保有精選的少數幾家供應商，因而成為他們最大的顧客之一，所以這些供應商必須關注他的需求。最後，他透過營運效率，替公司省下數百萬美元。</a:t>
            </a:r>
          </a:p>
          <a:p>
            <a:r>
              <a:rPr lang="zh-TW" altLang="zh-TW" dirty="0"/>
              <a:t>「我就是需要這種人，」傑克心想：「不怕困難的人。」如果瑪姬必須應付這種人，她的反應一定是負面的。要說服她和其他單位主管相信這是個好構想，需要花一些技巧。從小處著手會比較好。</a:t>
            </a:r>
          </a:p>
          <a:p>
            <a:r>
              <a:rPr lang="zh-TW" altLang="zh-TW" dirty="0"/>
              <a:t>「我會要求各位資深副總裁，自願提供他們的一部分供應鏈來進行審查，」傑克心想：「如果有某個單位發現一個可節省成本的部分，其他單位可能就會跟進。」想到這裡，他露出微笑，戴上耳機。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10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F5C30-31CB-47B8-9092-A8C6BAA1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BFAAD-E204-4EF6-85FF-F0CDD3A0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5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CE36A-B320-4B0E-9DF4-56F101A7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Ravi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11B526-69C8-4B8F-9CEB-9AFC5A1C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TW" altLang="zh-TW" b="1" dirty="0"/>
              <a:t>一隻羅威納犬</a:t>
            </a:r>
            <a:endParaRPr lang="zh-TW" altLang="zh-TW" dirty="0"/>
          </a:p>
          <a:p>
            <a:r>
              <a:rPr lang="zh-TW" altLang="zh-TW" dirty="0"/>
              <a:t>傑克最喜歡在灰色餐廳（</a:t>
            </a:r>
            <a:r>
              <a:rPr lang="en-US" altLang="zh-TW" dirty="0"/>
              <a:t>Grigio</a:t>
            </a:r>
            <a:r>
              <a:rPr lang="zh-TW" altLang="zh-TW" dirty="0"/>
              <a:t>）一邊吃午餐、一邊慢慢談公事。現在，正午明亮的陽光穿透大型天窗，籠罩著這間餐廳，使酒杯和銅色磁磚地板閃閃發光。傑克選擇今日特餐野生鮭魚，他的客人拉維．錢德里（</a:t>
            </a:r>
            <a:r>
              <a:rPr lang="en-US" altLang="zh-TW" dirty="0"/>
              <a:t>Ravi </a:t>
            </a:r>
            <a:r>
              <a:rPr lang="en-US" altLang="zh-TW" dirty="0" err="1"/>
              <a:t>Chandry</a:t>
            </a:r>
            <a:r>
              <a:rPr lang="zh-TW" altLang="zh-TW" dirty="0"/>
              <a:t>）點了明蝦。服務生謝謝他們點餐之後便離開了。</a:t>
            </a:r>
          </a:p>
          <a:p>
            <a:r>
              <a:rPr lang="zh-TW" altLang="zh-TW" dirty="0"/>
              <a:t>傑克在董事會裡的良師麥克．卡弗戴爾（</a:t>
            </a:r>
            <a:r>
              <a:rPr lang="en-US" altLang="zh-TW" dirty="0"/>
              <a:t>Mike Coverdale</a:t>
            </a:r>
            <a:r>
              <a:rPr lang="zh-TW" altLang="zh-TW" dirty="0"/>
              <a:t>）推薦拉維，說他曾為全球第二大零食及飲料公司索登（</a:t>
            </a:r>
            <a:r>
              <a:rPr lang="en-US" altLang="zh-TW" dirty="0"/>
              <a:t>T.M </a:t>
            </a:r>
            <a:r>
              <a:rPr lang="en-US" altLang="zh-TW" dirty="0" err="1"/>
              <a:t>Solden</a:t>
            </a:r>
            <a:r>
              <a:rPr lang="zh-TW" altLang="zh-TW" dirty="0"/>
              <a:t>），有效集中管理所有的供應鏈營運。麥克提到，看上去只有五十幾歲的拉維最近「退休」，平日都在打高爾夫球，以及提供一些顧問服務。「我預期他不會保持退休很久，」麥克之前告訴傑克：「他的財務很寬裕，但他太擅長自己從事的工作，閒不住。現在或許正是個好時機，可用挑戰來吸引他。」</a:t>
            </a:r>
          </a:p>
          <a:p>
            <a:r>
              <a:rPr lang="zh-TW" altLang="zh-TW" dirty="0"/>
              <a:t>傑克開始說明他的中國行，並簡略講述弗希供應鏈的一些問題。拉維仔細聆聽，然後開始進入提問模式。他先問到侯爵公司和弗希的其他競爭對手，並盤問傑克，那些公司的本益比、產品上市時間，以及相較於弗希的客戶滿意度。傑克盡量扼要說明那些數字。他對拉維的專業和強勢印象深刻。</a:t>
            </a:r>
          </a:p>
          <a:p>
            <a:r>
              <a:rPr lang="zh-TW" altLang="zh-TW" dirty="0"/>
              <a:t>拉維收集到足夠的資訊，可整理出自己的看法之後，覺得很滿意。他往後靠在椅背上，用餐巾抹了一下嘴。</a:t>
            </a:r>
          </a:p>
          <a:p>
            <a:r>
              <a:rPr lang="zh-TW" altLang="zh-TW" dirty="0"/>
              <a:t>「毫無疑問，你必須改進供應鏈的速度和效率，」他開始說：「首先，你的成本埋在各處，必須先衡量每個項目，我指的是所有的項目。這麼做之後，就可以想想要如何精簡營運，變得更有效率。侯爵公司似乎在這方面遠遠勝過你們。」他看起來非常認真，盯著坐在對面的傑克，「考量到你的競爭情勢，你必須立刻開始行動。」</a:t>
            </a:r>
          </a:p>
          <a:p>
            <a:r>
              <a:rPr lang="zh-TW" altLang="zh-TW" dirty="0"/>
              <a:t>傑克說明他對瑪姬和其他單位主管的疑慮，拉維微笑，露出大大的牙齒。</a:t>
            </a:r>
          </a:p>
          <a:p>
            <a:r>
              <a:rPr lang="zh-TW" altLang="zh-TW" dirty="0"/>
              <a:t>「我了解，」他說：「你把這些人的權力拿走，對他們是一大威脅。但請從這個角度來看問題：你的競爭對手突飛猛進，你最近的虧損敲響警鈴。如果不馬上行動，虧損會擴大。等到那種情況發生，你甚至可能沒辦法從中國人那裡得到好交易，中國人會察覺到你的絕望，」他暫停了一下，「坦白說，全公司都會陷入危險。」</a:t>
            </a:r>
          </a:p>
          <a:p>
            <a:r>
              <a:rPr lang="zh-TW" altLang="zh-TW" dirty="0"/>
              <a:t>傑克知道，該是攤牌的時候了。「我已經跟董事會和財務長說明，」他說：「我想我們一定可以一起商量出一個讓你滿意的待遇。」</a:t>
            </a:r>
          </a:p>
          <a:p>
            <a:r>
              <a:rPr lang="zh-TW" altLang="zh-TW" dirty="0"/>
              <a:t>拉維看起來面無表情。「傑克，你需要一隻羅威納犬來做這個工作，而只有在你明確告知各單位主管必須照我的方法來做，我才會考慮接這份工作。你沒有時間建立共識了。如果你不浪費一年說服內部接受這個做法，我做起來會更快得多，而且更快產生效益。事情就是這麼簡單。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18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F5C30-31CB-47B8-9092-A8C6BAA1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BFAAD-E204-4EF6-85FF-F0CDD3A0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641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17F67-DFA6-4051-895D-C1ABF7D0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Tony , ppt work-&gt;graph of chart(2 slide)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15749-248B-457A-9B17-18E7B273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TW" altLang="zh-TW" b="1" dirty="0"/>
              <a:t>另一隻較謹慎的犬種</a:t>
            </a:r>
            <a:endParaRPr lang="zh-TW" altLang="zh-TW" dirty="0"/>
          </a:p>
          <a:p>
            <a:r>
              <a:rPr lang="zh-TW" altLang="zh-TW" dirty="0"/>
              <a:t>傑克回到辦公室之後，試著草擬一份組織圖。他把拉維．錢德里的名字，寫進「全球採購、製造、物流部門副總裁」這個新職位的方框。在拉維的方框旁邊，傑克又畫了五個方框，把弗希各單位主管的名字填進去。他開始填入「東尼．雷尼」（</a:t>
            </a:r>
            <a:r>
              <a:rPr lang="en-US" altLang="zh-TW" dirty="0"/>
              <a:t>Tony </a:t>
            </a:r>
            <a:r>
              <a:rPr lang="en-US" altLang="zh-TW" dirty="0" err="1"/>
              <a:t>Rini</a:t>
            </a:r>
            <a:r>
              <a:rPr lang="zh-TW" altLang="zh-TW" dirty="0"/>
              <a:t>）這個名字，然後又停下來。</a:t>
            </a:r>
          </a:p>
          <a:p>
            <a:r>
              <a:rPr lang="zh-TW" altLang="zh-TW" dirty="0"/>
              <a:t>東尼領導兒童服裝部門「哈利和莎莉」，兒童服裝是穩定的業務線，但不是成長最大或最快的一塊。東尼很有才幹，在公司服務已十年，待過所有的事業部。他不玩政治，至少傑克看來是如此。在所有的事業單位經理中，東尼一向是看來最正直可靠的人。他可以贏得別人的完全信任。</a:t>
            </a:r>
          </a:p>
          <a:p>
            <a:r>
              <a:rPr lang="zh-TW" altLang="zh-TW" dirty="0"/>
              <a:t>傑克把拉維的名字從方框中擦掉，放上東尼的名字。這個構想很有趣。東尼必定能得到其他事業單位主管的信任。他不僅知道如何和他們相處，也知道如何在公司裡把事情做好。但東尼從未整合過本身業務的供應作業。他能成功辦到嗎？他想要這樣做嗎？傑克要他的助理安排和東尼開會。</a:t>
            </a:r>
          </a:p>
          <a:p>
            <a:r>
              <a:rPr lang="zh-TW" altLang="zh-TW" dirty="0"/>
              <a:t>接下來的下午，傑克示意東尼在他辦公室的一張椅子坐下，並且關上門。「東尼，我想私下問你一個想法，請不要對別人透露，」他說。</a:t>
            </a:r>
          </a:p>
          <a:p>
            <a:r>
              <a:rPr lang="zh-TW" altLang="zh-TW" dirty="0"/>
              <a:t>東尼似乎很高興。「請繼續說，傑克。」</a:t>
            </a:r>
          </a:p>
          <a:p>
            <a:r>
              <a:rPr lang="zh-TW" altLang="zh-TW" dirty="0"/>
              <a:t>傑克逐一讓東尼看他和董事會分享的</a:t>
            </a:r>
            <a:r>
              <a:rPr lang="en-US" altLang="zh-TW" dirty="0"/>
              <a:t>PowerPoint</a:t>
            </a:r>
            <a:r>
              <a:rPr lang="zh-TW" altLang="zh-TW" dirty="0"/>
              <a:t>圖表。他檢視那些數字：先是講整體數字，接著講東尼單位的數字。分析結果顯示，若減少供應商的數目，每個事業單位第一年會省下</a:t>
            </a:r>
            <a:r>
              <a:rPr lang="en-US" altLang="zh-TW" dirty="0"/>
              <a:t>20</a:t>
            </a:r>
            <a:r>
              <a:rPr lang="zh-TW" altLang="zh-TW" dirty="0"/>
              <a:t>％的費用，之後至少會再減少</a:t>
            </a:r>
            <a:r>
              <a:rPr lang="en-US" altLang="zh-TW" dirty="0"/>
              <a:t>4</a:t>
            </a:r>
            <a:r>
              <a:rPr lang="zh-TW" altLang="zh-TW" dirty="0"/>
              <a:t>％到</a:t>
            </a:r>
            <a:r>
              <a:rPr lang="en-US" altLang="zh-TW" dirty="0"/>
              <a:t>6</a:t>
            </a:r>
            <a:r>
              <a:rPr lang="zh-TW" altLang="zh-TW" dirty="0"/>
              <a:t>％。半數省下的費用，會回頭挹注到各個單位的行銷和銷售活動，以及做為高階經理人的獎金。「整體來說，看來好像你的單位可能收穫最多，」傑克下結論。「所以，你有什麼看法？」</a:t>
            </a:r>
          </a:p>
          <a:p>
            <a:r>
              <a:rPr lang="zh-TW" altLang="zh-TW" dirty="0"/>
              <a:t>東尼猶豫了一下，抿緊嘴脣，然後站起來走到白板那裡。他列出他部門供應鏈的所有部分，以及負責各部分的承包商。「看看運輸供應商，」他說：「我們的產品來自這十家公司，每一家都有各自的物流作業。」他解釋說，有些公司自行運輸產品到弗希在紐約和洛杉磯的倉庫。另外有些公司委由承包商把產品運送到倉庫，還有一些公司直接把衣服送到店裡。「我的單位必須改變與承包商的銷售條款。」東尼繼續在白板的最遠兩側列出分包商和次分包商，並在各個團體四周畫圈，用線連接起來。白板開始顯得非常凌亂；東尼的字跡變得更潦草難懂。「你了解概略情況，這很複雜，有上百萬個細節需要考量。即使只是縮減一個單位的供應商數目，都無法在一夕之間完成。」</a:t>
            </a:r>
          </a:p>
          <a:p>
            <a:r>
              <a:rPr lang="zh-TW" altLang="zh-TW" dirty="0"/>
              <a:t>傑克盯著白板看。</a:t>
            </a:r>
          </a:p>
          <a:p>
            <a:r>
              <a:rPr lang="zh-TW" altLang="zh-TW" dirty="0"/>
              <a:t>「如果你真的想做這件事，我的建議是，」東尼說：「放慢速度。一開始先做一些容易達成的事情，而且是不會嚴重影響現有營運的事情。比方說，我們可以從低層級的資訊科技部門開始。快速取得一些勝利。到那時已經證明這個概念可行，如此我們就可以提高執行的層級。」</a:t>
            </a:r>
          </a:p>
          <a:p>
            <a:r>
              <a:rPr lang="zh-TW" altLang="zh-TW" dirty="0"/>
              <a:t>傑克心想，東尼確實很了解情況。「這樣吧，東尼，」他說：「我要你、瑪姬，還有其他事業單位主管，個別和我及羅伯會面，進行營運檢討。我認為需要請財務長協助我們整理這一切細節。」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79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3207</Words>
  <Application>Microsoft Office PowerPoint</Application>
  <PresentationFormat>寬螢幕</PresentationFormat>
  <Paragraphs>75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Group 7</vt:lpstr>
      <vt:lpstr>May need change</vt:lpstr>
      <vt:lpstr> </vt:lpstr>
      <vt:lpstr>Question</vt:lpstr>
      <vt:lpstr>Maggie and jack . narrator with conclusion</vt:lpstr>
      <vt:lpstr>Question</vt:lpstr>
      <vt:lpstr>Ravi</vt:lpstr>
      <vt:lpstr>Question</vt:lpstr>
      <vt:lpstr>Tony , ppt work-&gt;graph of chart(2 slide)</vt:lpstr>
      <vt:lpstr>PowerPoint 簡報</vt:lpstr>
      <vt:lpstr>Question</vt:lpstr>
      <vt:lpstr>Rob ,Maggie, jack as narrtor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</dc:title>
  <dc:creator>家愷 許</dc:creator>
  <cp:lastModifiedBy>家愷 許</cp:lastModifiedBy>
  <cp:revision>7</cp:revision>
  <dcterms:created xsi:type="dcterms:W3CDTF">2019-04-11T13:18:22Z</dcterms:created>
  <dcterms:modified xsi:type="dcterms:W3CDTF">2019-04-14T11:26:42Z</dcterms:modified>
</cp:coreProperties>
</file>