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326" r:id="rId3"/>
    <p:sldId id="3368" r:id="rId5"/>
    <p:sldId id="3350" r:id="rId6"/>
    <p:sldId id="3341" r:id="rId7"/>
    <p:sldId id="3475" r:id="rId8"/>
    <p:sldId id="3349" r:id="rId9"/>
    <p:sldId id="3404" r:id="rId10"/>
    <p:sldId id="3352" r:id="rId11"/>
    <p:sldId id="3190" r:id="rId12"/>
    <p:sldId id="3476" r:id="rId13"/>
    <p:sldId id="3346" r:id="rId14"/>
    <p:sldId id="3481" r:id="rId15"/>
    <p:sldId id="3482" r:id="rId16"/>
    <p:sldId id="3479" r:id="rId17"/>
    <p:sldId id="3480" r:id="rId18"/>
    <p:sldId id="3474" r:id="rId19"/>
    <p:sldId id="3483" r:id="rId20"/>
    <p:sldId id="3353" r:id="rId21"/>
    <p:sldId id="3369" r:id="rId22"/>
    <p:sldId id="3390" r:id="rId23"/>
    <p:sldId id="3477" r:id="rId24"/>
    <p:sldId id="3347" r:id="rId25"/>
    <p:sldId id="3387" r:id="rId26"/>
    <p:sldId id="3348" r:id="rId27"/>
    <p:sldId id="3351" r:id="rId28"/>
    <p:sldId id="3340" r:id="rId29"/>
  </p:sldIdLst>
  <p:sldSz cx="9001125" cy="5039995"/>
  <p:notesSz cx="7099300" cy="10234295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0000"/>
    <a:srgbClr val="17406D"/>
    <a:srgbClr val="9933FF"/>
    <a:srgbClr val="009999"/>
    <a:srgbClr val="CCFFCC"/>
    <a:srgbClr val="BBE5E7"/>
    <a:srgbClr val="0070C0"/>
    <a:srgbClr val="FFFF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9" autoAdjust="0"/>
    <p:restoredTop sz="88927" autoAdjust="0"/>
  </p:normalViewPr>
  <p:slideViewPr>
    <p:cSldViewPr>
      <p:cViewPr varScale="1">
        <p:scale>
          <a:sx n="139" d="100"/>
          <a:sy n="139" d="100"/>
        </p:scale>
        <p:origin x="504" y="114"/>
      </p:cViewPr>
      <p:guideLst>
        <p:guide orient="horz" pos="278"/>
        <p:guide orient="horz" pos="2872"/>
        <p:guide pos="2863"/>
        <p:guide pos="390"/>
        <p:guide pos="5248"/>
        <p:guide pos="4894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43"/>
        <p:guide pos="2258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8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06313" y="237066"/>
            <a:ext cx="8034573" cy="57166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06313" y="923999"/>
            <a:ext cx="8034442" cy="355599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06313" y="4591995"/>
            <a:ext cx="2467928" cy="336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19284" y="4591995"/>
            <a:ext cx="2711270" cy="3360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989103" y="4591995"/>
            <a:ext cx="2551784" cy="3360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4502-5570-4FB2-86C0-5BAFA47D35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89436" y="863332"/>
            <a:ext cx="8038295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emf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piazza.com/harbin_institute_of_technology/fall2022/cs2022" TargetMode="External"/><Relationship Id="rId3" Type="http://schemas.openxmlformats.org/officeDocument/2006/relationships/hyperlink" Target="http://grader.tery.top:8000/#/courses" TargetMode="External"/><Relationship Id="rId2" Type="http://schemas.openxmlformats.org/officeDocument/2006/relationships/hyperlink" Target="https://hitsz-cslab.gitee.io/diglogic" TargetMode="External"/><Relationship Id="rId1" Type="http://schemas.openxmlformats.org/officeDocument/2006/relationships/hyperlink" Target="https://gitee.com/hitsz-cslab/diglogi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36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数字逻辑设计实验</a:t>
            </a:r>
            <a:endParaRPr lang="en-US" altLang="zh-CN" sz="32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薛睿</a:t>
            </a:r>
            <a:endParaRPr lang="en-US" altLang="zh-CN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接口定义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56250" y="1019518"/>
          <a:ext cx="4392366" cy="14992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2096"/>
                <a:gridCol w="864072"/>
                <a:gridCol w="648054"/>
                <a:gridCol w="1728144"/>
              </a:tblGrid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译码器使能信号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data_in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译码器输入信号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译码器输出信号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6250" y="2710707"/>
            <a:ext cx="649784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module decoder_38 (</a:t>
            </a:r>
            <a:endParaRPr lang="zh-CN" altLang="en-US" dirty="0"/>
          </a:p>
          <a:p>
            <a:r>
              <a:rPr lang="zh-CN" altLang="en-US" dirty="0"/>
              <a:t>	input  wire [2:0] en,</a:t>
            </a:r>
            <a:endParaRPr lang="zh-CN" altLang="en-US" dirty="0"/>
          </a:p>
          <a:p>
            <a:r>
              <a:rPr lang="zh-CN" altLang="en-US" dirty="0"/>
              <a:t>	input  wire [2:0] data_in,</a:t>
            </a:r>
            <a:endParaRPr lang="zh-CN" altLang="en-US" dirty="0"/>
          </a:p>
          <a:p>
            <a:r>
              <a:rPr lang="zh-CN" altLang="en-US" dirty="0"/>
              <a:t>	output reg  [7:0] data_out</a:t>
            </a:r>
            <a:endParaRPr lang="zh-CN" altLang="en-US" dirty="0"/>
          </a:p>
          <a:p>
            <a:r>
              <a:rPr lang="zh-CN" altLang="en-US" dirty="0"/>
              <a:t>);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//</a:t>
            </a:r>
            <a:r>
              <a:rPr lang="zh-CN" altLang="en-US" dirty="0"/>
              <a:t>功能实现代码</a:t>
            </a:r>
            <a:endParaRPr lang="zh-CN" altLang="en-US" dirty="0"/>
          </a:p>
          <a:p>
            <a:endParaRPr lang="zh-CN" altLang="en-US" sz="800" dirty="0"/>
          </a:p>
          <a:p>
            <a:r>
              <a:rPr lang="zh-CN" altLang="en-US" dirty="0"/>
              <a:t>endmodule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40" y="1505024"/>
            <a:ext cx="3635809" cy="300442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29133" y="3236857"/>
            <a:ext cx="6238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en</a:t>
            </a:r>
            <a:r>
              <a:rPr lang="en-US" altLang="zh-CN" sz="1600" dirty="0" smtClean="0"/>
              <a:t>[0]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9133" y="3561234"/>
            <a:ext cx="6238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en</a:t>
            </a:r>
            <a:r>
              <a:rPr lang="en-US" altLang="zh-CN" sz="1600" dirty="0" smtClean="0"/>
              <a:t>[1]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29133" y="3878968"/>
            <a:ext cx="6238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en</a:t>
            </a:r>
            <a:r>
              <a:rPr lang="en-US" altLang="zh-CN" sz="1600" dirty="0" smtClean="0"/>
              <a:t>[2]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329133" y="1965584"/>
            <a:ext cx="10378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data_in</a:t>
            </a:r>
            <a:r>
              <a:rPr lang="en-US" altLang="zh-CN" sz="1600" dirty="0" smtClean="0"/>
              <a:t>[0]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329133" y="2281922"/>
            <a:ext cx="10378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data_in</a:t>
            </a:r>
            <a:r>
              <a:rPr lang="en-US" altLang="zh-CN" sz="1600" dirty="0" smtClean="0"/>
              <a:t>[1]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329132" y="2613638"/>
            <a:ext cx="10378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data_in</a:t>
            </a:r>
            <a:r>
              <a:rPr lang="en-US" altLang="zh-CN" sz="1600" dirty="0" smtClean="0"/>
              <a:t>[2]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250262" y="2056497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[0]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250262" y="2326993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[1]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250262" y="2620476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[2]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250262" y="2916349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[3]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244295" y="3212222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[4]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244295" y="3508095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[5]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244295" y="3778211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[6]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244295" y="4055210"/>
            <a:ext cx="9219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data_out</a:t>
            </a:r>
            <a:r>
              <a:rPr lang="en-US" altLang="zh-CN" sz="1200" dirty="0" smtClean="0"/>
              <a:t>[7]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引脚分配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0202" y="945441"/>
          <a:ext cx="2664222" cy="24062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090"/>
                <a:gridCol w="864072"/>
                <a:gridCol w="720060"/>
              </a:tblGrid>
              <a:tr h="3945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部件名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SW21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Y7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71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SW22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671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SW23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671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data_in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671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data_in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671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data_in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916430" y="945441"/>
          <a:ext cx="2808234" cy="30768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102"/>
                <a:gridCol w="864072"/>
                <a:gridCol w="720060"/>
              </a:tblGrid>
              <a:tr h="3945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部件名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71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GLD1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E22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E21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[4]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[5]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G21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[6]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G22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[7]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GLD7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F21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676" y="772835"/>
            <a:ext cx="2994043" cy="41896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32748" y="4248300"/>
            <a:ext cx="216018" cy="432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32748" y="1028310"/>
            <a:ext cx="216018" cy="432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56850" y="3412896"/>
            <a:ext cx="288024" cy="1339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9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Minisys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开发板外设介绍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5195" y="864018"/>
            <a:ext cx="47284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码开关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部件名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SW23 ~ SW0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作用：作为数据输入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取值：向下拨为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部件名：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S5 ~ S1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作用：作为数据输入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取值：默认为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，按下为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16" y="2448150"/>
            <a:ext cx="6297415" cy="151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86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Minisys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开发板外设介绍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232" y="864160"/>
            <a:ext cx="74646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灯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个（红、绿、黄各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个）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部件名：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RLD7~0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GLD7~0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Y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LD7~0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作用：显示信号值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2009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取值：输入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点亮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05" y="3240216"/>
            <a:ext cx="5490122" cy="13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68234" y="4091432"/>
            <a:ext cx="4250298" cy="360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68376" y="1080036"/>
            <a:ext cx="1013250" cy="360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0232" y="998270"/>
            <a:ext cx="7464658" cy="3507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注意事项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插拔接插件前请关闭电路总开关，否则容易损坏器件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防止静电：不要用手摸电路板、使用完毕装回防静电袋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保持电路板清洁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小心轻放，避免不必要的硬件损伤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用</a:t>
            </a:r>
            <a:r>
              <a:rPr lang="en-US" altLang="zh-CN" sz="20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microUSB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线将实验板的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JTAG (J22) 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与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PC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机的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USB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口相连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插拔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USB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线务必先对准，再稍稍用力插拔即可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Clr>
                <a:srgbClr val="17406D"/>
              </a:buClr>
              <a:buFont typeface="Wingdings" panose="05000000000000000000" pitchFamily="2" charset="2"/>
              <a:buChar char="q"/>
            </a:pP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禁止过度用力从而损坏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micro USB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接口！</a:t>
            </a:r>
            <a:endParaRPr lang="en-US" altLang="zh-CN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240" y="1079500"/>
            <a:ext cx="7847965" cy="221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注意事项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严禁将开发板带出实验室！！</a:t>
            </a:r>
            <a:endParaRPr lang="en-US" altLang="zh-CN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严禁将开发板带出实验室！！</a:t>
            </a:r>
            <a:endParaRPr lang="en-US" altLang="zh-CN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严禁将开发板带出实验室！！</a:t>
            </a:r>
            <a:endParaRPr lang="en-US" altLang="zh-CN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一经发现，将登记并扣分处理</a:t>
            </a:r>
            <a:r>
              <a:rPr lang="zh-CN" altLang="en-US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</a:t>
            </a:r>
            <a:r>
              <a:rPr lang="en-US" altLang="zh-CN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带出放到其他实验室也将扣分处理。</a:t>
            </a:r>
            <a:endParaRPr lang="en-US" altLang="zh-CN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3905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225" y="678180"/>
            <a:ext cx="636587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基于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的开发流程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: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详细步骤参考指导书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8256" y="1208085"/>
            <a:ext cx="38523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建立工程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编写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RTL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添加设计文件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编写仿真文件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添加仿真文件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进行仿真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编写约束文件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添加约束文件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综合、实现和生成比特流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开发板验证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870" y="1275715"/>
            <a:ext cx="3239770" cy="3102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5273" y="1800096"/>
            <a:ext cx="70205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79248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开发板验证通过（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必须通过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实验项目二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40427" y="765906"/>
            <a:ext cx="872109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位多路复用器，拨码开关作为输入，输出驱动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显示，运行仿真、上板验证。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52658" y="1296054"/>
            <a:ext cx="1834515" cy="1328420"/>
            <a:chOff x="7881" y="2948"/>
            <a:chExt cx="2889" cy="2092"/>
          </a:xfrm>
        </p:grpSpPr>
        <p:sp>
          <p:nvSpPr>
            <p:cNvPr id="15" name="圆角矩形 14"/>
            <p:cNvSpPr/>
            <p:nvPr/>
          </p:nvSpPr>
          <p:spPr>
            <a:xfrm>
              <a:off x="8620" y="2948"/>
              <a:ext cx="1412" cy="20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7881" y="3292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7881" y="3771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7881" y="4250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81" y="4729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8467" y="2991"/>
              <a:ext cx="1280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/>
                <a:t>enable</a:t>
              </a:r>
              <a:endParaRPr lang="en-US" altLang="zh-CN" sz="10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67" y="3511"/>
              <a:ext cx="1280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/>
                <a:t>select</a:t>
              </a:r>
              <a:endParaRPr lang="en-US" altLang="zh-CN" sz="1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467" y="3990"/>
              <a:ext cx="1485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/>
                <a:t>input_a</a:t>
              </a:r>
              <a:endParaRPr lang="en-US" altLang="zh-CN" sz="1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67" y="4469"/>
              <a:ext cx="1485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/>
                <a:t>input_b</a:t>
              </a:r>
              <a:endParaRPr lang="en-US" altLang="zh-CN" sz="1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0022" y="4082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582" y="3851"/>
              <a:ext cx="57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/>
                <a:t>led</a:t>
              </a:r>
              <a:endParaRPr lang="en-US" altLang="zh-CN" sz="100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090" y="4645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78" y="4147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228" y="3975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941" y="3902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93" y="4400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024" y="3807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</p:grpSp>
      <p:sp>
        <p:nvSpPr>
          <p:cNvPr id="25" name="文本框 10"/>
          <p:cNvSpPr txBox="1"/>
          <p:nvPr/>
        </p:nvSpPr>
        <p:spPr>
          <a:xfrm>
            <a:off x="344594" y="2208422"/>
            <a:ext cx="87210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详细要求：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SW23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作为多路复用器使能信号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SW22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作为多路复用器选择信号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    c.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SW3-SW0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作为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SW7-SW4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作为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d.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输出信号需连接到开发板的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LED3-LED0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e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.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使能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enable=1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有效，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a-b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作为输出；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sz="20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a+b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作为输出。无符号处理，加法无需考虑溢出，减法只测试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a&gt;b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的情况。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9474" y="2307652"/>
          <a:ext cx="8152183" cy="1828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40152"/>
                <a:gridCol w="1482384"/>
                <a:gridCol w="1390317"/>
                <a:gridCol w="1692559"/>
                <a:gridCol w="2446771"/>
              </a:tblGrid>
              <a:tr h="284510">
                <a:tc gridSpan="4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enable</a:t>
                      </a:r>
                      <a:endParaRPr lang="en-US" alt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selcect</a:t>
                      </a:r>
                      <a:endParaRPr lang="en-US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input_a</a:t>
                      </a:r>
                      <a:endParaRPr lang="en-US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input_b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led[3:0]</a:t>
                      </a:r>
                      <a:endParaRPr lang="en-US" alt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input_a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 - </a:t>
                      </a:r>
                      <a:r>
                        <a:rPr lang="en-US" altLang="zh-CN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input_b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input_a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 + </a:t>
                      </a:r>
                      <a:r>
                        <a:rPr lang="en-US" altLang="zh-CN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input_b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1111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0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1111</a:t>
                      </a:r>
                      <a:endParaRPr lang="en-US" alt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5" name="文本框 10"/>
          <p:cNvSpPr txBox="1"/>
          <p:nvPr/>
        </p:nvSpPr>
        <p:spPr>
          <a:xfrm>
            <a:off x="540232" y="3939947"/>
            <a:ext cx="872109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Tips: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可以直接用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+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操作，也可以自行实现加法器、减法器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2216" y="770132"/>
            <a:ext cx="84067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实现功能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能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enable=1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有效，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a-b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作为输出；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a+b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作为输出。无符号处理，加法无需考虑溢出，减法只测试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a&gt;b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的情况。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900262" y="1296054"/>
            <a:ext cx="626851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深入理解数字逻辑设计的理论知识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掌握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数字设计基础知识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具备基于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设计数字系统的能力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为后续课程打好基础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6" y="998270"/>
            <a:ext cx="2880240" cy="366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2328" y="1440066"/>
          <a:ext cx="5472456" cy="2240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0460"/>
                <a:gridCol w="939800"/>
                <a:gridCol w="700714"/>
                <a:gridCol w="2691482"/>
              </a:tblGrid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enable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使能信号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input_a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输入数据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input_b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输入数据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378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引脚约束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79828" y="695421"/>
            <a:ext cx="9523695" cy="3696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9135" lvl="1" indent="-252095" algn="just" defTabSz="67183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将模块的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input/output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芯片的物理引脚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进行绑定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040" lvl="2" indent="-252095" algn="just" defTabSz="67183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040" lvl="2" indent="-252095" algn="just" defTabSz="67183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set_property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PACKAGE_PIN (pin location)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get_ports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(port name)]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set_property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PACKAGE_PIN P5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get_ports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[0]] #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[0]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信号与物理引脚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绑定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01040" lvl="2" indent="-252095" algn="just" defTabSz="67183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设置引脚的电气特性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040" lvl="2" indent="-252095" algn="just" defTabSz="67183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                                                             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set_property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IOSTANDARD (level:LVCMOS33 etc.)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get_ports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(port name)]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set_property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IOSTANDARD LVCMOS33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get_ports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[0]] #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[0]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信号的高电平为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3.3V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12388" y="1486908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66" y="311130"/>
            <a:ext cx="1968668" cy="2198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62" y="530667"/>
            <a:ext cx="2994043" cy="418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3923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multiplexer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并添加设计文件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multiplexer.v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添加提供的仿真文件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testbench.v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，并完成仿真；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并添加约束文件，并综合实现，生成比特流；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将生成的比特流下载到开发板验证；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90" y="2989229"/>
            <a:ext cx="94314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）初始态 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 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，输入 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data_in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 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，输出 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data_out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ff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，符合预期；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5ns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时，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从初始 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变为 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，使能有效，输入 </a:t>
            </a:r>
            <a:r>
              <a:rPr lang="en-US" altLang="zh-CN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data_in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仍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 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 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data_out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 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fe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，符合预期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；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   ……. 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仿真分析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6460" y="4370134"/>
            <a:ext cx="410400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详细分析说明参看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指导书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44" y="864018"/>
            <a:ext cx="7581900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238" y="1296054"/>
            <a:ext cx="7020586" cy="18461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79248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多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路选择器仿真正确（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分）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9248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多路选择器开发板验证通过（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分）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9248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多路选择器仿真波形分析及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RTL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提交（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分）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23:59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注意：如有雷同，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雷同者均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20398" y="772835"/>
            <a:ext cx="62685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实验安排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244" y="1284714"/>
            <a:ext cx="201616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0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8406" y="2016114"/>
          <a:ext cx="5472456" cy="26117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6244"/>
                <a:gridCol w="3126570"/>
                <a:gridCol w="841916"/>
                <a:gridCol w="757726"/>
              </a:tblGrid>
              <a:tr h="386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实验项目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Vivado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使用与多路复用器实现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时序电路设计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计数器设计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数码管控制器设计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状态机设计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综合设计：多功能计时器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4" descr="电子仪器&#10;&#10;中度可信度描述已自动生成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58" y="2450891"/>
            <a:ext cx="4680390" cy="2589422"/>
          </a:xfrm>
          <a:prstGeom prst="rect">
            <a:avLst/>
          </a:prstGeom>
          <a:noFill/>
        </p:spPr>
      </p:pic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648000"/>
            <a:ext cx="95528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两大厂商：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Xilinx(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已被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AMD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收购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) 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Altera(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已被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Intel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收购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)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以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Xilinx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Artix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-7</a:t>
            </a:r>
            <a:r>
              <a:rPr lang="en-US" altLang="zh-CN" sz="2000" baseline="30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TM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系列 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为主芯片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主芯片型号：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xc7a100tfgg484-1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428556" y="3528240"/>
            <a:ext cx="792066" cy="64805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308364" y="1290569"/>
            <a:ext cx="419098" cy="325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70" b="1" dirty="0">
                <a:solidFill>
                  <a:srgbClr val="FF0000"/>
                </a:solidFill>
              </a:rPr>
              <a:t>     </a:t>
            </a:r>
            <a:endParaRPr lang="zh-CN" altLang="en-US" sz="147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6908712" y="259687"/>
            <a:ext cx="994848" cy="13739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342216" y="530964"/>
            <a:ext cx="8243307" cy="3752233"/>
          </a:xfrm>
          <a:prstGeom prst="rect">
            <a:avLst/>
          </a:prstGeom>
          <a:noFill/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厂商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Xilinx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公司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2012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年发布的集成开发环境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集编辑器、逻辑函数库、布线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/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仿真工具、下载器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等</a:t>
            </a:r>
            <a:endParaRPr lang="zh-CN" altLang="en-US" sz="1765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" r="116" b="6095"/>
          <a:stretch>
            <a:fillRect/>
          </a:stretch>
        </p:blipFill>
        <p:spPr>
          <a:xfrm>
            <a:off x="319921" y="1584078"/>
            <a:ext cx="6484833" cy="3350033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42216" y="60859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2" name="TextBox 10"/>
          <p:cNvSpPr txBox="1"/>
          <p:nvPr/>
        </p:nvSpPr>
        <p:spPr>
          <a:xfrm>
            <a:off x="288210" y="143958"/>
            <a:ext cx="342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66" y="311130"/>
            <a:ext cx="1968668" cy="2198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00712" y="2181072"/>
            <a:ext cx="302425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课程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使用版本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2018.3 </a:t>
            </a:r>
            <a:r>
              <a:rPr lang="en-US" altLang="zh-CN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webpack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2" indent="0">
              <a:lnSpc>
                <a:spcPct val="150000"/>
              </a:lnSpc>
            </a:pP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(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无需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license)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相关链接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96331" y="864018"/>
            <a:ext cx="828069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实验指导书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000" dirty="0">
                <a:hlinkClick r:id="rId1" action="ppaction://hlinkfile"/>
              </a:rPr>
              <a:t>仓库地址：</a:t>
            </a:r>
            <a:r>
              <a:rPr lang="en-US" altLang="zh-CN" sz="2000" dirty="0">
                <a:hlinkClick r:id="rId1" action="ppaction://hlinkfile"/>
              </a:rPr>
              <a:t>https://gitee.com/hitsz-cslab/diglogic</a:t>
            </a:r>
            <a:endParaRPr lang="en-US" altLang="zh-CN" sz="2000" dirty="0"/>
          </a:p>
          <a:p>
            <a:pPr lvl="1" indent="0">
              <a:lnSpc>
                <a:spcPct val="150000"/>
              </a:lnSpc>
            </a:pPr>
            <a:r>
              <a:rPr lang="zh-CN" altLang="en-US" sz="2000" dirty="0">
                <a:hlinkClick r:id="rId2"/>
              </a:rPr>
              <a:t>网页版：</a:t>
            </a:r>
            <a:r>
              <a:rPr lang="en-US" altLang="zh-CN" sz="2000" dirty="0">
                <a:hlinkClick r:id="rId2"/>
              </a:rPr>
              <a:t>https://hitsz-cslab.gitee.io/diglogic/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作业提交网址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grader.tery.top:8000/#/courses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答疑平台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hlinkClick r:id="rId4"/>
              </a:rPr>
              <a:t>http://piazza.com/harbin_institute_of_technology/fall2022/cs2022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19455" y="4248150"/>
            <a:ext cx="765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注册、登录后，点击以上链接，输入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code”cs2022”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85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数字逻辑设计</a:t>
            </a:r>
            <a:endParaRPr lang="en-US" altLang="zh-CN" sz="264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</a:t>
            </a:r>
            <a:r>
              <a:rPr lang="en-US" altLang="zh-CN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 Vivado</a:t>
            </a: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使用与多路复用器实现</a:t>
            </a:r>
            <a:endParaRPr lang="en-US" altLang="zh-CN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薛睿</a:t>
            </a:r>
            <a:endParaRPr lang="en-US" altLang="zh-CN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734473" y="1296054"/>
            <a:ext cx="828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熟悉MINISYS实验板的功能和使用方法；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掌握Vivado的开发环境及开发流程；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运用Verilog语言描述组合逻辑电路，理解仿真波形。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实验项目一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78219" y="749096"/>
            <a:ext cx="8334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以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3-8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译码器为例，在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中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建立工程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，导入提供的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代码，运行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综合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实现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生成比特流文件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下载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开发板，验证结果。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6250" y="2014288"/>
          <a:ext cx="2061845" cy="170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isio" r:id="rId1" imgW="1464945" imgH="1219200" progId="Visio.Drawing.15">
                  <p:embed/>
                </p:oleObj>
              </mc:Choice>
              <mc:Fallback>
                <p:oleObj name="Visio" r:id="rId1" imgW="1464945" imgH="12192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50" y="2014288"/>
                        <a:ext cx="2061845" cy="1703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564484" y="2014288"/>
          <a:ext cx="5388610" cy="263128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62280"/>
                <a:gridCol w="474980"/>
                <a:gridCol w="490220"/>
                <a:gridCol w="486410"/>
                <a:gridCol w="456565"/>
                <a:gridCol w="509905"/>
                <a:gridCol w="537210"/>
                <a:gridCol w="485775"/>
                <a:gridCol w="495300"/>
                <a:gridCol w="504190"/>
                <a:gridCol w="485775"/>
              </a:tblGrid>
              <a:tr h="271145">
                <a:tc gridSpan="3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-41252" y="4000408"/>
            <a:ext cx="799266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使能信号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E3E2E1==3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Y7-0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始终输出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80" y="221909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8417bf3b-372a-4a5c-95b1-72529fbed74f}"/>
</p:tagLst>
</file>

<file path=ppt/tags/tag2.xml><?xml version="1.0" encoding="utf-8"?>
<p:tagLst xmlns:p="http://schemas.openxmlformats.org/presentationml/2006/main">
  <p:tag name="KSO_WM_UNIT_TABLE_BEAUTIFY" val="smartTable{7777aa6c-fc53-4dd6-ad57-4e8e022a1f52}"/>
</p:tagLst>
</file>

<file path=ppt/tags/tag3.xml><?xml version="1.0" encoding="utf-8"?>
<p:tagLst xmlns:p="http://schemas.openxmlformats.org/presentationml/2006/main">
  <p:tag name="KSO_WM_UNIT_TABLE_BEAUTIFY" val="smartTable{6e732b0f-8e23-412c-ad14-58fa48cee0a6}"/>
</p:tagLst>
</file>

<file path=ppt/tags/tag4.xml><?xml version="1.0" encoding="utf-8"?>
<p:tagLst xmlns:p="http://schemas.openxmlformats.org/presentationml/2006/main">
  <p:tag name="KSO_WM_UNIT_TABLE_BEAUTIFY" val="smartTable{6e732b0f-8e23-412c-ad14-58fa48cee0a6}"/>
</p:tagLst>
</file>

<file path=ppt/tags/tag5.xml><?xml version="1.0" encoding="utf-8"?>
<p:tagLst xmlns:p="http://schemas.openxmlformats.org/presentationml/2006/main">
  <p:tag name="KSO_WM_UNIT_TABLE_BEAUTIFY" val="smartTable{6e732b0f-8e23-412c-ad14-58fa48cee0a6}"/>
</p:tagLst>
</file>

<file path=ppt/tags/tag6.xml><?xml version="1.0" encoding="utf-8"?>
<p:tagLst xmlns:p="http://schemas.openxmlformats.org/presentationml/2006/main">
  <p:tag name="KSO_WM_UNIT_TABLE_BEAUTIFY" val="smartTable{7777aa6c-fc53-4dd6-ad57-4e8e022a1f52}"/>
</p:tagLst>
</file>

<file path=ppt/tags/tag7.xml><?xml version="1.0" encoding="utf-8"?>
<p:tagLst xmlns:p="http://schemas.openxmlformats.org/presentationml/2006/main">
  <p:tag name="KSO_WM_UNIT_TABLE_BEAUTIFY" val="smartTable{4a45dc44-42e6-4636-b14a-ee7fec13e306}"/>
</p:tagLst>
</file>

<file path=ppt/tags/tag8.xml><?xml version="1.0" encoding="utf-8"?>
<p:tagLst xmlns:p="http://schemas.openxmlformats.org/presentationml/2006/main">
  <p:tag name="ISPRING_PRESENTATION_TITLE" val="bt578455"/>
  <p:tag name="KSO_WPP_MARK_KEY" val="9638f202-552a-4b8a-af14-4b67bc3acd94"/>
  <p:tag name="COMMONDATA" val="eyJoZGlkIjoiZTBlNWM1YzJkNTFiMzQ0MjViMjRjMjhjZTcwYmMwN2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3552</Words>
  <Application>WPS 演示</Application>
  <PresentationFormat>自定义</PresentationFormat>
  <Paragraphs>756</Paragraphs>
  <Slides>26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Times New Roman</vt:lpstr>
      <vt:lpstr>微软雅黑</vt:lpstr>
      <vt:lpstr>Aharoni</vt:lpstr>
      <vt:lpstr>Yu Gothic UI Semibold</vt:lpstr>
      <vt:lpstr>楷体</vt:lpstr>
      <vt:lpstr>Times New Roman (正文 CS 字体)</vt:lpstr>
      <vt:lpstr>Cambria Math</vt:lpstr>
      <vt:lpstr>Arial Unicode MS</vt:lpstr>
      <vt:lpstr>Calibri Light</vt:lpstr>
      <vt:lpstr>Office Theme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86157</cp:lastModifiedBy>
  <cp:revision>116</cp:revision>
  <dcterms:created xsi:type="dcterms:W3CDTF">2017-05-21T03:30:00Z</dcterms:created>
  <dcterms:modified xsi:type="dcterms:W3CDTF">2022-11-01T14:21:00Z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2A84AAE08F384EB89876D18B71D923D9</vt:lpwstr>
  </property>
  <property fmtid="{D5CDD505-2E9C-101B-9397-08002B2CF9AE}" pid="3" name="KSOProductBuildVer">
    <vt:lpwstr>2052-11.1.0.9914</vt:lpwstr>
  </property>
</Properties>
</file>