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326" r:id="rId3"/>
    <p:sldId id="3349" r:id="rId5"/>
    <p:sldId id="3190" r:id="rId6"/>
    <p:sldId id="3352" r:id="rId7"/>
    <p:sldId id="3372" r:id="rId8"/>
    <p:sldId id="3325" r:id="rId9"/>
    <p:sldId id="3353" r:id="rId10"/>
    <p:sldId id="3365" r:id="rId11"/>
    <p:sldId id="3356" r:id="rId12"/>
    <p:sldId id="3347" r:id="rId13"/>
    <p:sldId id="3382" r:id="rId14"/>
    <p:sldId id="3357" r:id="rId15"/>
    <p:sldId id="3351" r:id="rId16"/>
    <p:sldId id="3340" r:id="rId17"/>
  </p:sldIdLst>
  <p:sldSz cx="9001125" cy="5039995"/>
  <p:notesSz cx="7099300" cy="10234295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0000"/>
    <a:srgbClr val="17406D"/>
    <a:srgbClr val="9933FF"/>
    <a:srgbClr val="009999"/>
    <a:srgbClr val="CCFFCC"/>
    <a:srgbClr val="BBE5E7"/>
    <a:srgbClr val="0070C0"/>
    <a:srgbClr val="FFFF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9" autoAdjust="0"/>
    <p:restoredTop sz="88927" autoAdjust="0"/>
  </p:normalViewPr>
  <p:slideViewPr>
    <p:cSldViewPr>
      <p:cViewPr varScale="1">
        <p:scale>
          <a:sx n="83" d="100"/>
          <a:sy n="83" d="100"/>
        </p:scale>
        <p:origin x="64" y="72"/>
      </p:cViewPr>
      <p:guideLst>
        <p:guide orient="horz" pos="255"/>
        <p:guide orient="horz" pos="2915"/>
        <p:guide pos="2863"/>
        <p:guide pos="385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83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数字逻辑设计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序列检测器设计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645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/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创建工程，工程名为sequence_detection；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编写并添加设计文件sequence_detection.v；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编写并添加仿真文件testbench.v，并完成仿真；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编写并添加约束文件，并综合实现，生成比特流；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8385810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序列检测器上板检查（2分）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序列检测器仿真波形分析及代码提交（1.5分）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仿真分析文件需有状态转移图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分析匹配失败和匹配成功两种情况，需说明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状态转移完整过程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charset="0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调整为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3.5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分，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实验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仿真分析增加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0.5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3437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状态转移图要求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290" y="666115"/>
            <a:ext cx="6439535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状态机转换图需体现以下内容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238" y="1440066"/>
            <a:ext cx="8557895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状态：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IDLE：复位后的初始状态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S0~S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：检查序列状态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/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信号：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rst：复位信号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button：检查启动信号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input_seq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：待检查序列输入即输入串行化后的信号，位宽为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1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end：序列检查结束信号，由内部计数器产生，检查完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位输入有效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/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提交时间：详见作业提交网站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提交格式：学号_姓名.zip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注意：如有出现雷同，雷同者均不得分！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开始实验</a:t>
            </a:r>
            <a:endParaRPr lang="en-US" altLang="zh-CN" sz="24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405221" y="864018"/>
            <a:ext cx="8280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（1）熟练使用状态转换图描述状态机；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（2）掌握使用verilog语言描述Moore状态机的方法；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（3）掌握状态机架构时序电路的应用。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457274" y="862218"/>
            <a:ext cx="82806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一个Moore型的状态机，用于检测一个8位的二进制数中，是否存在“1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”的子序列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例：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二进制数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8’b1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1_0110含有“1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10”子序列，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而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’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b00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1_0101则不含有“1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010”子序列。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288210" y="858792"/>
            <a:ext cx="8970648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详细要求如下：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A.  输入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时钟为100MHz，端口为Y18；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B.  按键开关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S1作为异步复位信号，当S1为1时，序列检测模块将被复位；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C.  按键开关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S2作为序列检查启动信号；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D.  1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010为固定的检查序列；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E.  待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检测序列由拨码开关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-SW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7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次输入，且检查顺序从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到SW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7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F.  检测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结果输出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到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GLD0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并保持，直到启动下一次检测。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接口定义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76174" y="1872102"/>
            <a:ext cx="8255000" cy="3217862"/>
            <a:chOff x="302" y="1043"/>
            <a:chExt cx="5200" cy="202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2" y="1043"/>
              <a:ext cx="5200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454" y="1049"/>
              <a:ext cx="506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519" y="1049"/>
              <a:ext cx="377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543" y="1070"/>
              <a:ext cx="4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Name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71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6" y="1049"/>
              <a:ext cx="50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31" y="1049"/>
              <a:ext cx="37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23" y="1070"/>
              <a:ext cx="282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I/O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16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80" y="1049"/>
              <a:ext cx="479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545" y="1049"/>
              <a:ext cx="349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45" y="1070"/>
              <a:ext cx="44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Width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93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965" y="1049"/>
              <a:ext cx="139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030" y="1049"/>
              <a:ext cx="126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335" y="1070"/>
              <a:ext cx="7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Description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991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448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448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454" y="1043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960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966" y="1043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474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480" y="1043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2959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965" y="1043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4363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363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448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960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474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959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363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626" y="1272"/>
              <a:ext cx="252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clk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789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069" y="1272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105" y="1272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370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683" y="1272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756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030" y="1282"/>
              <a:ext cx="4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时钟信号（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689" y="1272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762" y="1272"/>
              <a:ext cx="23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00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908" y="1272"/>
              <a:ext cx="349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MHz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167" y="1282"/>
              <a:ext cx="2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298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1448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54" y="1245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960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966" y="1245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474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2480" y="1245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2959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965" y="1245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363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1448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1960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474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2959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363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1629" y="1474"/>
              <a:ext cx="139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1683" y="1474"/>
              <a:ext cx="18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st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1784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069" y="1474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2105" y="1474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2370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2683" y="1474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2756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3400" y="1484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复位信号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3927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1448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1454" y="1447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1960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1966" y="1447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2474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2480" y="1447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2959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2965" y="1447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4363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1448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1960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85"/>
            <p:cNvSpPr>
              <a:spLocks noChangeArrowheads="1"/>
            </p:cNvSpPr>
            <p:nvPr/>
          </p:nvSpPr>
          <p:spPr bwMode="auto">
            <a:xfrm>
              <a:off x="2474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2959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87"/>
            <p:cNvSpPr>
              <a:spLocks noChangeArrowheads="1"/>
            </p:cNvSpPr>
            <p:nvPr/>
          </p:nvSpPr>
          <p:spPr bwMode="auto">
            <a:xfrm>
              <a:off x="4363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1519" y="1677"/>
              <a:ext cx="47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button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1896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0"/>
            <p:cNvSpPr>
              <a:spLocks noChangeArrowheads="1"/>
            </p:cNvSpPr>
            <p:nvPr/>
          </p:nvSpPr>
          <p:spPr bwMode="auto">
            <a:xfrm>
              <a:off x="2069" y="1677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1"/>
            <p:cNvSpPr>
              <a:spLocks noChangeArrowheads="1"/>
            </p:cNvSpPr>
            <p:nvPr/>
          </p:nvSpPr>
          <p:spPr bwMode="auto">
            <a:xfrm>
              <a:off x="2105" y="1677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2370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2683" y="1677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2756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3137" y="1687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检测序列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3665" y="1687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启动信号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4191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1448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1454" y="1649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1960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>
              <a:off x="1966" y="1649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02"/>
            <p:cNvSpPr>
              <a:spLocks noChangeArrowheads="1"/>
            </p:cNvSpPr>
            <p:nvPr/>
          </p:nvSpPr>
          <p:spPr bwMode="auto">
            <a:xfrm>
              <a:off x="2474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2480" y="1649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2959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2965" y="1649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4363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448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auto">
            <a:xfrm>
              <a:off x="1960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auto">
            <a:xfrm>
              <a:off x="2474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2959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auto">
            <a:xfrm>
              <a:off x="4363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auto">
            <a:xfrm>
              <a:off x="1522" y="1879"/>
              <a:ext cx="46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switch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1891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4"/>
            <p:cNvSpPr>
              <a:spLocks noChangeArrowheads="1"/>
            </p:cNvSpPr>
            <p:nvPr/>
          </p:nvSpPr>
          <p:spPr bwMode="auto">
            <a:xfrm>
              <a:off x="2069" y="1879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05" y="1879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2370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2683" y="1879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8"/>
            <p:cNvSpPr>
              <a:spLocks noChangeArrowheads="1"/>
            </p:cNvSpPr>
            <p:nvPr/>
          </p:nvSpPr>
          <p:spPr bwMode="auto">
            <a:xfrm>
              <a:off x="2756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19"/>
            <p:cNvSpPr>
              <a:spLocks noChangeArrowheads="1"/>
            </p:cNvSpPr>
            <p:nvPr/>
          </p:nvSpPr>
          <p:spPr bwMode="auto">
            <a:xfrm>
              <a:off x="3137" y="1889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输入的待检测序列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4191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1"/>
            <p:cNvSpPr>
              <a:spLocks noChangeArrowheads="1"/>
            </p:cNvSpPr>
            <p:nvPr/>
          </p:nvSpPr>
          <p:spPr bwMode="auto">
            <a:xfrm>
              <a:off x="1448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22"/>
            <p:cNvSpPr>
              <a:spLocks noChangeArrowheads="1"/>
            </p:cNvSpPr>
            <p:nvPr/>
          </p:nvSpPr>
          <p:spPr bwMode="auto">
            <a:xfrm>
              <a:off x="1454" y="1852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23"/>
            <p:cNvSpPr>
              <a:spLocks noChangeArrowheads="1"/>
            </p:cNvSpPr>
            <p:nvPr/>
          </p:nvSpPr>
          <p:spPr bwMode="auto">
            <a:xfrm>
              <a:off x="1960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24"/>
            <p:cNvSpPr>
              <a:spLocks noChangeArrowheads="1"/>
            </p:cNvSpPr>
            <p:nvPr/>
          </p:nvSpPr>
          <p:spPr bwMode="auto">
            <a:xfrm>
              <a:off x="1966" y="1852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25"/>
            <p:cNvSpPr>
              <a:spLocks noChangeArrowheads="1"/>
            </p:cNvSpPr>
            <p:nvPr/>
          </p:nvSpPr>
          <p:spPr bwMode="auto">
            <a:xfrm>
              <a:off x="2474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126"/>
            <p:cNvSpPr>
              <a:spLocks noChangeArrowheads="1"/>
            </p:cNvSpPr>
            <p:nvPr/>
          </p:nvSpPr>
          <p:spPr bwMode="auto">
            <a:xfrm>
              <a:off x="2480" y="1852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2959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28"/>
            <p:cNvSpPr>
              <a:spLocks noChangeArrowheads="1"/>
            </p:cNvSpPr>
            <p:nvPr/>
          </p:nvSpPr>
          <p:spPr bwMode="auto">
            <a:xfrm>
              <a:off x="2965" y="1852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29"/>
            <p:cNvSpPr>
              <a:spLocks noChangeArrowheads="1"/>
            </p:cNvSpPr>
            <p:nvPr/>
          </p:nvSpPr>
          <p:spPr bwMode="auto">
            <a:xfrm>
              <a:off x="4363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30"/>
            <p:cNvSpPr>
              <a:spLocks noChangeArrowheads="1"/>
            </p:cNvSpPr>
            <p:nvPr/>
          </p:nvSpPr>
          <p:spPr bwMode="auto">
            <a:xfrm>
              <a:off x="1448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31"/>
            <p:cNvSpPr>
              <a:spLocks noChangeArrowheads="1"/>
            </p:cNvSpPr>
            <p:nvPr/>
          </p:nvSpPr>
          <p:spPr bwMode="auto">
            <a:xfrm>
              <a:off x="1960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32"/>
            <p:cNvSpPr>
              <a:spLocks noChangeArrowheads="1"/>
            </p:cNvSpPr>
            <p:nvPr/>
          </p:nvSpPr>
          <p:spPr bwMode="auto">
            <a:xfrm>
              <a:off x="2474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33"/>
            <p:cNvSpPr>
              <a:spLocks noChangeArrowheads="1"/>
            </p:cNvSpPr>
            <p:nvPr/>
          </p:nvSpPr>
          <p:spPr bwMode="auto">
            <a:xfrm>
              <a:off x="2959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4363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1620" y="2081"/>
              <a:ext cx="26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led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1793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7"/>
            <p:cNvSpPr>
              <a:spLocks noChangeArrowheads="1"/>
            </p:cNvSpPr>
            <p:nvPr/>
          </p:nvSpPr>
          <p:spPr bwMode="auto">
            <a:xfrm>
              <a:off x="2031" y="2081"/>
              <a:ext cx="47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output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38"/>
            <p:cNvSpPr>
              <a:spLocks noChangeArrowheads="1"/>
            </p:cNvSpPr>
            <p:nvPr/>
          </p:nvSpPr>
          <p:spPr bwMode="auto">
            <a:xfrm>
              <a:off x="2409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2683" y="2081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2756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230" y="2081"/>
              <a:ext cx="2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GLD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2"/>
            <p:cNvSpPr>
              <a:spLocks noChangeArrowheads="1"/>
            </p:cNvSpPr>
            <p:nvPr/>
          </p:nvSpPr>
          <p:spPr bwMode="auto">
            <a:xfrm>
              <a:off x="3465" y="2081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3"/>
            <p:cNvSpPr>
              <a:spLocks noChangeArrowheads="1"/>
            </p:cNvSpPr>
            <p:nvPr/>
          </p:nvSpPr>
          <p:spPr bwMode="auto">
            <a:xfrm>
              <a:off x="3570" y="2091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显示信号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4"/>
            <p:cNvSpPr>
              <a:spLocks noChangeArrowheads="1"/>
            </p:cNvSpPr>
            <p:nvPr/>
          </p:nvSpPr>
          <p:spPr bwMode="auto">
            <a:xfrm>
              <a:off x="4098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5"/>
            <p:cNvSpPr>
              <a:spLocks noChangeArrowheads="1"/>
            </p:cNvSpPr>
            <p:nvPr/>
          </p:nvSpPr>
          <p:spPr bwMode="auto">
            <a:xfrm>
              <a:off x="1448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46"/>
            <p:cNvSpPr>
              <a:spLocks noChangeArrowheads="1"/>
            </p:cNvSpPr>
            <p:nvPr/>
          </p:nvSpPr>
          <p:spPr bwMode="auto">
            <a:xfrm>
              <a:off x="1454" y="2054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1960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1966" y="2054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2474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150"/>
            <p:cNvSpPr>
              <a:spLocks noChangeArrowheads="1"/>
            </p:cNvSpPr>
            <p:nvPr/>
          </p:nvSpPr>
          <p:spPr bwMode="auto">
            <a:xfrm>
              <a:off x="2480" y="2054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151"/>
            <p:cNvSpPr>
              <a:spLocks noChangeArrowheads="1"/>
            </p:cNvSpPr>
            <p:nvPr/>
          </p:nvSpPr>
          <p:spPr bwMode="auto">
            <a:xfrm>
              <a:off x="2959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152"/>
            <p:cNvSpPr>
              <a:spLocks noChangeArrowheads="1"/>
            </p:cNvSpPr>
            <p:nvPr/>
          </p:nvSpPr>
          <p:spPr bwMode="auto">
            <a:xfrm>
              <a:off x="2965" y="2054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4363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54"/>
            <p:cNvSpPr>
              <a:spLocks noChangeArrowheads="1"/>
            </p:cNvSpPr>
            <p:nvPr/>
          </p:nvSpPr>
          <p:spPr bwMode="auto">
            <a:xfrm>
              <a:off x="1448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55"/>
            <p:cNvSpPr>
              <a:spLocks noChangeArrowheads="1"/>
            </p:cNvSpPr>
            <p:nvPr/>
          </p:nvSpPr>
          <p:spPr bwMode="auto">
            <a:xfrm>
              <a:off x="1448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56"/>
            <p:cNvSpPr>
              <a:spLocks noChangeArrowheads="1"/>
            </p:cNvSpPr>
            <p:nvPr/>
          </p:nvSpPr>
          <p:spPr bwMode="auto">
            <a:xfrm>
              <a:off x="1448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57"/>
            <p:cNvSpPr>
              <a:spLocks noChangeArrowheads="1"/>
            </p:cNvSpPr>
            <p:nvPr/>
          </p:nvSpPr>
          <p:spPr bwMode="auto">
            <a:xfrm>
              <a:off x="1454" y="2256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58"/>
            <p:cNvSpPr>
              <a:spLocks noChangeArrowheads="1"/>
            </p:cNvSpPr>
            <p:nvPr/>
          </p:nvSpPr>
          <p:spPr bwMode="auto">
            <a:xfrm>
              <a:off x="1960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159"/>
            <p:cNvSpPr>
              <a:spLocks noChangeArrowheads="1"/>
            </p:cNvSpPr>
            <p:nvPr/>
          </p:nvSpPr>
          <p:spPr bwMode="auto">
            <a:xfrm>
              <a:off x="1960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160"/>
            <p:cNvSpPr>
              <a:spLocks noChangeArrowheads="1"/>
            </p:cNvSpPr>
            <p:nvPr/>
          </p:nvSpPr>
          <p:spPr bwMode="auto">
            <a:xfrm>
              <a:off x="1966" y="2256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61"/>
            <p:cNvSpPr>
              <a:spLocks noChangeArrowheads="1"/>
            </p:cNvSpPr>
            <p:nvPr/>
          </p:nvSpPr>
          <p:spPr bwMode="auto">
            <a:xfrm>
              <a:off x="2474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62"/>
            <p:cNvSpPr>
              <a:spLocks noChangeArrowheads="1"/>
            </p:cNvSpPr>
            <p:nvPr/>
          </p:nvSpPr>
          <p:spPr bwMode="auto">
            <a:xfrm>
              <a:off x="2474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163"/>
            <p:cNvSpPr>
              <a:spLocks noChangeArrowheads="1"/>
            </p:cNvSpPr>
            <p:nvPr/>
          </p:nvSpPr>
          <p:spPr bwMode="auto">
            <a:xfrm>
              <a:off x="2480" y="2256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64"/>
            <p:cNvSpPr>
              <a:spLocks noChangeArrowheads="1"/>
            </p:cNvSpPr>
            <p:nvPr/>
          </p:nvSpPr>
          <p:spPr bwMode="auto">
            <a:xfrm>
              <a:off x="2959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65"/>
            <p:cNvSpPr>
              <a:spLocks noChangeArrowheads="1"/>
            </p:cNvSpPr>
            <p:nvPr/>
          </p:nvSpPr>
          <p:spPr bwMode="auto">
            <a:xfrm>
              <a:off x="2959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66"/>
            <p:cNvSpPr>
              <a:spLocks noChangeArrowheads="1"/>
            </p:cNvSpPr>
            <p:nvPr/>
          </p:nvSpPr>
          <p:spPr bwMode="auto">
            <a:xfrm>
              <a:off x="2965" y="2256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363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4363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4363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566" y="2283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871074"/>
            <a:ext cx="84067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的本质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就是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对具有逻辑顺序或时序规律事件的一种描述方法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状态机能够根据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控制信号按照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预先设定的状态进行状态转移，是协调相关信号动作、完成特定操作的控制中心。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266700"/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在计算机硬件系统及其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他控制电路当中，经常出现使用状态机实现控制逻辑（控制通路）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根据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输出是否与当前输入有关，可将状态机分为2大类：Moore型状态机和Mealy型状态机。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Moore型状态机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1700598"/>
            <a:ext cx="84067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   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若状态机的输出只和现态有关而与当前输入无关，则称其为Moore型状态机，其原理如下图所示。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62342" y="2800471"/>
          <a:ext cx="7062470" cy="132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Visio" r:id="rId2" imgW="3342005" imgH="631190" progId="Visio.Drawing.15">
                  <p:embed/>
                </p:oleObj>
              </mc:Choice>
              <mc:Fallback>
                <p:oleObj name="Visio" r:id="rId2" imgW="3342005" imgH="6311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42" y="2800471"/>
                        <a:ext cx="7062470" cy="1321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284" y="701320"/>
            <a:ext cx="8406700" cy="403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种实现方法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▲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式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整个状态机写到一个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块里，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在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该块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中既描述状态转移，又描述状态的输入和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▲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二段式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块采用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同步时序描述状态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转移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一个采用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组合逻辑判断状态转移条件，描述状态转移规律以及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▲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三段式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采用同步时序描述状态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转移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采用组合逻辑判断状态转移条件，描述状态转移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规律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模块描述状态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输出（可用组合逻辑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/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时序电路）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三段式描述方法示例模板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38" y="1656084"/>
            <a:ext cx="3748700" cy="19960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56" y="1074958"/>
            <a:ext cx="3559052" cy="3682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bt578455"/>
  <p:tag name="COMMONDATA" val="eyJoZGlkIjoiZTBlNWM1YzJkNTFiMzQ0MjViMjRjMjhjZTcwYmMwN2EifQ=="/>
  <p:tag name="KSO_WPP_MARK_KEY" val="5433b99b-ed8b-431a-bc97-2e3ec2fb6a7a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1398</Words>
  <Application>WPS 演示</Application>
  <PresentationFormat>自定义</PresentationFormat>
  <Paragraphs>222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楷体</vt:lpstr>
      <vt:lpstr>Aharoni</vt:lpstr>
      <vt:lpstr>Yu Gothic UI Semibold</vt:lpstr>
      <vt:lpstr>Cambria Math</vt:lpstr>
      <vt:lpstr>Arial Unicode MS</vt:lpstr>
      <vt:lpstr>Calibri Light</vt:lpstr>
      <vt:lpstr>Wingdings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郑海刚</cp:lastModifiedBy>
  <cp:revision>71</cp:revision>
  <dcterms:created xsi:type="dcterms:W3CDTF">2017-05-21T03:30:00Z</dcterms:created>
  <dcterms:modified xsi:type="dcterms:W3CDTF">2022-11-28T00:45:01Z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D47497A2899A4909949ECA4A924F80F5</vt:lpwstr>
  </property>
</Properties>
</file>