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42741850" cy="31943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inger" initials="s" lastIdx="22" clrIdx="0">
    <p:extLst>
      <p:ext uri="{19B8F6BF-5375-455C-9EA6-DF929625EA0E}">
        <p15:presenceInfo xmlns:p15="http://schemas.microsoft.com/office/powerpoint/2012/main" userId="stin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4FE"/>
    <a:srgbClr val="003399"/>
    <a:srgbClr val="2C5D98"/>
    <a:srgbClr val="00FE2A"/>
    <a:srgbClr val="3A7CCB"/>
    <a:srgbClr val="4A7EBB"/>
    <a:srgbClr val="3C7BC7"/>
    <a:srgbClr val="98B954"/>
    <a:srgbClr val="BE4B48"/>
    <a:srgbClr val="F5F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463" autoAdjust="0"/>
    <p:restoredTop sz="99637" autoAdjust="0"/>
  </p:normalViewPr>
  <p:slideViewPr>
    <p:cSldViewPr>
      <p:cViewPr>
        <p:scale>
          <a:sx n="33" d="100"/>
          <a:sy n="33" d="100"/>
        </p:scale>
        <p:origin x="1506" y="-2136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30713" y="2398713"/>
            <a:ext cx="8472487" cy="11977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73550" y="15178088"/>
            <a:ext cx="34202688" cy="143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+mj-lt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+mn-lt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+mn-lt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+mn-lt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+mn-lt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6" name="Rectangle 922"/>
          <p:cNvSpPr>
            <a:spLocks noChangeArrowheads="1"/>
          </p:cNvSpPr>
          <p:nvPr/>
        </p:nvSpPr>
        <p:spPr bwMode="auto">
          <a:xfrm>
            <a:off x="982071" y="23407950"/>
            <a:ext cx="5766707" cy="17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2703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30275212" cy="3168129"/>
          </a:xfrm>
          <a:prstGeom prst="rect">
            <a:avLst/>
          </a:prstGeom>
          <a:solidFill>
            <a:srgbClr val="00002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5433" tIns="42716" rIns="85433" bIns="42716" numCol="1" rtlCol="1" anchor="ctr" anchorCtr="0" compatLnSpc="1">
            <a:prstTxWarp prst="textNoShape">
              <a:avLst/>
            </a:prstTxWarp>
          </a:bodyPr>
          <a:lstStyle/>
          <a:p>
            <a:pPr algn="ctr" defTabSz="974464" rtl="0" eaLnBrk="0" hangingPunct="0"/>
            <a:endParaRPr lang="he-IL" sz="429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ounded Rectangle 18"/>
          <p:cNvSpPr/>
          <p:nvPr/>
        </p:nvSpPr>
        <p:spPr>
          <a:xfrm>
            <a:off x="742951" y="8219282"/>
            <a:ext cx="9247048" cy="11466688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00000" y="8581624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139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Problem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00000" y="9862459"/>
            <a:ext cx="8820000" cy="548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1044467" y="14079863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139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</p:txBody>
      </p:sp>
      <p:sp>
        <p:nvSpPr>
          <p:cNvPr id="142" name="Rounded Rectangle 193"/>
          <p:cNvSpPr/>
          <p:nvPr/>
        </p:nvSpPr>
        <p:spPr>
          <a:xfrm>
            <a:off x="20331806" y="26983277"/>
            <a:ext cx="9360000" cy="5270511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637807" y="27138049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139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20691193" y="28197453"/>
            <a:ext cx="8641154" cy="5853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34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successfully built a system that bridges the gap between physical boards and Chess Engines. 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34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 works consistently within our constraints of legality and camera angle. 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34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for unique moves is required. </a:t>
            </a:r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20556000" y="9543049"/>
            <a:ext cx="8474400" cy="275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266280"/>
            <a:ext cx="28290682" cy="286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0" kern="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ChessCam</a:t>
            </a:r>
            <a:r>
              <a:rPr lang="en-US" sz="11000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Live Chess Game Analysis </a:t>
            </a: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410752" y="6317647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 dirty="0" err="1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Aylon</a:t>
            </a:r>
            <a:r>
              <a:rPr lang="en-US" sz="60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Feraru, Amit </a:t>
            </a:r>
            <a:r>
              <a:rPr lang="en-US" sz="6000" dirty="0" err="1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Butbul</a:t>
            </a:r>
            <a:r>
              <a:rPr lang="en-US" sz="60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supervised by </a:t>
            </a:r>
            <a:r>
              <a:rPr lang="en-US" sz="6000" dirty="0" err="1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Harel</a:t>
            </a:r>
            <a:r>
              <a:rPr lang="en-US" sz="60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Yadid</a:t>
            </a:r>
            <a:r>
              <a:rPr lang="en-US" sz="60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283868" y="41802575"/>
            <a:ext cx="68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August 2025</a:t>
            </a:r>
          </a:p>
        </p:txBody>
      </p:sp>
      <p:pic>
        <p:nvPicPr>
          <p:cNvPr id="12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406" y="446881"/>
            <a:ext cx="11477625" cy="2305050"/>
          </a:xfrm>
          <a:prstGeom prst="rect">
            <a:avLst/>
          </a:prstGeom>
        </p:spPr>
      </p:pic>
      <p:sp>
        <p:nvSpPr>
          <p:cNvPr id="188" name="Rounded Rectangle 199">
            <a:extLst>
              <a:ext uri="{FF2B5EF4-FFF2-40B4-BE49-F238E27FC236}">
                <a16:creationId xmlns:a16="http://schemas.microsoft.com/office/drawing/2014/main" id="{37631166-7813-4654-BB56-2819BB271E5D}"/>
              </a:ext>
            </a:extLst>
          </p:cNvPr>
          <p:cNvSpPr/>
          <p:nvPr/>
        </p:nvSpPr>
        <p:spPr>
          <a:xfrm>
            <a:off x="10429746" y="8219282"/>
            <a:ext cx="9475854" cy="19601848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Rounded Rectangle 199">
            <a:extLst>
              <a:ext uri="{FF2B5EF4-FFF2-40B4-BE49-F238E27FC236}">
                <a16:creationId xmlns:a16="http://schemas.microsoft.com/office/drawing/2014/main" id="{F10107F3-8207-4D73-8404-4809F2541017}"/>
              </a:ext>
            </a:extLst>
          </p:cNvPr>
          <p:cNvSpPr/>
          <p:nvPr/>
        </p:nvSpPr>
        <p:spPr>
          <a:xfrm>
            <a:off x="679436" y="29696268"/>
            <a:ext cx="9304949" cy="11688461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Rectangle 2">
            <a:extLst>
              <a:ext uri="{FF2B5EF4-FFF2-40B4-BE49-F238E27FC236}">
                <a16:creationId xmlns:a16="http://schemas.microsoft.com/office/drawing/2014/main" id="{D8BC6A69-1501-4B0C-8182-50410589F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485" y="29575575"/>
            <a:ext cx="8569211" cy="140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14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and Training  </a:t>
            </a:r>
          </a:p>
        </p:txBody>
      </p:sp>
      <p:sp>
        <p:nvSpPr>
          <p:cNvPr id="192" name="Rectangle 4">
            <a:extLst>
              <a:ext uri="{FF2B5EF4-FFF2-40B4-BE49-F238E27FC236}">
                <a16:creationId xmlns:a16="http://schemas.microsoft.com/office/drawing/2014/main" id="{36F72752-C400-496F-8354-B40AA7C35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048" y="31067659"/>
            <a:ext cx="9090158" cy="481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34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used a chess dataset that contained 292 images, supplemented by our own 50 images. 67 Images were used for validation.</a:t>
            </a:r>
          </a:p>
          <a:p>
            <a:pPr marL="425679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34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included images where the pieces are occluded, and images without pieces.</a:t>
            </a:r>
          </a:p>
          <a:p>
            <a:pPr marL="425679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34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test set wasn’t used since the system performance itself is our evaluation. </a:t>
            </a:r>
          </a:p>
          <a:p>
            <a:pPr marL="425679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34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Mosaic, Flips, and brightness change augmentations were used.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BE13CF-4D2D-4B65-B382-CE8B4D6DBB91}"/>
              </a:ext>
            </a:extLst>
          </p:cNvPr>
          <p:cNvGrpSpPr/>
          <p:nvPr/>
        </p:nvGrpSpPr>
        <p:grpSpPr>
          <a:xfrm>
            <a:off x="703762" y="19838579"/>
            <a:ext cx="9328444" cy="9544658"/>
            <a:chOff x="672206" y="25619784"/>
            <a:chExt cx="9360000" cy="7254137"/>
          </a:xfrm>
        </p:grpSpPr>
        <p:sp>
          <p:nvSpPr>
            <p:cNvPr id="196" name="Rectangle 3">
              <a:extLst>
                <a:ext uri="{FF2B5EF4-FFF2-40B4-BE49-F238E27FC236}">
                  <a16:creationId xmlns:a16="http://schemas.microsoft.com/office/drawing/2014/main" id="{44340B39-62E1-4802-B8B0-7604B93A8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000" y="25619784"/>
              <a:ext cx="8529405" cy="100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 defTabSz="3900819" rtl="0"/>
              <a:r>
                <a:rPr lang="en-US" sz="5139" dirty="0">
                  <a:solidFill>
                    <a:srgbClr val="D1282E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Method </a:t>
              </a:r>
            </a:p>
          </p:txBody>
        </p:sp>
        <p:sp>
          <p:nvSpPr>
            <p:cNvPr id="197" name="Rectangle 4">
              <a:extLst>
                <a:ext uri="{FF2B5EF4-FFF2-40B4-BE49-F238E27FC236}">
                  <a16:creationId xmlns:a16="http://schemas.microsoft.com/office/drawing/2014/main" id="{2EA87C73-BC5A-4D07-A0D9-0F2C60DC0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22" y="27009193"/>
              <a:ext cx="8820000" cy="5668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1" algn="l" rtl="0">
                <a:spcBef>
                  <a:spcPts val="1682"/>
                </a:spcBef>
                <a:buSzPct val="125000"/>
              </a:pPr>
              <a:endPara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Rounded Rectangle 145">
              <a:extLst>
                <a:ext uri="{FF2B5EF4-FFF2-40B4-BE49-F238E27FC236}">
                  <a16:creationId xmlns:a16="http://schemas.microsoft.com/office/drawing/2014/main" id="{4017EA6F-B06F-4D5A-B10D-E86943165ED5}"/>
                </a:ext>
              </a:extLst>
            </p:cNvPr>
            <p:cNvSpPr/>
            <p:nvPr/>
          </p:nvSpPr>
          <p:spPr>
            <a:xfrm>
              <a:off x="672206" y="25745281"/>
              <a:ext cx="9360000" cy="7128640"/>
            </a:xfrm>
            <a:prstGeom prst="roundRect">
              <a:avLst>
                <a:gd name="adj" fmla="val 3718"/>
              </a:avLst>
            </a:prstGeom>
            <a:noFill/>
            <a:ln w="76200" cap="flat" cmpd="sng" algn="ctr">
              <a:solidFill>
                <a:srgbClr val="000060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8C09C41-37C6-45B0-ABB9-AE9ACE0DA36E}"/>
              </a:ext>
            </a:extLst>
          </p:cNvPr>
          <p:cNvGrpSpPr/>
          <p:nvPr/>
        </p:nvGrpSpPr>
        <p:grpSpPr>
          <a:xfrm>
            <a:off x="20331806" y="32530356"/>
            <a:ext cx="9360000" cy="8835925"/>
            <a:chOff x="20285999" y="8137331"/>
            <a:chExt cx="9360000" cy="6259235"/>
          </a:xfrm>
        </p:grpSpPr>
        <p:sp>
          <p:nvSpPr>
            <p:cNvPr id="146" name="Rounded Rectangle 199"/>
            <p:cNvSpPr/>
            <p:nvPr/>
          </p:nvSpPr>
          <p:spPr>
            <a:xfrm>
              <a:off x="20285999" y="8230741"/>
              <a:ext cx="9360000" cy="6165825"/>
            </a:xfrm>
            <a:prstGeom prst="roundRect">
              <a:avLst>
                <a:gd name="adj" fmla="val 2631"/>
              </a:avLst>
            </a:prstGeom>
            <a:noFill/>
            <a:ln w="76200" cap="flat" cmpd="sng" algn="ctr">
              <a:solidFill>
                <a:srgbClr val="000060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2">
              <a:extLst>
                <a:ext uri="{FF2B5EF4-FFF2-40B4-BE49-F238E27FC236}">
                  <a16:creationId xmlns:a16="http://schemas.microsoft.com/office/drawing/2014/main" id="{7BE2A887-484D-4C95-B312-8789F9BC6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8645" y="8137331"/>
              <a:ext cx="8475042" cy="100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 defTabSz="3900819" rtl="0"/>
              <a:r>
                <a:rPr lang="en-US" sz="5140" dirty="0">
                  <a:solidFill>
                    <a:srgbClr val="D1282E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Future Research</a:t>
              </a:r>
            </a:p>
          </p:txBody>
        </p:sp>
      </p:grpSp>
      <p:sp>
        <p:nvSpPr>
          <p:cNvPr id="65" name="Rectangle 2">
            <a:extLst>
              <a:ext uri="{FF2B5EF4-FFF2-40B4-BE49-F238E27FC236}">
                <a16:creationId xmlns:a16="http://schemas.microsoft.com/office/drawing/2014/main" id="{68617F70-C61D-4380-8819-9F4F41668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7729" y="8474724"/>
            <a:ext cx="8475042" cy="1125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14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Piece Tracking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182447-4348-47A8-834D-696AA5A1D791}"/>
              </a:ext>
            </a:extLst>
          </p:cNvPr>
          <p:cNvGrpSpPr/>
          <p:nvPr/>
        </p:nvGrpSpPr>
        <p:grpSpPr>
          <a:xfrm>
            <a:off x="10851292" y="8219281"/>
            <a:ext cx="18823357" cy="31318202"/>
            <a:chOff x="10851292" y="14754032"/>
            <a:chExt cx="18823357" cy="31318202"/>
          </a:xfrm>
        </p:grpSpPr>
        <p:sp>
          <p:nvSpPr>
            <p:cNvPr id="137" name="Rectangle 2"/>
            <p:cNvSpPr>
              <a:spLocks noChangeArrowheads="1"/>
            </p:cNvSpPr>
            <p:nvPr/>
          </p:nvSpPr>
          <p:spPr bwMode="auto">
            <a:xfrm>
              <a:off x="20555358" y="15018447"/>
              <a:ext cx="8475042" cy="100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 defTabSz="3900819" rtl="0"/>
              <a:r>
                <a:rPr lang="en-US" sz="5140" dirty="0">
                  <a:solidFill>
                    <a:srgbClr val="D1282E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Results</a:t>
              </a:r>
            </a:p>
          </p:txBody>
        </p:sp>
        <p:sp>
          <p:nvSpPr>
            <p:cNvPr id="165" name="Rectangle 4"/>
            <p:cNvSpPr>
              <a:spLocks noChangeArrowheads="1"/>
            </p:cNvSpPr>
            <p:nvPr/>
          </p:nvSpPr>
          <p:spPr bwMode="auto">
            <a:xfrm>
              <a:off x="10851292" y="41654292"/>
              <a:ext cx="8997214" cy="4417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571500" indent="-571500" algn="l" rtl="0">
                <a:spcBef>
                  <a:spcPts val="1682"/>
                </a:spcBef>
                <a:buSzPct val="125000"/>
                <a:buFont typeface="Arial" panose="020B0604020202020204" pitchFamily="34" charset="0"/>
                <a:buChar char="•"/>
              </a:pPr>
              <a:r>
                <a:rPr lang="en-US" sz="3400" b="0" dirty="0">
                  <a:solidFill>
                    <a:srgbClr val="000060"/>
                  </a:solidFill>
                  <a:latin typeface="Arial" panose="020B0604020202020204" pitchFamily="34" charset="0"/>
                  <a:ea typeface="JetBrains Mono" panose="02000009000000000000" pitchFamily="49" charset="0"/>
                  <a:cs typeface="Arial" panose="020B0604020202020204" pitchFamily="34" charset="0"/>
                </a:rPr>
                <a:t>To account for the classification errors, we assume the game configuration is the starting configuration. </a:t>
              </a:r>
            </a:p>
            <a:p>
              <a:pPr marL="571500" indent="-571500" algn="l" rtl="0">
                <a:spcBef>
                  <a:spcPts val="1682"/>
                </a:spcBef>
                <a:buSzPct val="125000"/>
                <a:buFont typeface="Arial" panose="020B0604020202020204" pitchFamily="34" charset="0"/>
                <a:buChar char="•"/>
              </a:pPr>
              <a:r>
                <a:rPr lang="en-US" sz="3400" b="0" dirty="0">
                  <a:solidFill>
                    <a:srgbClr val="000060"/>
                  </a:solidFill>
                  <a:latin typeface="Arial" panose="020B0604020202020204" pitchFamily="34" charset="0"/>
                  <a:ea typeface="JetBrains Mono" panose="02000009000000000000" pitchFamily="49" charset="0"/>
                  <a:cs typeface="Arial" panose="020B0604020202020204" pitchFamily="34" charset="0"/>
                </a:rPr>
                <a:t>The system holds two sets of occupied squares per color, and by comparing the current occupied squares to those in the previous move it infers the move made.</a:t>
              </a:r>
            </a:p>
            <a:p>
              <a:pPr marL="571500" indent="-571500" algn="l" rtl="0">
                <a:spcBef>
                  <a:spcPts val="1682"/>
                </a:spcBef>
                <a:buSzPct val="125000"/>
                <a:buFont typeface="Arial" panose="020B0604020202020204" pitchFamily="34" charset="0"/>
                <a:buChar char="•"/>
              </a:pPr>
              <a:r>
                <a:rPr lang="en-US" sz="3400" b="0" dirty="0">
                  <a:solidFill>
                    <a:srgbClr val="000060"/>
                  </a:solidFill>
                  <a:latin typeface="Arial" panose="020B0604020202020204" pitchFamily="34" charset="0"/>
                  <a:ea typeface="JetBrains Mono" panose="02000009000000000000" pitchFamily="49" charset="0"/>
                  <a:cs typeface="Arial" panose="020B0604020202020204" pitchFamily="34" charset="0"/>
                </a:rPr>
                <a:t>The moves are pushed to a pyChess Board object, and Stockfish is called to evaluate the new position.  </a:t>
              </a:r>
              <a:endParaRPr lang="en-US" sz="34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Rounded Rectangle 199"/>
            <p:cNvSpPr/>
            <p:nvPr/>
          </p:nvSpPr>
          <p:spPr>
            <a:xfrm>
              <a:off x="20286000" y="14754032"/>
              <a:ext cx="9360000" cy="18557271"/>
            </a:xfrm>
            <a:prstGeom prst="roundRect">
              <a:avLst>
                <a:gd name="adj" fmla="val 2631"/>
              </a:avLst>
            </a:prstGeom>
            <a:noFill/>
            <a:ln w="76200" cap="flat" cmpd="sng" algn="ctr">
              <a:solidFill>
                <a:srgbClr val="000060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 4">
              <a:extLst>
                <a:ext uri="{FF2B5EF4-FFF2-40B4-BE49-F238E27FC236}">
                  <a16:creationId xmlns:a16="http://schemas.microsoft.com/office/drawing/2014/main" id="{31F8F7D3-6C57-4B43-9542-7581BF14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5358" y="20589343"/>
              <a:ext cx="9119291" cy="64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>
                <a:spcBef>
                  <a:spcPts val="1682"/>
                </a:spcBef>
              </a:pPr>
              <a:r>
                <a:rPr lang="en-US" sz="2200" b="0" dirty="0">
                  <a:solidFill>
                    <a:schemeClr val="dk1"/>
                  </a:solidFill>
                  <a:latin typeface="Century Gothic" panose="020B0502020202020204" pitchFamily="34" charset="0"/>
                  <a:cs typeface="+mn-cs"/>
                </a:rPr>
                <a:t>YOLOv11 training graphs. Validation losses decrease smoothly.  </a:t>
              </a:r>
            </a:p>
          </p:txBody>
        </p:sp>
        <p:sp>
          <p:nvSpPr>
            <p:cNvPr id="76" name="Rectangle 4">
              <a:extLst>
                <a:ext uri="{FF2B5EF4-FFF2-40B4-BE49-F238E27FC236}">
                  <a16:creationId xmlns:a16="http://schemas.microsoft.com/office/drawing/2014/main" id="{E6B51472-FA8A-4908-B861-7BCF145B9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0515" y="41121339"/>
              <a:ext cx="9119291" cy="953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>
                <a:spcBef>
                  <a:spcPts val="1682"/>
                </a:spcBef>
              </a:pPr>
              <a:r>
                <a:rPr lang="en-US" sz="2200" b="0" dirty="0">
                  <a:solidFill>
                    <a:schemeClr val="dk1"/>
                  </a:solidFill>
                  <a:latin typeface="Century Gothic" panose="020B0502020202020204" pitchFamily="34" charset="0"/>
                  <a:cs typeface="+mn-cs"/>
                </a:rPr>
                <a:t>Flickering label error – label switches every few frames.</a:t>
              </a:r>
            </a:p>
          </p:txBody>
        </p:sp>
      </p:grpSp>
      <p:sp>
        <p:nvSpPr>
          <p:cNvPr id="79" name="Rectangle 4">
            <a:extLst>
              <a:ext uri="{FF2B5EF4-FFF2-40B4-BE49-F238E27FC236}">
                <a16:creationId xmlns:a16="http://schemas.microsoft.com/office/drawing/2014/main" id="{AE91DCD0-F2FA-41A6-8E04-67C906D7F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806" y="20853787"/>
            <a:ext cx="7993943" cy="260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buNone/>
            </a:pPr>
            <a:endParaRPr lang="en-US" sz="3600" i="1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04B3569-B450-4FDC-BC7E-8343C5B6F165}"/>
              </a:ext>
            </a:extLst>
          </p:cNvPr>
          <p:cNvGrpSpPr/>
          <p:nvPr/>
        </p:nvGrpSpPr>
        <p:grpSpPr>
          <a:xfrm>
            <a:off x="644049" y="675481"/>
            <a:ext cx="6026573" cy="1764000"/>
            <a:chOff x="644049" y="675481"/>
            <a:chExt cx="6026573" cy="1764000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A622EBAC-C8F4-4F1E-B5FB-3E3196F65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154"/>
            <a:stretch/>
          </p:blipFill>
          <p:spPr>
            <a:xfrm>
              <a:off x="644049" y="698169"/>
              <a:ext cx="2377757" cy="1716854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D4A2BC6D-9EC9-4AE7-A7FC-2E3468DDE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399" y="675481"/>
              <a:ext cx="3578223" cy="1764000"/>
            </a:xfrm>
            <a:prstGeom prst="rect">
              <a:avLst/>
            </a:prstGeom>
          </p:spPr>
        </p:pic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8AB40A35-45A1-4459-BDC1-53FE83BB42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8438" y="599281"/>
            <a:ext cx="4130968" cy="1862121"/>
          </a:xfrm>
          <a:prstGeom prst="rect">
            <a:avLst/>
          </a:prstGeom>
          <a:noFill/>
        </p:spPr>
      </p:pic>
      <p:sp>
        <p:nvSpPr>
          <p:cNvPr id="69" name="Rectangle 4">
            <a:extLst>
              <a:ext uri="{FF2B5EF4-FFF2-40B4-BE49-F238E27FC236}">
                <a16:creationId xmlns:a16="http://schemas.microsoft.com/office/drawing/2014/main" id="{DAD450D9-B89E-43CF-9AF7-676F3C3C4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406" y="9743281"/>
            <a:ext cx="8820000" cy="351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34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Chess Players use Chess-Engines like Stockfish to analyze their games and offer counter moves.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34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Those Chess-Engines are inaccessible for games played on physical boards, unless the moves are painstakingly typed-in, or a specially designed but prohibitively expensive board is used.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36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34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Bridge the gap between physical games, and digital Chess-Engines.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34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 computer-vision based system, that receives as input a camera stream from an Intel-D435 camera, extracts the game state, and </a:t>
            </a:r>
            <a:r>
              <a:rPr lang="en-US" sz="3400" i="1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generates</a:t>
            </a:r>
            <a:r>
              <a:rPr lang="en-US" sz="3400" b="0" i="1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i="1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Chess-Engine recommendations based on the physical board footage.  </a:t>
            </a:r>
          </a:p>
        </p:txBody>
      </p:sp>
      <p:sp>
        <p:nvSpPr>
          <p:cNvPr id="70" name="Rectangle 4">
            <a:extLst>
              <a:ext uri="{FF2B5EF4-FFF2-40B4-BE49-F238E27FC236}">
                <a16:creationId xmlns:a16="http://schemas.microsoft.com/office/drawing/2014/main" id="{A268FD31-A21E-428B-8BC8-896ED8F3F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127" y="21020881"/>
            <a:ext cx="8954889" cy="351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0" indent="-5715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34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the input RGB stream using pyrealsense. </a:t>
            </a:r>
          </a:p>
          <a:p>
            <a:pPr marL="571500" indent="-5715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34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Funnel the stream into YOLOv11s to identify the piece classes and bounding boxes. </a:t>
            </a:r>
          </a:p>
          <a:p>
            <a:pPr marL="571500" indent="-5715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34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the pieces using a modified SORT algorithm. Filter outliers. </a:t>
            </a:r>
          </a:p>
          <a:p>
            <a:pPr marL="571500" indent="-5715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34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Associate tracked pieces to chessboard squares using OpenCV functions.</a:t>
            </a:r>
          </a:p>
          <a:p>
            <a:pPr marL="571500" indent="-5715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34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piece identity with square occupancy differences.</a:t>
            </a:r>
          </a:p>
          <a:p>
            <a:pPr marL="571500" indent="-5715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34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recommendation from Stockfish with the pyChess python library. </a:t>
            </a:r>
          </a:p>
        </p:txBody>
      </p:sp>
      <p:pic>
        <p:nvPicPr>
          <p:cNvPr id="18" name="Picture 17" descr="A close-up of a board game&#10;&#10;Description automatically generated">
            <a:extLst>
              <a:ext uri="{FF2B5EF4-FFF2-40B4-BE49-F238E27FC236}">
                <a16:creationId xmlns:a16="http://schemas.microsoft.com/office/drawing/2014/main" id="{7A29DDBE-1330-4C45-86E4-176C6440205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8" r="1178" b="8085"/>
          <a:stretch/>
        </p:blipFill>
        <p:spPr>
          <a:xfrm>
            <a:off x="776411" y="36618660"/>
            <a:ext cx="9038951" cy="3670121"/>
          </a:xfrm>
          <a:prstGeom prst="rect">
            <a:avLst/>
          </a:prstGeom>
        </p:spPr>
      </p:pic>
      <p:pic>
        <p:nvPicPr>
          <p:cNvPr id="20" name="Picture 19" descr="A close-up of a chess board&#10;&#10;Description automatically generated">
            <a:extLst>
              <a:ext uri="{FF2B5EF4-FFF2-40B4-BE49-F238E27FC236}">
                <a16:creationId xmlns:a16="http://schemas.microsoft.com/office/drawing/2014/main" id="{343EBBB8-76D8-4555-A3C4-B93A19F6AF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696" y="22752315"/>
            <a:ext cx="9056910" cy="4173516"/>
          </a:xfrm>
          <a:prstGeom prst="rect">
            <a:avLst/>
          </a:prstGeom>
        </p:spPr>
      </p:pic>
      <p:sp>
        <p:nvSpPr>
          <p:cNvPr id="72" name="Rectangle 4">
            <a:extLst>
              <a:ext uri="{FF2B5EF4-FFF2-40B4-BE49-F238E27FC236}">
                <a16:creationId xmlns:a16="http://schemas.microsoft.com/office/drawing/2014/main" id="{963A3C8A-74F1-4170-BDB8-DDFDB0D48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3831" y="9743281"/>
            <a:ext cx="9090000" cy="403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0" indent="-5715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34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SORT algorithm is used, where every tracked piece has state:</a:t>
            </a:r>
          </a:p>
          <a:p>
            <a:pPr algn="l" rtl="0">
              <a:spcBef>
                <a:spcPts val="1682"/>
              </a:spcBef>
              <a:buSzPct val="125000"/>
            </a:pPr>
            <a:endParaRPr lang="en-US" sz="340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34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Association between detections and tracked objects is based on the squared distance between the pieces and detection bounding box centers.</a:t>
            </a:r>
          </a:p>
          <a:p>
            <a:pPr marL="571500" indent="-5715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34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point that represents the piece’s location on the board is extracted from its state.</a:t>
            </a:r>
          </a:p>
          <a:p>
            <a:pPr marL="571500" indent="-5715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endParaRPr lang="en-US" sz="34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endParaRPr lang="en-US" sz="34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endParaRPr lang="en-US" sz="34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34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36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36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36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36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 descr="A close-up of a chess piece&#10;&#10;Description automatically generated">
            <a:extLst>
              <a:ext uri="{FF2B5EF4-FFF2-40B4-BE49-F238E27FC236}">
                <a16:creationId xmlns:a16="http://schemas.microsoft.com/office/drawing/2014/main" id="{70561009-D614-4F5A-BE83-5FDA6D764B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661" y="15135663"/>
            <a:ext cx="4837178" cy="2893967"/>
          </a:xfrm>
          <a:prstGeom prst="rect">
            <a:avLst/>
          </a:prstGeom>
        </p:spPr>
      </p:pic>
      <p:sp>
        <p:nvSpPr>
          <p:cNvPr id="80" name="Rectangle 4">
            <a:extLst>
              <a:ext uri="{FF2B5EF4-FFF2-40B4-BE49-F238E27FC236}">
                <a16:creationId xmlns:a16="http://schemas.microsoft.com/office/drawing/2014/main" id="{0FED89DD-1FBD-4521-BEDC-11E96422D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6502" y="17903483"/>
            <a:ext cx="8759911" cy="109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Century Gothic" panose="020B0502020202020204" pitchFamily="34" charset="0"/>
                <a:cs typeface="+mn-cs"/>
              </a:rPr>
              <a:t>Representative point computation diagram.</a:t>
            </a:r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945782" y="40349128"/>
            <a:ext cx="8857245" cy="9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Century Gothic" panose="020B0502020202020204" pitchFamily="34" charset="0"/>
                <a:cs typeface="+mn-cs"/>
              </a:rPr>
              <a:t>Two images from our dataset, one containing occlusion (left) and a null image (right). </a:t>
            </a:r>
          </a:p>
        </p:txBody>
      </p:sp>
      <p:sp>
        <p:nvSpPr>
          <p:cNvPr id="60" name="Rectangle 2">
            <a:extLst>
              <a:ext uri="{FF2B5EF4-FFF2-40B4-BE49-F238E27FC236}">
                <a16:creationId xmlns:a16="http://schemas.microsoft.com/office/drawing/2014/main" id="{989EC05C-335D-4F7B-B09E-F1C01F573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7650" y="18468351"/>
            <a:ext cx="8475042" cy="99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14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Piece Localization </a:t>
            </a:r>
          </a:p>
        </p:txBody>
      </p:sp>
      <p:sp>
        <p:nvSpPr>
          <p:cNvPr id="61" name="Rectangle 4">
            <a:extLst>
              <a:ext uri="{FF2B5EF4-FFF2-40B4-BE49-F238E27FC236}">
                <a16:creationId xmlns:a16="http://schemas.microsoft.com/office/drawing/2014/main" id="{391CF807-3590-45E9-A67E-561719B0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7650" y="26776553"/>
            <a:ext cx="8759911" cy="109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Century Gothic" panose="020B0502020202020204" pitchFamily="34" charset="0"/>
                <a:cs typeface="+mn-cs"/>
              </a:rPr>
              <a:t>Detected corners are matched to planar ones. The transformed piece’s coordinates map it to a board square.  </a:t>
            </a:r>
          </a:p>
        </p:txBody>
      </p:sp>
      <p:sp>
        <p:nvSpPr>
          <p:cNvPr id="77" name="Rounded Rectangle 193">
            <a:extLst>
              <a:ext uri="{FF2B5EF4-FFF2-40B4-BE49-F238E27FC236}">
                <a16:creationId xmlns:a16="http://schemas.microsoft.com/office/drawing/2014/main" id="{0D604386-C3AC-4111-99F8-497701595EFF}"/>
              </a:ext>
            </a:extLst>
          </p:cNvPr>
          <p:cNvSpPr/>
          <p:nvPr/>
        </p:nvSpPr>
        <p:spPr>
          <a:xfrm>
            <a:off x="10502006" y="28107480"/>
            <a:ext cx="9403594" cy="13275185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4">
            <a:extLst>
              <a:ext uri="{FF2B5EF4-FFF2-40B4-BE49-F238E27FC236}">
                <a16:creationId xmlns:a16="http://schemas.microsoft.com/office/drawing/2014/main" id="{6A97ADB2-DC61-48DD-8BA1-09539E2EC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3831" y="19637458"/>
            <a:ext cx="9090000" cy="3136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0" indent="-5715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36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board’s 49 corners are detected using </a:t>
            </a:r>
            <a:r>
              <a:rPr lang="en-US" sz="2800" b="0" dirty="0">
                <a:solidFill>
                  <a:srgbClr val="00006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cv2</a:t>
            </a:r>
            <a:r>
              <a:rPr lang="en-US" sz="28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b="0" dirty="0">
                <a:solidFill>
                  <a:srgbClr val="00006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findChessBoardCorners()</a:t>
            </a:r>
            <a:r>
              <a:rPr lang="en-US" sz="3600" b="0" dirty="0">
                <a:solidFill>
                  <a:srgbClr val="000060"/>
                </a:solidFill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  <a:t> and matched to a planar board. </a:t>
            </a:r>
          </a:p>
          <a:p>
            <a:pPr marL="571500" indent="-5715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3600" b="0" dirty="0">
                <a:solidFill>
                  <a:srgbClr val="000060"/>
                </a:solidFill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  <a:t>The resulting Homography localizes the pieces.</a:t>
            </a:r>
            <a:endParaRPr lang="en-US" sz="36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34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endParaRPr lang="en-US" sz="34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endParaRPr lang="en-US" sz="34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endParaRPr lang="en-US" sz="34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34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36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36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36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36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2">
            <a:extLst>
              <a:ext uri="{FF2B5EF4-FFF2-40B4-BE49-F238E27FC236}">
                <a16:creationId xmlns:a16="http://schemas.microsoft.com/office/drawing/2014/main" id="{12E2DE70-89F6-43E7-AA73-007F02512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1292" y="28242567"/>
            <a:ext cx="8475042" cy="99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14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Square Tracking</a:t>
            </a:r>
          </a:p>
        </p:txBody>
      </p:sp>
      <p:sp>
        <p:nvSpPr>
          <p:cNvPr id="83" name="Rectangle 4">
            <a:extLst>
              <a:ext uri="{FF2B5EF4-FFF2-40B4-BE49-F238E27FC236}">
                <a16:creationId xmlns:a16="http://schemas.microsoft.com/office/drawing/2014/main" id="{3257BE30-2758-4A9D-809E-DBA70D827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7650" y="29268930"/>
            <a:ext cx="9090856" cy="351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0" indent="-5715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34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Square localization and Piece Tracking performed well under working assumptions. </a:t>
            </a:r>
          </a:p>
          <a:p>
            <a:pPr marL="571500" indent="-5715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34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Piece classification was unreliable. Most common errors encountered were flickering label issues, and misidentification. </a:t>
            </a:r>
          </a:p>
        </p:txBody>
      </p:sp>
      <p:pic>
        <p:nvPicPr>
          <p:cNvPr id="9" name="Picture 8" descr="A close-up of a chess piece&#10;&#10;Description automatically generated">
            <a:extLst>
              <a:ext uri="{FF2B5EF4-FFF2-40B4-BE49-F238E27FC236}">
                <a16:creationId xmlns:a16="http://schemas.microsoft.com/office/drawing/2014/main" id="{969ECB96-8A11-463C-801E-5537654D9B5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t="11520" r="709"/>
          <a:stretch/>
        </p:blipFill>
        <p:spPr>
          <a:xfrm>
            <a:off x="10930780" y="32253788"/>
            <a:ext cx="8696102" cy="24442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A2395D-EB74-45CB-978A-9B4AA5869AF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78"/>
          <a:stretch/>
        </p:blipFill>
        <p:spPr>
          <a:xfrm>
            <a:off x="20368226" y="9468687"/>
            <a:ext cx="9164036" cy="4692314"/>
          </a:xfrm>
          <a:prstGeom prst="rect">
            <a:avLst/>
          </a:prstGeom>
        </p:spPr>
      </p:pic>
      <p:sp>
        <p:nvSpPr>
          <p:cNvPr id="84" name="Rectangle 4">
            <a:extLst>
              <a:ext uri="{FF2B5EF4-FFF2-40B4-BE49-F238E27FC236}">
                <a16:creationId xmlns:a16="http://schemas.microsoft.com/office/drawing/2014/main" id="{DDCBCD5F-5757-4EBC-A2E6-65366CF04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4751" y="14610039"/>
            <a:ext cx="8641154" cy="449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34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Square detection and localization pipelines work consistently. 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34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34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34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34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34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34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34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34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34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34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34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34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34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34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 of consistency in detection is compensated for well by square tracking. </a:t>
            </a:r>
          </a:p>
        </p:txBody>
      </p:sp>
      <p:pic>
        <p:nvPicPr>
          <p:cNvPr id="16" name="Picture 15" descr="A screenshot of a game&#10;&#10;Description automatically generated">
            <a:extLst>
              <a:ext uri="{FF2B5EF4-FFF2-40B4-BE49-F238E27FC236}">
                <a16:creationId xmlns:a16="http://schemas.microsoft.com/office/drawing/2014/main" id="{87F20B28-755B-446C-83E0-90DA15D3524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2" t="2034" r="5118" b="27647"/>
          <a:stretch/>
        </p:blipFill>
        <p:spPr>
          <a:xfrm>
            <a:off x="21623088" y="15927024"/>
            <a:ext cx="6685824" cy="4610618"/>
          </a:xfrm>
          <a:prstGeom prst="rect">
            <a:avLst/>
          </a:prstGeom>
        </p:spPr>
      </p:pic>
      <p:pic>
        <p:nvPicPr>
          <p:cNvPr id="87" name="Picture 86" descr="A screenshot of a game&#10;&#10;Description automatically generated">
            <a:extLst>
              <a:ext uri="{FF2B5EF4-FFF2-40B4-BE49-F238E27FC236}">
                <a16:creationId xmlns:a16="http://schemas.microsoft.com/office/drawing/2014/main" id="{9078622C-765D-4ACC-AD18-E9C0FA12B52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" t="79921" r="69566"/>
          <a:stretch/>
        </p:blipFill>
        <p:spPr>
          <a:xfrm>
            <a:off x="22143405" y="20715870"/>
            <a:ext cx="5645189" cy="3699912"/>
          </a:xfrm>
          <a:prstGeom prst="rect">
            <a:avLst/>
          </a:prstGeom>
        </p:spPr>
      </p:pic>
      <p:sp>
        <p:nvSpPr>
          <p:cNvPr id="88" name="Rectangle 4">
            <a:extLst>
              <a:ext uri="{FF2B5EF4-FFF2-40B4-BE49-F238E27FC236}">
                <a16:creationId xmlns:a16="http://schemas.microsoft.com/office/drawing/2014/main" id="{1209DFAF-06FC-45C0-88FB-A3E030AC0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2160" y="24449139"/>
            <a:ext cx="9119291" cy="64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Century Gothic" panose="020B0502020202020204" pitchFamily="34" charset="0"/>
                <a:cs typeface="+mn-cs"/>
              </a:rPr>
              <a:t>Tracked game-state example and corresponding console output.</a:t>
            </a:r>
          </a:p>
        </p:txBody>
      </p:sp>
      <p:sp>
        <p:nvSpPr>
          <p:cNvPr id="64" name="Rectangle 4">
            <a:extLst>
              <a:ext uri="{FF2B5EF4-FFF2-40B4-BE49-F238E27FC236}">
                <a16:creationId xmlns:a16="http://schemas.microsoft.com/office/drawing/2014/main" id="{E43282C3-9899-4988-9009-5920077CF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6012" y="33744532"/>
            <a:ext cx="8641154" cy="5853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34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detection by incorporating depth or using a multi-camera set-up.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34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approaches include increasing the training data, and using a chess set where the piece classes are more distinct. 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34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areas of improvement are the automatic detection that a move has been completed, and the incorporation of logic for special moves like castling, or </a:t>
            </a:r>
            <a:r>
              <a:rPr lang="en-US" sz="3400" b="0" dirty="0" err="1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34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-passant. 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34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Implementing Homography recalibration with SIFT and RANSAC.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EF9224-6BA6-41D9-BEA1-3F25B21F3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4148" y="11024431"/>
            <a:ext cx="8711664" cy="43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27158</TotalTime>
  <Words>616</Words>
  <Application>Microsoft Office PowerPoint</Application>
  <PresentationFormat>Custom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JetBrains Mono</vt:lpstr>
      <vt:lpstr>Times New Roman</vt:lpstr>
      <vt:lpstr>Blank Presentation</vt:lpstr>
      <vt:lpstr>PowerPoint Presentation</vt:lpstr>
    </vt:vector>
  </TitlesOfParts>
  <Company>Mechanical Engineering VT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Michael Alley</dc:creator>
  <cp:lastModifiedBy>ori Feraru</cp:lastModifiedBy>
  <cp:revision>672</cp:revision>
  <cp:lastPrinted>2003-04-18T14:25:05Z</cp:lastPrinted>
  <dcterms:created xsi:type="dcterms:W3CDTF">2003-04-11T15:30:44Z</dcterms:created>
  <dcterms:modified xsi:type="dcterms:W3CDTF">2025-08-27T14:00:33Z</dcterms:modified>
</cp:coreProperties>
</file>