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0" r:id="rId5"/>
    <p:sldId id="261" r:id="rId6"/>
    <p:sldId id="263" r:id="rId7"/>
    <p:sldId id="265" r:id="rId8"/>
    <p:sldId id="262" r:id="rId9"/>
    <p:sldId id="264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749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91D5-A8DC-411C-81EB-4D8CC295FCF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4A1C-1160-470E-9164-EB6ADC246B9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1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91D5-A8DC-411C-81EB-4D8CC295FCF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4A1C-1160-470E-9164-EB6ADC246B9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91D5-A8DC-411C-81EB-4D8CC295FCF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4A1C-1160-470E-9164-EB6ADC246B9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91D5-A8DC-411C-81EB-4D8CC295FCF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4A1C-1160-470E-9164-EB6ADC246B9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2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91D5-A8DC-411C-81EB-4D8CC295FCF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4A1C-1160-470E-9164-EB6ADC246B9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3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91D5-A8DC-411C-81EB-4D8CC295FCF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4A1C-1160-470E-9164-EB6ADC246B9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91D5-A8DC-411C-81EB-4D8CC295FCF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4A1C-1160-470E-9164-EB6ADC246B9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5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91D5-A8DC-411C-81EB-4D8CC295FCF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4A1C-1160-470E-9164-EB6ADC246B9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7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91D5-A8DC-411C-81EB-4D8CC295FCF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4A1C-1160-470E-9164-EB6ADC246B9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91D5-A8DC-411C-81EB-4D8CC295FCF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4A1C-1160-470E-9164-EB6ADC246B9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2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91D5-A8DC-411C-81EB-4D8CC295FCF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4A1C-1160-470E-9164-EB6ADC246B9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91D5-A8DC-411C-81EB-4D8CC295FCF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14A1C-1160-470E-9164-EB6ADC246B9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208122"/>
          </a:xfrm>
          <a:prstGeom prst="rect">
            <a:avLst/>
          </a:prstGeom>
        </p:spPr>
      </p:pic>
      <p:sp>
        <p:nvSpPr>
          <p:cNvPr id="8" name="Прямокутник 7"/>
          <p:cNvSpPr/>
          <p:nvPr/>
        </p:nvSpPr>
        <p:spPr>
          <a:xfrm>
            <a:off x="0" y="6092750"/>
            <a:ext cx="12192000" cy="7588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1" y="0"/>
            <a:ext cx="12192000" cy="15813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0107" y="5409223"/>
            <a:ext cx="6079069" cy="6991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Oswald"/>
              </a:rPr>
              <a:t>Database</a:t>
            </a:r>
            <a:r>
              <a:rPr lang="en-US" dirty="0" smtClean="0">
                <a:latin typeface="Oswald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Oswald"/>
              </a:rPr>
              <a:t>injection</a:t>
            </a:r>
            <a:endParaRPr lang="en-US" dirty="0">
              <a:solidFill>
                <a:schemeClr val="bg1"/>
              </a:solidFill>
              <a:latin typeface="Oswald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480107" y="6131641"/>
            <a:ext cx="3672345" cy="452999"/>
          </a:xfrm>
        </p:spPr>
        <p:txBody>
          <a:bodyPr>
            <a:normAutofit lnSpcReduction="10000"/>
          </a:bodyPr>
          <a:lstStyle/>
          <a:p>
            <a:pPr algn="l"/>
            <a:r>
              <a:rPr lang="uk-UA" sz="2800" dirty="0" smtClean="0">
                <a:solidFill>
                  <a:schemeClr val="bg1"/>
                </a:solidFill>
                <a:latin typeface="Oswald"/>
              </a:rPr>
              <a:t>Зьола Олена, ФеІ-31</a:t>
            </a:r>
            <a:endParaRPr lang="en-US" sz="2800" dirty="0">
              <a:solidFill>
                <a:schemeClr val="bg1"/>
              </a:solidFill>
              <a:latin typeface="Oswa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47" y="-123003"/>
            <a:ext cx="1807105" cy="18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3251200" y="568960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1" dirty="0" smtClean="0">
                <a:solidFill>
                  <a:schemeClr val="bg1"/>
                </a:solidFill>
                <a:latin typeface="Oswald"/>
              </a:rPr>
              <a:t>Як запобігти ін'єкції </a:t>
            </a:r>
            <a:r>
              <a:rPr lang="en-US" sz="3200" b="1" i="1" dirty="0" smtClean="0">
                <a:solidFill>
                  <a:schemeClr val="bg1"/>
                </a:solidFill>
                <a:latin typeface="Oswald"/>
              </a:rPr>
              <a:t>SQL</a:t>
            </a:r>
            <a:r>
              <a:rPr lang="uk-UA" sz="3200" b="1" i="1" dirty="0" smtClean="0">
                <a:solidFill>
                  <a:schemeClr val="bg1"/>
                </a:solidFill>
                <a:latin typeface="Oswald"/>
              </a:rPr>
              <a:t>?</a:t>
            </a:r>
            <a:endParaRPr lang="en-US" sz="3200" b="1" i="1" dirty="0">
              <a:latin typeface="Oswald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3240" y="1744733"/>
            <a:ext cx="52679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98500" algn="l"/>
                <a:tab pos="6146800" algn="r"/>
              </a:tabLst>
            </a:pPr>
            <a:r>
              <a:rPr kumimoji="0" lang="uk-UA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Методи запобігання </a:t>
            </a:r>
            <a:r>
              <a:rPr kumimoji="0" lang="uk-UA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SQLi</a:t>
            </a:r>
            <a:endParaRPr lang="uk-UA" altLang="en-US" sz="2400" dirty="0">
              <a:solidFill>
                <a:schemeClr val="bg1"/>
              </a:solidFill>
              <a:latin typeface="Oswald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698500" algn="l"/>
                <a:tab pos="6146800" algn="r"/>
              </a:tabLs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Фільтрація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рядкових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uk-UA" altLang="en-US" sz="2400" dirty="0">
                <a:solidFill>
                  <a:schemeClr val="bg1"/>
                </a:solidFill>
                <a:latin typeface="Oswald"/>
              </a:rPr>
              <a:t> </a:t>
            </a:r>
            <a:endParaRPr lang="uk-UA" altLang="en-US" sz="2400" dirty="0" smtClean="0">
              <a:solidFill>
                <a:schemeClr val="bg1"/>
              </a:solidFill>
              <a:latin typeface="Oswald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698500" algn="l"/>
                <a:tab pos="6146800" algn="r"/>
              </a:tabLs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Фільтрація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цілочислових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uk-UA" altLang="en-US" sz="2400" dirty="0" smtClean="0">
                <a:solidFill>
                  <a:schemeClr val="bg1"/>
                </a:solidFill>
                <a:latin typeface="Oswald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698500" algn="l"/>
                <a:tab pos="6146800" algn="r"/>
              </a:tabLs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Усікання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вхідних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uk-UA" altLang="en-US" sz="2400" dirty="0" smtClean="0">
                <a:solidFill>
                  <a:schemeClr val="bg1"/>
                </a:solidFill>
                <a:latin typeface="Oswald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698500" algn="l"/>
                <a:tab pos="6146800" algn="r"/>
              </a:tabLs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параметризованих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запитів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swald"/>
            </a:endParaRPr>
          </a:p>
        </p:txBody>
      </p:sp>
      <p:cxnSp>
        <p:nvCxnSpPr>
          <p:cNvPr id="7" name="Пряма сполучна лінія 6"/>
          <p:cNvCxnSpPr/>
          <p:nvPr/>
        </p:nvCxnSpPr>
        <p:spPr>
          <a:xfrm>
            <a:off x="5890054" y="1631092"/>
            <a:ext cx="49427" cy="45544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38335" y="1744733"/>
            <a:ext cx="5401825" cy="435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269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Візьмемо запит:</a:t>
            </a: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У цьому випадку поле </a:t>
            </a:r>
            <a:r>
              <a:rPr kumimoji="0" lang="uk-UA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uk-UA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 має числовий тип, і його найчастіше не беруть в лапки. У такому випадку допомагає перевірка – якщо змінна </a:t>
            </a:r>
            <a:r>
              <a:rPr kumimoji="0" lang="uk-UA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uk-UA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 не є числом, запит взагалі не повинен виконуватися.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lvl="0"/>
            <a:r>
              <a:rPr lang="ru-RU" altLang="en-US" sz="2000" dirty="0" smtClean="0">
                <a:solidFill>
                  <a:schemeClr val="bg1"/>
                </a:solidFill>
              </a:rPr>
              <a:t>Для PHP </a:t>
            </a:r>
            <a:r>
              <a:rPr lang="ru-RU" altLang="en-US" sz="2000" dirty="0" err="1" smtClean="0">
                <a:solidFill>
                  <a:schemeClr val="bg1"/>
                </a:solidFill>
              </a:rPr>
              <a:t>цей</a:t>
            </a:r>
            <a:r>
              <a:rPr lang="ru-RU" altLang="en-US" sz="2000" dirty="0" smtClean="0">
                <a:solidFill>
                  <a:schemeClr val="bg1"/>
                </a:solidFill>
              </a:rPr>
              <a:t> метод буде </a:t>
            </a:r>
            <a:r>
              <a:rPr lang="ru-RU" altLang="en-US" sz="2000" dirty="0" err="1" smtClean="0">
                <a:solidFill>
                  <a:schemeClr val="bg1"/>
                </a:solidFill>
              </a:rPr>
              <a:t>виглядати</a:t>
            </a:r>
            <a:r>
              <a:rPr lang="ru-RU" altLang="en-US" sz="2000" dirty="0" smtClean="0">
                <a:solidFill>
                  <a:schemeClr val="bg1"/>
                </a:solidFill>
              </a:rPr>
              <a:t> так:</a:t>
            </a:r>
          </a:p>
          <a:p>
            <a:pPr lvl="0"/>
            <a:endParaRPr lang="uk-UA" altLang="en-US" sz="2000" dirty="0" smtClean="0">
              <a:solidFill>
                <a:schemeClr val="bg1"/>
              </a:solidFill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у випадку помилки</a:t>
            </a:r>
            <a:r>
              <a:rPr kumimoji="0" lang="uk-UA" alt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uk-UA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функція  викличе виняток, і в його обробнику можна буде вивести повідомлення про помилку.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900" y="2158981"/>
            <a:ext cx="5306260" cy="49034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900" y="4607541"/>
            <a:ext cx="5306260" cy="504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3240" y="5013387"/>
            <a:ext cx="526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bg1"/>
                </a:solidFill>
                <a:latin typeface="Oswald"/>
              </a:rPr>
              <a:t>Приклад використання </a:t>
            </a:r>
            <a:r>
              <a:rPr lang="uk-UA" sz="2400" dirty="0" err="1" smtClean="0">
                <a:solidFill>
                  <a:schemeClr val="bg1"/>
                </a:solidFill>
                <a:latin typeface="Oswald"/>
              </a:rPr>
              <a:t>параметризованих</a:t>
            </a:r>
            <a:r>
              <a:rPr lang="uk-UA" sz="2400" dirty="0" smtClean="0">
                <a:solidFill>
                  <a:schemeClr val="bg1"/>
                </a:solidFill>
                <a:latin typeface="Oswald"/>
              </a:rPr>
              <a:t> запитів</a:t>
            </a:r>
            <a:endParaRPr lang="en-US" sz="2400" dirty="0">
              <a:solidFill>
                <a:schemeClr val="bg1"/>
              </a:solidFill>
              <a:latin typeface="Oswald"/>
            </a:endParaRPr>
          </a:p>
        </p:txBody>
      </p:sp>
      <p:sp>
        <p:nvSpPr>
          <p:cNvPr id="12" name="Стрілка вправо 11"/>
          <p:cNvSpPr/>
          <p:nvPr/>
        </p:nvSpPr>
        <p:spPr>
          <a:xfrm>
            <a:off x="4805680" y="5137422"/>
            <a:ext cx="853440" cy="590998"/>
          </a:xfrm>
          <a:prstGeom prst="righ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1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25213" y="4040623"/>
            <a:ext cx="5341573" cy="826703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Oswald"/>
              </a:rPr>
              <a:t>Дякую за увагу!</a:t>
            </a:r>
            <a:endParaRPr lang="en-US" dirty="0">
              <a:solidFill>
                <a:schemeClr val="bg1"/>
              </a:solidFill>
              <a:latin typeface="Oswa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44" y="783007"/>
            <a:ext cx="3301312" cy="33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615952" y="2049145"/>
            <a:ext cx="4737847" cy="3620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i="1" dirty="0" smtClean="0">
                <a:solidFill>
                  <a:schemeClr val="bg1"/>
                </a:solidFill>
                <a:latin typeface="Oswald"/>
              </a:rPr>
              <a:t>SQL </a:t>
            </a:r>
            <a:r>
              <a:rPr lang="ru-RU" sz="3200" b="1" i="1" dirty="0" err="1" smtClean="0">
                <a:solidFill>
                  <a:schemeClr val="bg1"/>
                </a:solidFill>
                <a:latin typeface="Oswald"/>
              </a:rPr>
              <a:t>ін'єкція</a:t>
            </a:r>
            <a:r>
              <a:rPr lang="ru-RU" sz="3200" b="1" i="1" dirty="0" smtClean="0">
                <a:solidFill>
                  <a:schemeClr val="bg1"/>
                </a:solidFill>
                <a:latin typeface="Oswald"/>
              </a:rPr>
              <a:t> </a:t>
            </a:r>
            <a:r>
              <a:rPr lang="ru-RU" sz="3200" dirty="0" smtClean="0">
                <a:solidFill>
                  <a:schemeClr val="bg1"/>
                </a:solidFill>
                <a:latin typeface="Oswald"/>
              </a:rPr>
              <a:t>— один з </a:t>
            </a:r>
            <a:r>
              <a:rPr lang="ru-RU" sz="3200" dirty="0" err="1" smtClean="0">
                <a:solidFill>
                  <a:schemeClr val="bg1"/>
                </a:solidFill>
                <a:latin typeface="Oswald"/>
              </a:rPr>
              <a:t>поширених</a:t>
            </a:r>
            <a:r>
              <a:rPr lang="ru-RU" sz="3200" dirty="0" smtClean="0">
                <a:solidFill>
                  <a:schemeClr val="bg1"/>
                </a:solidFill>
                <a:latin typeface="Oswald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Oswald"/>
              </a:rPr>
              <a:t>способів</a:t>
            </a:r>
            <a:r>
              <a:rPr lang="ru-RU" sz="3200" dirty="0" smtClean="0">
                <a:solidFill>
                  <a:schemeClr val="bg1"/>
                </a:solidFill>
                <a:latin typeface="Oswald"/>
              </a:rPr>
              <a:t> злому </a:t>
            </a:r>
            <a:r>
              <a:rPr lang="ru-RU" sz="3200" dirty="0" err="1" smtClean="0">
                <a:solidFill>
                  <a:schemeClr val="bg1"/>
                </a:solidFill>
                <a:latin typeface="Oswald"/>
              </a:rPr>
              <a:t>сайтів</a:t>
            </a:r>
            <a:r>
              <a:rPr lang="ru-RU" sz="3200" dirty="0" smtClean="0">
                <a:solidFill>
                  <a:schemeClr val="bg1"/>
                </a:solidFill>
                <a:latin typeface="Oswald"/>
              </a:rPr>
              <a:t> та </a:t>
            </a:r>
            <a:r>
              <a:rPr lang="ru-RU" sz="3200" dirty="0" err="1" smtClean="0">
                <a:solidFill>
                  <a:schemeClr val="bg1"/>
                </a:solidFill>
                <a:latin typeface="Oswald"/>
              </a:rPr>
              <a:t>програм</a:t>
            </a:r>
            <a:r>
              <a:rPr lang="ru-RU" sz="3200" dirty="0" smtClean="0">
                <a:solidFill>
                  <a:schemeClr val="bg1"/>
                </a:solidFill>
                <a:latin typeface="Oswald"/>
              </a:rPr>
              <a:t>, </a:t>
            </a:r>
            <a:r>
              <a:rPr lang="ru-RU" sz="3200" dirty="0" err="1" smtClean="0">
                <a:solidFill>
                  <a:schemeClr val="bg1"/>
                </a:solidFill>
                <a:latin typeface="Oswald"/>
              </a:rPr>
              <a:t>що</a:t>
            </a:r>
            <a:r>
              <a:rPr lang="ru-RU" sz="3200" dirty="0" smtClean="0">
                <a:solidFill>
                  <a:schemeClr val="bg1"/>
                </a:solidFill>
                <a:latin typeface="Oswald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Oswald"/>
              </a:rPr>
              <a:t>працюють</a:t>
            </a:r>
            <a:r>
              <a:rPr lang="ru-RU" sz="3200" dirty="0" smtClean="0">
                <a:solidFill>
                  <a:schemeClr val="bg1"/>
                </a:solidFill>
                <a:latin typeface="Oswald"/>
              </a:rPr>
              <a:t> з базами </a:t>
            </a:r>
            <a:r>
              <a:rPr lang="ru-RU" sz="3200" dirty="0" err="1" smtClean="0">
                <a:solidFill>
                  <a:schemeClr val="bg1"/>
                </a:solidFill>
                <a:latin typeface="Oswald"/>
              </a:rPr>
              <a:t>даних</a:t>
            </a:r>
            <a:r>
              <a:rPr lang="ru-RU" sz="3200" dirty="0" smtClean="0">
                <a:solidFill>
                  <a:schemeClr val="bg1"/>
                </a:solidFill>
                <a:latin typeface="Oswald"/>
              </a:rPr>
              <a:t>, </a:t>
            </a:r>
            <a:r>
              <a:rPr lang="ru-RU" sz="3200" dirty="0" err="1" smtClean="0">
                <a:solidFill>
                  <a:schemeClr val="bg1"/>
                </a:solidFill>
                <a:latin typeface="Oswald"/>
              </a:rPr>
              <a:t>заснований</a:t>
            </a:r>
            <a:r>
              <a:rPr lang="ru-RU" sz="3200" dirty="0" smtClean="0">
                <a:solidFill>
                  <a:schemeClr val="bg1"/>
                </a:solidFill>
                <a:latin typeface="Oswald"/>
              </a:rPr>
              <a:t> на </a:t>
            </a:r>
            <a:r>
              <a:rPr lang="ru-RU" sz="3200" dirty="0" err="1" smtClean="0">
                <a:solidFill>
                  <a:schemeClr val="bg1"/>
                </a:solidFill>
                <a:latin typeface="Oswald"/>
              </a:rPr>
              <a:t>впровадженні</a:t>
            </a:r>
            <a:r>
              <a:rPr lang="ru-RU" sz="3200" dirty="0" smtClean="0">
                <a:solidFill>
                  <a:schemeClr val="bg1"/>
                </a:solidFill>
                <a:latin typeface="Oswald"/>
              </a:rPr>
              <a:t> в запит </a:t>
            </a:r>
            <a:r>
              <a:rPr lang="ru-RU" sz="3200" dirty="0" err="1" smtClean="0">
                <a:solidFill>
                  <a:schemeClr val="bg1"/>
                </a:solidFill>
                <a:latin typeface="Oswald"/>
              </a:rPr>
              <a:t>довільного</a:t>
            </a:r>
            <a:r>
              <a:rPr lang="ru-RU" sz="3200" dirty="0" smtClean="0">
                <a:solidFill>
                  <a:schemeClr val="bg1"/>
                </a:solidFill>
                <a:latin typeface="Oswald"/>
              </a:rPr>
              <a:t> SQL-коду. </a:t>
            </a:r>
            <a:endParaRPr lang="en-US" sz="3200" dirty="0">
              <a:solidFill>
                <a:schemeClr val="bg1"/>
              </a:solidFill>
              <a:latin typeface="Oswa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585"/>
            <a:ext cx="6443606" cy="3391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3022648" y="629920"/>
            <a:ext cx="596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1" dirty="0" smtClean="0">
                <a:solidFill>
                  <a:schemeClr val="bg1"/>
                </a:solidFill>
                <a:latin typeface="Oswald"/>
              </a:rPr>
              <a:t>Що таке </a:t>
            </a:r>
            <a:r>
              <a:rPr lang="en-US" sz="3200" b="1" i="1" dirty="0" smtClean="0">
                <a:solidFill>
                  <a:schemeClr val="bg1"/>
                </a:solidFill>
                <a:latin typeface="Oswald"/>
              </a:rPr>
              <a:t>Database injection?</a:t>
            </a:r>
            <a:endParaRPr lang="en-US" sz="3200" b="1" i="1" dirty="0"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6725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3251200" y="568960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1" dirty="0" smtClean="0">
                <a:solidFill>
                  <a:schemeClr val="bg1"/>
                </a:solidFill>
                <a:latin typeface="Oswald"/>
              </a:rPr>
              <a:t>Як</a:t>
            </a:r>
            <a:r>
              <a:rPr lang="uk-UA" sz="3200" b="1" i="1" dirty="0">
                <a:solidFill>
                  <a:schemeClr val="bg1"/>
                </a:solidFill>
                <a:latin typeface="Oswald"/>
              </a:rPr>
              <a:t>у</a:t>
            </a:r>
            <a:r>
              <a:rPr lang="uk-UA" sz="3200" b="1" i="1" dirty="0" smtClean="0">
                <a:solidFill>
                  <a:schemeClr val="bg1"/>
                </a:solidFill>
                <a:latin typeface="Oswald"/>
              </a:rPr>
              <a:t> небезпеку несе </a:t>
            </a:r>
            <a:r>
              <a:rPr lang="en-US" sz="3200" b="1" i="1" dirty="0" smtClean="0">
                <a:solidFill>
                  <a:schemeClr val="bg1"/>
                </a:solidFill>
                <a:latin typeface="Oswald"/>
              </a:rPr>
              <a:t>SQL</a:t>
            </a:r>
            <a:r>
              <a:rPr lang="uk-UA" sz="3200" b="1" i="1" dirty="0" smtClean="0">
                <a:solidFill>
                  <a:schemeClr val="bg1"/>
                </a:solidFill>
                <a:latin typeface="Oswald"/>
              </a:rPr>
              <a:t>і?</a:t>
            </a:r>
            <a:endParaRPr lang="en-US" sz="3200" b="1" i="1" dirty="0">
              <a:latin typeface="Oswa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6961" y="1879600"/>
            <a:ext cx="1006855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  <a:latin typeface="Oswald"/>
              </a:rPr>
              <a:t>Отже, в основному страждають:</a:t>
            </a:r>
            <a:endParaRPr lang="en-US" sz="2000" dirty="0">
              <a:solidFill>
                <a:schemeClr val="bg1"/>
              </a:solidFill>
              <a:latin typeface="Oswald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  <a:latin typeface="Oswald"/>
              </a:rPr>
              <a:t>Конфіденційність: </a:t>
            </a:r>
            <a:r>
              <a:rPr lang="uk-UA" sz="2000" dirty="0">
                <a:solidFill>
                  <a:schemeClr val="bg1"/>
                </a:solidFill>
                <a:latin typeface="Oswald"/>
              </a:rPr>
              <a:t>Оскільки в базах даних SQL зазвичай зберігаються конфіденційні дані, втрата конфіденційності є частою проблемою уразливості до SQL </a:t>
            </a:r>
            <a:r>
              <a:rPr lang="uk-UA" sz="2000" dirty="0" err="1">
                <a:solidFill>
                  <a:schemeClr val="bg1"/>
                </a:solidFill>
                <a:latin typeface="Oswald"/>
              </a:rPr>
              <a:t>Injection</a:t>
            </a:r>
            <a:r>
              <a:rPr lang="uk-UA" sz="2000" dirty="0">
                <a:solidFill>
                  <a:schemeClr val="bg1"/>
                </a:solidFill>
                <a:latin typeface="Oswald"/>
              </a:rPr>
              <a:t>.</a:t>
            </a:r>
            <a:endParaRPr lang="en-US" sz="2000" dirty="0">
              <a:solidFill>
                <a:schemeClr val="bg1"/>
              </a:solidFill>
              <a:latin typeface="Oswald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  <a:latin typeface="Oswald"/>
              </a:rPr>
              <a:t>Автентифікація: </a:t>
            </a:r>
            <a:r>
              <a:rPr lang="uk-UA" sz="2000" dirty="0">
                <a:solidFill>
                  <a:schemeClr val="bg1"/>
                </a:solidFill>
                <a:latin typeface="Oswald"/>
              </a:rPr>
              <a:t>Якщо для перевірки імен користувачів та паролів використовуються погані команди SQL, то стає можливо, підключитися до системи як інший користувач, який не знає паролю.</a:t>
            </a:r>
            <a:endParaRPr lang="en-US" sz="2000" dirty="0">
              <a:solidFill>
                <a:schemeClr val="bg1"/>
              </a:solidFill>
              <a:latin typeface="Oswald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  <a:latin typeface="Oswald"/>
              </a:rPr>
              <a:t>Авторизація: </a:t>
            </a:r>
            <a:r>
              <a:rPr lang="uk-UA" sz="2000" dirty="0">
                <a:solidFill>
                  <a:schemeClr val="bg1"/>
                </a:solidFill>
                <a:latin typeface="Oswald"/>
              </a:rPr>
              <a:t>Якщо інформація про авторизацію зберігається в базі даних SQL, можливо змінити цю інформацію через успішну експлуатацію вразливості до SQL </a:t>
            </a:r>
            <a:r>
              <a:rPr lang="uk-UA" sz="2000" dirty="0" err="1">
                <a:solidFill>
                  <a:schemeClr val="bg1"/>
                </a:solidFill>
                <a:latin typeface="Oswald"/>
              </a:rPr>
              <a:t>Injection</a:t>
            </a:r>
            <a:r>
              <a:rPr lang="uk-UA" sz="2000" dirty="0">
                <a:solidFill>
                  <a:schemeClr val="bg1"/>
                </a:solidFill>
                <a:latin typeface="Oswald"/>
              </a:rPr>
              <a:t>.</a:t>
            </a:r>
            <a:endParaRPr lang="en-US" sz="2000" dirty="0">
              <a:solidFill>
                <a:schemeClr val="bg1"/>
              </a:solidFill>
              <a:latin typeface="Oswald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  <a:latin typeface="Oswald"/>
              </a:rPr>
              <a:t>Цілісність: </a:t>
            </a:r>
            <a:r>
              <a:rPr lang="uk-UA" sz="2000" dirty="0">
                <a:solidFill>
                  <a:schemeClr val="bg1"/>
                </a:solidFill>
                <a:latin typeface="Oswald"/>
              </a:rPr>
              <a:t>Так само як це можливо для читання конфіденційної інформації, також можна </a:t>
            </a:r>
            <a:r>
              <a:rPr lang="uk-UA" sz="2000" dirty="0" err="1">
                <a:solidFill>
                  <a:schemeClr val="bg1"/>
                </a:solidFill>
                <a:latin typeface="Oswald"/>
              </a:rPr>
              <a:t>внести</a:t>
            </a:r>
            <a:r>
              <a:rPr lang="uk-UA" sz="2000" dirty="0">
                <a:solidFill>
                  <a:schemeClr val="bg1"/>
                </a:solidFill>
                <a:latin typeface="Oswald"/>
              </a:rPr>
              <a:t> зміни або навіть видалити цю інформацію при атаці SQL </a:t>
            </a:r>
            <a:r>
              <a:rPr lang="uk-UA" sz="2000" dirty="0" err="1">
                <a:solidFill>
                  <a:schemeClr val="bg1"/>
                </a:solidFill>
                <a:latin typeface="Oswald"/>
              </a:rPr>
              <a:t>Injection</a:t>
            </a:r>
            <a:r>
              <a:rPr lang="uk-UA" sz="2000" dirty="0">
                <a:solidFill>
                  <a:schemeClr val="bg1"/>
                </a:solidFill>
                <a:latin typeface="Oswald"/>
              </a:rPr>
              <a:t>.</a:t>
            </a:r>
            <a:endParaRPr lang="en-US" sz="2000" dirty="0">
              <a:solidFill>
                <a:schemeClr val="bg1"/>
              </a:solidFill>
              <a:latin typeface="Oswa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41680" y="1930400"/>
            <a:ext cx="6441440" cy="4175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dirty="0" smtClean="0">
                <a:solidFill>
                  <a:schemeClr val="bg1"/>
                </a:solidFill>
                <a:latin typeface="Oswald"/>
              </a:rPr>
              <a:t>Щоб здійснити атаку SQL </a:t>
            </a:r>
            <a:r>
              <a:rPr lang="uk-UA" dirty="0" err="1" smtClean="0">
                <a:solidFill>
                  <a:schemeClr val="bg1"/>
                </a:solidFill>
                <a:latin typeface="Oswald"/>
              </a:rPr>
              <a:t>Injection</a:t>
            </a:r>
            <a:r>
              <a:rPr lang="uk-UA" dirty="0" smtClean="0">
                <a:solidFill>
                  <a:schemeClr val="bg1"/>
                </a:solidFill>
                <a:latin typeface="Oswald"/>
              </a:rPr>
              <a:t>, зловмисник повинен</a:t>
            </a:r>
            <a:r>
              <a:rPr lang="uk-UA" dirty="0" smtClean="0">
                <a:solidFill>
                  <a:schemeClr val="bg1"/>
                </a:solidFill>
                <a:latin typeface="Oswald"/>
              </a:rPr>
              <a:t>:</a:t>
            </a:r>
          </a:p>
          <a:p>
            <a:pPr marL="0" indent="0">
              <a:buNone/>
            </a:pPr>
            <a:endParaRPr lang="uk-UA" dirty="0" smtClean="0">
              <a:solidFill>
                <a:schemeClr val="bg1"/>
              </a:solidFill>
              <a:latin typeface="Oswald"/>
            </a:endParaRPr>
          </a:p>
          <a:p>
            <a:pPr marL="514350" indent="-514350">
              <a:buFont typeface="+mj-lt"/>
              <a:buAutoNum type="arabicPeriod"/>
            </a:pPr>
            <a:r>
              <a:rPr lang="uk-UA" dirty="0" smtClean="0">
                <a:solidFill>
                  <a:schemeClr val="bg1"/>
                </a:solidFill>
                <a:latin typeface="Oswald"/>
              </a:rPr>
              <a:t>Знайти вразливі поля введення користувача на веб-сторінці чи веб-програмі;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>
                <a:solidFill>
                  <a:schemeClr val="bg1"/>
                </a:solidFill>
                <a:latin typeface="Oswald"/>
              </a:rPr>
              <a:t>Наповнити поля введення шкідливим навантаженням: ввести код SQL, який виконуватиметься у базі даних.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022648" y="629920"/>
            <a:ext cx="596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1" dirty="0" smtClean="0">
                <a:solidFill>
                  <a:schemeClr val="bg1"/>
                </a:solidFill>
                <a:latin typeface="Oswald"/>
              </a:rPr>
              <a:t>Як здійснити атаку </a:t>
            </a:r>
            <a:r>
              <a:rPr lang="en-US" sz="3200" b="1" i="1" dirty="0" err="1" smtClean="0">
                <a:solidFill>
                  <a:schemeClr val="bg1"/>
                </a:solidFill>
                <a:latin typeface="Oswald"/>
              </a:rPr>
              <a:t>SQLi</a:t>
            </a:r>
            <a:r>
              <a:rPr lang="en-US" sz="3200" b="1" i="1" dirty="0" smtClean="0">
                <a:solidFill>
                  <a:schemeClr val="bg1"/>
                </a:solidFill>
                <a:latin typeface="Oswald"/>
              </a:rPr>
              <a:t>?</a:t>
            </a:r>
            <a:endParaRPr lang="en-US" sz="3200" b="1" i="1" dirty="0">
              <a:latin typeface="Oswald"/>
            </a:endParaRPr>
          </a:p>
        </p:txBody>
      </p:sp>
      <p:pic>
        <p:nvPicPr>
          <p:cNvPr id="2050" name="Picture 2" descr="What is SQL injection and how to prevent it? | PHP.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33" y="2865755"/>
            <a:ext cx="3409950" cy="2305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3022648" y="629920"/>
            <a:ext cx="596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1" dirty="0" smtClean="0">
                <a:solidFill>
                  <a:schemeClr val="bg1"/>
                </a:solidFill>
                <a:latin typeface="Oswald"/>
              </a:rPr>
              <a:t>Як здійснити атаку </a:t>
            </a:r>
            <a:r>
              <a:rPr lang="en-US" sz="3200" b="1" i="1" dirty="0" err="1" smtClean="0">
                <a:solidFill>
                  <a:schemeClr val="bg1"/>
                </a:solidFill>
                <a:latin typeface="Oswald"/>
              </a:rPr>
              <a:t>SQLi</a:t>
            </a:r>
            <a:r>
              <a:rPr lang="en-US" sz="3200" b="1" i="1" dirty="0" smtClean="0">
                <a:solidFill>
                  <a:schemeClr val="bg1"/>
                </a:solidFill>
                <a:latin typeface="Oswald"/>
              </a:rPr>
              <a:t>?</a:t>
            </a:r>
            <a:endParaRPr lang="en-US" sz="3200" b="1" i="1" dirty="0">
              <a:latin typeface="Oswa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89" y="1343660"/>
            <a:ext cx="9186545" cy="51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921048" y="568960"/>
            <a:ext cx="632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1" dirty="0" smtClean="0">
                <a:solidFill>
                  <a:schemeClr val="bg1"/>
                </a:solidFill>
                <a:latin typeface="Oswald"/>
              </a:rPr>
              <a:t>Підходи до створення </a:t>
            </a:r>
            <a:r>
              <a:rPr lang="en-US" sz="3200" b="1" i="1" dirty="0" err="1" smtClean="0">
                <a:solidFill>
                  <a:schemeClr val="bg1"/>
                </a:solidFill>
                <a:latin typeface="Oswald"/>
              </a:rPr>
              <a:t>SQLi</a:t>
            </a:r>
            <a:endParaRPr lang="en-US" sz="3200" b="1" i="1" dirty="0">
              <a:latin typeface="Oswald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73760" y="1712169"/>
            <a:ext cx="769112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146800" algn="r"/>
              </a:tabLst>
            </a:pPr>
            <a:r>
              <a:rPr kumimoji="0" lang="uk-UA" altLang="en-US" sz="28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Підходи до створення атаки: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146800" algn="r"/>
              </a:tabLst>
            </a:pPr>
            <a:endParaRPr lang="uk-UA" altLang="en-US" sz="2800" dirty="0">
              <a:solidFill>
                <a:schemeClr val="bg1"/>
              </a:solidFill>
              <a:latin typeface="Oswald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698500" algn="l"/>
                <a:tab pos="6146800" algn="r"/>
              </a:tabLst>
            </a:pP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Впровадження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рядкові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  <a:r>
              <a:rPr kumimoji="0" lang="uk-UA" altLang="en-US" sz="28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28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swald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698500" algn="l"/>
                <a:tab pos="6146800" algn="r"/>
              </a:tabLst>
            </a:pP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 UNION</a:t>
            </a:r>
            <a:r>
              <a:rPr kumimoji="0" lang="uk-UA" altLang="en-US" sz="28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28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swald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698500" algn="l"/>
                <a:tab pos="6146800" algn="r"/>
              </a:tabLst>
            </a:pPr>
            <a:r>
              <a:rPr kumimoji="0" lang="uk-UA" altLang="en-US" sz="28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Використання UNION + </a:t>
            </a:r>
            <a:r>
              <a:rPr kumimoji="0" lang="uk-UA" altLang="en-US" sz="2800" b="0" i="0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group_concat</a:t>
            </a:r>
            <a:r>
              <a:rPr kumimoji="0" lang="uk-UA" altLang="en-US" sz="28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uk-UA" altLang="en-US" sz="2800" dirty="0">
              <a:solidFill>
                <a:schemeClr val="bg1"/>
              </a:solidFill>
              <a:latin typeface="Oswald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698500" algn="l"/>
                <a:tab pos="6146800" algn="r"/>
              </a:tabLst>
            </a:pP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Екранування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хвоста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запиту</a:t>
            </a:r>
            <a:r>
              <a:rPr kumimoji="0" lang="uk-UA" altLang="en-US" sz="28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altLang="en-US" sz="2800" b="1" dirty="0">
              <a:solidFill>
                <a:schemeClr val="bg1"/>
              </a:solidFill>
              <a:latin typeface="Oswald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698500" algn="l"/>
                <a:tab pos="6146800" algn="r"/>
              </a:tabLst>
            </a:pP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Calibri" panose="020F0502020204030204" pitchFamily="34" charset="0"/>
                <a:cs typeface="Times New Roman" panose="02020603050405020304" pitchFamily="18" charset="0"/>
              </a:rPr>
              <a:t>Розщеплення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Calibri" panose="020F0502020204030204" pitchFamily="34" charset="0"/>
                <a:cs typeface="Times New Roman" panose="02020603050405020304" pitchFamily="18" charset="0"/>
              </a:rPr>
              <a:t> SQL-</a:t>
            </a: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ea typeface="Calibri" panose="020F0502020204030204" pitchFamily="34" charset="0"/>
                <a:cs typeface="Times New Roman" panose="02020603050405020304" pitchFamily="18" charset="0"/>
              </a:rPr>
              <a:t>запиту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</a:rPr>
              <a:t> </a:t>
            </a:r>
            <a:r>
              <a:rPr kumimoji="0" lang="uk-UA" altLang="en-US" sz="28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swald"/>
              </a:rPr>
              <a:t>.</a:t>
            </a:r>
            <a:endParaRPr kumimoji="0" lang="en-US" altLang="en-US" sz="28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swald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" t="7228" r="5368" b="12651"/>
          <a:stretch/>
        </p:blipFill>
        <p:spPr>
          <a:xfrm>
            <a:off x="8463281" y="2286000"/>
            <a:ext cx="2783840" cy="27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4648248" y="529822"/>
            <a:ext cx="3002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1" dirty="0" smtClean="0">
                <a:solidFill>
                  <a:schemeClr val="bg1"/>
                </a:solidFill>
                <a:latin typeface="Oswald"/>
              </a:rPr>
              <a:t>Приклад </a:t>
            </a:r>
            <a:r>
              <a:rPr lang="en-US" sz="3200" b="1" i="1" dirty="0" err="1" smtClean="0">
                <a:solidFill>
                  <a:schemeClr val="bg1"/>
                </a:solidFill>
                <a:latin typeface="Oswald"/>
              </a:rPr>
              <a:t>SQLi</a:t>
            </a:r>
            <a:endParaRPr lang="en-US" sz="3200" b="1" i="1" dirty="0">
              <a:latin typeface="Oswa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24549"/>
          <a:stretch/>
        </p:blipFill>
        <p:spPr>
          <a:xfrm>
            <a:off x="591538" y="5568318"/>
            <a:ext cx="4854221" cy="6172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20360"/>
          <a:stretch/>
        </p:blipFill>
        <p:spPr>
          <a:xfrm>
            <a:off x="6336030" y="4242681"/>
            <a:ext cx="5158740" cy="594412"/>
          </a:xfrm>
          <a:prstGeom prst="rect">
            <a:avLst/>
          </a:prstGeom>
        </p:spPr>
      </p:pic>
      <p:sp>
        <p:nvSpPr>
          <p:cNvPr id="8" name="Прямокутник 7"/>
          <p:cNvSpPr/>
          <p:nvPr/>
        </p:nvSpPr>
        <p:spPr>
          <a:xfrm>
            <a:off x="591539" y="1559972"/>
            <a:ext cx="4854221" cy="4032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400" dirty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Для розділення команд в мові SQL використовується </a:t>
            </a:r>
            <a:r>
              <a:rPr lang="uk-UA" sz="2400" i="1" dirty="0" smtClean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крапка </a:t>
            </a:r>
            <a:r>
              <a:rPr lang="uk-UA" sz="2400" i="1" dirty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з </a:t>
            </a:r>
            <a:r>
              <a:rPr lang="uk-UA" sz="2400" i="1" dirty="0" smtClean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комою</a:t>
            </a:r>
            <a:r>
              <a:rPr lang="uk-UA" sz="2400" dirty="0" smtClean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, </a:t>
            </a:r>
            <a:r>
              <a:rPr lang="uk-UA" sz="2400" dirty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впроваджуючи цей символ до запиту, зловмисник отримує можливість виконати декілька команд в одному </a:t>
            </a:r>
            <a:r>
              <a:rPr lang="uk-UA" sz="2400" dirty="0" smtClean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запиті.</a:t>
            </a:r>
          </a:p>
          <a:p>
            <a:pPr indent="27051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 err="1" smtClean="0"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</a:rPr>
              <a:t>Наприклад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</a:rPr>
              <a:t>, </a:t>
            </a:r>
            <a:r>
              <a:rPr lang="ru-RU" sz="2400" dirty="0" err="1" smtClean="0"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</a:rPr>
              <a:t>якщо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</a:rPr>
              <a:t> в </a:t>
            </a:r>
            <a:r>
              <a:rPr lang="ru-RU" sz="2400" dirty="0" err="1" smtClean="0"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</a:rPr>
              <a:t>параметри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Oswald"/>
                <a:ea typeface="Times New Roman" panose="02020603050405020304" pitchFamily="18" charset="0"/>
              </a:rPr>
              <a:t> скрипта</a:t>
            </a:r>
            <a:endParaRPr lang="en-US" sz="2400" dirty="0">
              <a:solidFill>
                <a:schemeClr val="bg1"/>
              </a:solidFill>
              <a:effectLst/>
              <a:latin typeface="Oswald"/>
              <a:ea typeface="Times New Roman" panose="02020603050405020304" pitchFamily="18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6336030" y="1559972"/>
            <a:ext cx="5134610" cy="2534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400" dirty="0" smtClean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зловмисником </a:t>
            </a:r>
            <a:r>
              <a:rPr lang="uk-UA" sz="2400" dirty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передається конструкція, що містить крапку з комою, наприклад </a:t>
            </a:r>
            <a:r>
              <a:rPr lang="uk-UA" dirty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«12</a:t>
            </a:r>
            <a:r>
              <a:rPr lang="uk-UA" dirty="0" smtClean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; INSERT </a:t>
            </a:r>
            <a:r>
              <a:rPr lang="uk-UA" dirty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INTO </a:t>
            </a:r>
            <a:r>
              <a:rPr lang="uk-UA" dirty="0" err="1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admin</a:t>
            </a:r>
            <a:r>
              <a:rPr lang="uk-UA" dirty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username</a:t>
            </a:r>
            <a:r>
              <a:rPr lang="uk-UA" dirty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password</a:t>
            </a:r>
            <a:r>
              <a:rPr lang="uk-UA" dirty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) VALUES ('</a:t>
            </a:r>
            <a:r>
              <a:rPr lang="uk-UA" dirty="0" err="1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HaCkEr</a:t>
            </a:r>
            <a:r>
              <a:rPr lang="uk-UA" dirty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', '</a:t>
            </a:r>
            <a:r>
              <a:rPr lang="uk-UA" dirty="0" err="1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foo</a:t>
            </a:r>
            <a:r>
              <a:rPr lang="uk-UA" dirty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');»</a:t>
            </a:r>
            <a:r>
              <a:rPr lang="uk-UA" sz="2400" dirty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 то в одному запиті будуть виконані 2 команди</a:t>
            </a:r>
            <a:endParaRPr lang="en-US" sz="2400" dirty="0">
              <a:solidFill>
                <a:schemeClr val="bg1"/>
              </a:solidFill>
              <a:effectLst/>
              <a:latin typeface="Oswald"/>
              <a:ea typeface="Times New Roman" panose="02020603050405020304" pitchFamily="18" charset="0"/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6336030" y="4985262"/>
            <a:ext cx="5134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uk-UA" sz="2400" dirty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і в таблицю </a:t>
            </a:r>
            <a:r>
              <a:rPr lang="uk-UA" sz="2400" dirty="0" err="1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admin</a:t>
            </a:r>
            <a:r>
              <a:rPr lang="uk-UA" sz="2400" dirty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 буде несанкціоновано доданий ​​запис </a:t>
            </a:r>
            <a:r>
              <a:rPr lang="uk-UA" sz="2400" dirty="0" err="1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HaCkEr</a:t>
            </a:r>
            <a:r>
              <a:rPr lang="uk-UA" sz="2400" dirty="0">
                <a:solidFill>
                  <a:schemeClr val="bg1"/>
                </a:solidFill>
                <a:latin typeface="Oswald"/>
                <a:ea typeface="Times New Roman" panose="02020603050405020304" pitchFamily="18" charset="0"/>
              </a:rPr>
              <a:t>. </a:t>
            </a:r>
            <a:endParaRPr lang="en-US" sz="2400" dirty="0">
              <a:solidFill>
                <a:schemeClr val="bg1"/>
              </a:solidFill>
              <a:effectLst/>
              <a:latin typeface="Oswald"/>
              <a:ea typeface="Times New Roman" panose="02020603050405020304" pitchFamily="18" charset="0"/>
            </a:endParaRPr>
          </a:p>
        </p:txBody>
      </p:sp>
      <p:cxnSp>
        <p:nvCxnSpPr>
          <p:cNvPr id="12" name="Пряма сполучна лінія 11"/>
          <p:cNvCxnSpPr/>
          <p:nvPr/>
        </p:nvCxnSpPr>
        <p:spPr>
          <a:xfrm>
            <a:off x="5890054" y="1631092"/>
            <a:ext cx="49427" cy="45544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8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4765040" y="629920"/>
            <a:ext cx="421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1" dirty="0" smtClean="0">
                <a:solidFill>
                  <a:schemeClr val="bg1"/>
                </a:solidFill>
                <a:latin typeface="Oswald"/>
              </a:rPr>
              <a:t>Приклад </a:t>
            </a:r>
            <a:r>
              <a:rPr lang="en-US" sz="3200" b="1" i="1" dirty="0" err="1" smtClean="0">
                <a:solidFill>
                  <a:schemeClr val="bg1"/>
                </a:solidFill>
                <a:latin typeface="Oswald"/>
              </a:rPr>
              <a:t>SQLi</a:t>
            </a:r>
            <a:endParaRPr lang="en-US" sz="3200" b="1" i="1" dirty="0">
              <a:latin typeface="Oswa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04" y="1414780"/>
            <a:ext cx="9661716" cy="54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3251200" y="568960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1" dirty="0" smtClean="0">
                <a:solidFill>
                  <a:schemeClr val="bg1"/>
                </a:solidFill>
                <a:latin typeface="Oswald"/>
              </a:rPr>
              <a:t>Як запобігти ін'єкції </a:t>
            </a:r>
            <a:r>
              <a:rPr lang="en-US" sz="3200" b="1" i="1" dirty="0" smtClean="0">
                <a:solidFill>
                  <a:schemeClr val="bg1"/>
                </a:solidFill>
                <a:latin typeface="Oswald"/>
              </a:rPr>
              <a:t>SQL</a:t>
            </a:r>
            <a:r>
              <a:rPr lang="uk-UA" sz="3200" b="1" i="1" dirty="0" smtClean="0">
                <a:solidFill>
                  <a:schemeClr val="bg1"/>
                </a:solidFill>
                <a:latin typeface="Oswald"/>
              </a:rPr>
              <a:t>?</a:t>
            </a:r>
            <a:endParaRPr lang="en-US" sz="3200" b="1" i="1" dirty="0">
              <a:latin typeface="Oswa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7601" y="1442720"/>
            <a:ext cx="100685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З</a:t>
            </a:r>
            <a:r>
              <a:rPr lang="uk-UA" sz="2400" dirty="0" smtClean="0">
                <a:solidFill>
                  <a:schemeClr val="bg1"/>
                </a:solidFill>
              </a:rPr>
              <a:t>абезпечити </a:t>
            </a:r>
            <a:r>
              <a:rPr lang="uk-UA" sz="2400" dirty="0">
                <a:solidFill>
                  <a:schemeClr val="bg1"/>
                </a:solidFill>
              </a:rPr>
              <a:t>відповідну підготовку з безпеки для всіх своїх розробників, персоналу з забезпечення якості, </a:t>
            </a:r>
            <a:r>
              <a:rPr lang="uk-UA" sz="2400" dirty="0" err="1">
                <a:solidFill>
                  <a:schemeClr val="bg1"/>
                </a:solidFill>
              </a:rPr>
              <a:t>DevOps</a:t>
            </a:r>
            <a:r>
              <a:rPr lang="uk-UA" sz="2400" dirty="0">
                <a:solidFill>
                  <a:schemeClr val="bg1"/>
                </a:solidFill>
              </a:rPr>
              <a:t> та </a:t>
            </a:r>
            <a:r>
              <a:rPr lang="uk-UA" sz="2400" dirty="0" err="1">
                <a:solidFill>
                  <a:schemeClr val="bg1"/>
                </a:solidFill>
              </a:rPr>
              <a:t>SysAdmins</a:t>
            </a:r>
            <a:r>
              <a:rPr lang="uk-UA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</a:rPr>
              <a:t>Ставитися до </a:t>
            </a:r>
            <a:r>
              <a:rPr lang="uk-UA" sz="2400" dirty="0">
                <a:solidFill>
                  <a:schemeClr val="bg1"/>
                </a:solidFill>
              </a:rPr>
              <a:t>всіх користувацьких даних як до </a:t>
            </a:r>
            <a:r>
              <a:rPr lang="uk-UA" sz="2400" dirty="0" smtClean="0">
                <a:solidFill>
                  <a:schemeClr val="bg1"/>
                </a:solidFill>
              </a:rPr>
              <a:t>ненадійних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</a:rPr>
              <a:t>Відмовитися від фільтрації </a:t>
            </a:r>
            <a:r>
              <a:rPr lang="uk-UA" sz="2400" dirty="0" err="1" smtClean="0">
                <a:solidFill>
                  <a:schemeClr val="bg1"/>
                </a:solidFill>
              </a:rPr>
              <a:t>введенних</a:t>
            </a:r>
            <a:r>
              <a:rPr lang="uk-UA" sz="2400" dirty="0" smtClean="0">
                <a:solidFill>
                  <a:schemeClr val="bg1"/>
                </a:solidFill>
              </a:rPr>
              <a:t> даних </a:t>
            </a:r>
            <a:r>
              <a:rPr lang="uk-UA" sz="2400" dirty="0">
                <a:solidFill>
                  <a:schemeClr val="bg1"/>
                </a:solidFill>
              </a:rPr>
              <a:t>користувачів на основі </a:t>
            </a:r>
            <a:r>
              <a:rPr lang="uk-UA" sz="2400" dirty="0" smtClean="0">
                <a:solidFill>
                  <a:schemeClr val="bg1"/>
                </a:solidFill>
              </a:rPr>
              <a:t>«чорних» </a:t>
            </a:r>
            <a:r>
              <a:rPr lang="uk-UA" sz="2400" dirty="0">
                <a:solidFill>
                  <a:schemeClr val="bg1"/>
                </a:solidFill>
              </a:rPr>
              <a:t>списків. Розумний нападник майже завжди знайде спосіб обійти </a:t>
            </a:r>
            <a:r>
              <a:rPr lang="uk-UA" sz="2400" dirty="0" smtClean="0">
                <a:solidFill>
                  <a:schemeClr val="bg1"/>
                </a:solidFill>
              </a:rPr>
              <a:t>чорний список.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</a:rPr>
              <a:t>Використовувати </a:t>
            </a:r>
            <a:r>
              <a:rPr lang="uk-UA" sz="2400" dirty="0">
                <a:solidFill>
                  <a:schemeClr val="bg1"/>
                </a:solidFill>
              </a:rPr>
              <a:t>останню версію середовища розробки, мови та новітні технології, пов’язані з цим середовищем/мовою. </a:t>
            </a:r>
            <a:r>
              <a:rPr lang="uk-UA" sz="2400" dirty="0" smtClean="0">
                <a:solidFill>
                  <a:schemeClr val="bg1"/>
                </a:solidFill>
              </a:rPr>
              <a:t>Більшість </a:t>
            </a:r>
            <a:r>
              <a:rPr lang="uk-UA" sz="2400" dirty="0">
                <a:solidFill>
                  <a:schemeClr val="bg1"/>
                </a:solidFill>
              </a:rPr>
              <a:t>сучасних технологій розробки можуть </a:t>
            </a:r>
            <a:r>
              <a:rPr lang="uk-UA" sz="2400" dirty="0" smtClean="0">
                <a:solidFill>
                  <a:schemeClr val="bg1"/>
                </a:solidFill>
              </a:rPr>
              <a:t>запропонувати </a:t>
            </a:r>
            <a:r>
              <a:rPr lang="uk-UA" sz="2400" dirty="0">
                <a:solidFill>
                  <a:schemeClr val="bg1"/>
                </a:solidFill>
              </a:rPr>
              <a:t>механізми захисту від </a:t>
            </a:r>
            <a:r>
              <a:rPr lang="uk-UA" sz="2400" dirty="0" err="1">
                <a:solidFill>
                  <a:schemeClr val="bg1"/>
                </a:solidFill>
              </a:rPr>
              <a:t>SQLi</a:t>
            </a:r>
            <a:r>
              <a:rPr lang="uk-UA" sz="2400" dirty="0">
                <a:solidFill>
                  <a:schemeClr val="bg1"/>
                </a:solidFill>
              </a:rPr>
              <a:t>. </a:t>
            </a:r>
            <a:endParaRPr lang="uk-UA" sz="2400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Р</a:t>
            </a:r>
            <a:r>
              <a:rPr lang="uk-UA" sz="2400" dirty="0" smtClean="0">
                <a:solidFill>
                  <a:schemeClr val="bg1"/>
                </a:solidFill>
              </a:rPr>
              <a:t>егулярно </a:t>
            </a:r>
            <a:r>
              <a:rPr lang="uk-UA" sz="2400" dirty="0">
                <a:solidFill>
                  <a:schemeClr val="bg1"/>
                </a:solidFill>
              </a:rPr>
              <a:t>сканувати свої веб-програми за допомогою сканера вразливості веб</a:t>
            </a:r>
            <a:r>
              <a:rPr lang="uk-UA" sz="2400" dirty="0" smtClean="0">
                <a:solidFill>
                  <a:schemeClr val="bg1"/>
                </a:solidFill>
              </a:rPr>
              <a:t>.</a:t>
            </a:r>
            <a:r>
              <a:rPr lang="uk-UA" sz="2400" dirty="0" smtClean="0">
                <a:solidFill>
                  <a:schemeClr val="bg1"/>
                </a:solidFill>
              </a:rPr>
              <a:t> Вразливі до SQL-ін'єкції «місця» можуть бути введені розробниками або через зовнішні бібліотеки/модулі/програмне забезпечення. </a:t>
            </a:r>
            <a:endParaRPr lang="en-US" sz="2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427</Words>
  <Application>Microsoft Office PowerPoint</Application>
  <PresentationFormat>Широкий екран</PresentationFormat>
  <Paragraphs>52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Courier New</vt:lpstr>
      <vt:lpstr>Oswald</vt:lpstr>
      <vt:lpstr>Times New Roman</vt:lpstr>
      <vt:lpstr>Тема Office</vt:lpstr>
      <vt:lpstr>Database injection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Дякую за увагу!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injection</dc:title>
  <dc:creator>RePack by Diakov</dc:creator>
  <cp:lastModifiedBy>RePack by Diakov</cp:lastModifiedBy>
  <cp:revision>23</cp:revision>
  <dcterms:created xsi:type="dcterms:W3CDTF">2020-04-21T10:08:01Z</dcterms:created>
  <dcterms:modified xsi:type="dcterms:W3CDTF">2020-04-22T12:48:01Z</dcterms:modified>
</cp:coreProperties>
</file>