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"/>
  </p:notesMasterIdLst>
  <p:sldIdLst>
    <p:sldId id="256" r:id="rId2"/>
  </p:sldIdLst>
  <p:sldSz cx="18000663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26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0B25F-A1D7-4641-B84D-4EA17F879FAD}" type="datetimeFigureOut">
              <a:rPr lang="en-GB" smtClean="0"/>
              <a:t>28/08/2022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B9D31E-54CA-4BB9-9275-61A33D34C4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399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5147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1pPr>
    <a:lvl2pPr marL="925739" algn="l" defTabSz="185147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2pPr>
    <a:lvl3pPr marL="1851477" algn="l" defTabSz="185147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3pPr>
    <a:lvl4pPr marL="2777216" algn="l" defTabSz="185147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4pPr>
    <a:lvl5pPr marL="3702954" algn="l" defTabSz="185147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5pPr>
    <a:lvl6pPr marL="4628693" algn="l" defTabSz="185147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6pPr>
    <a:lvl7pPr marL="5554431" algn="l" defTabSz="185147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7pPr>
    <a:lvl8pPr marL="6480170" algn="l" defTabSz="185147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8pPr>
    <a:lvl9pPr marL="7405908" algn="l" defTabSz="185147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9D31E-54CA-4BB9-9275-61A33D34C4D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301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945943"/>
            <a:ext cx="15300564" cy="626689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9454516"/>
            <a:ext cx="13500497" cy="4345992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577F-8B27-443F-861A-67A305ED1D46}" type="datetimeFigureOut">
              <a:rPr lang="en-GB" smtClean="0"/>
              <a:t>28/08/2022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7167-BA2E-4B95-8AC8-D8D955619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3494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577F-8B27-443F-861A-67A305ED1D46}" type="datetimeFigureOut">
              <a:rPr lang="en-GB" smtClean="0"/>
              <a:t>28/08/2022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7167-BA2E-4B95-8AC8-D8D955619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839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958369"/>
            <a:ext cx="3881393" cy="152547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958369"/>
            <a:ext cx="11419171" cy="152547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577F-8B27-443F-861A-67A305ED1D46}" type="datetimeFigureOut">
              <a:rPr lang="en-GB" smtClean="0"/>
              <a:t>28/08/2022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7167-BA2E-4B95-8AC8-D8D955619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697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577F-8B27-443F-861A-67A305ED1D46}" type="datetimeFigureOut">
              <a:rPr lang="en-GB" smtClean="0"/>
              <a:t>28/08/2022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7167-BA2E-4B95-8AC8-D8D955619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0234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4487671"/>
            <a:ext cx="15525572" cy="7487774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2046282"/>
            <a:ext cx="15525572" cy="3937644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577F-8B27-443F-861A-67A305ED1D46}" type="datetimeFigureOut">
              <a:rPr lang="en-GB" smtClean="0"/>
              <a:t>28/08/2022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7167-BA2E-4B95-8AC8-D8D955619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453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4791843"/>
            <a:ext cx="7650282" cy="11421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4791843"/>
            <a:ext cx="7650282" cy="11421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577F-8B27-443F-861A-67A305ED1D46}" type="datetimeFigureOut">
              <a:rPr lang="en-GB" smtClean="0"/>
              <a:t>28/08/2022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7167-BA2E-4B95-8AC8-D8D955619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2293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58373"/>
            <a:ext cx="15525572" cy="3479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4412664"/>
            <a:ext cx="7615123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6575242"/>
            <a:ext cx="7615123" cy="9671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4412664"/>
            <a:ext cx="7652626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6575242"/>
            <a:ext cx="7652626" cy="9671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577F-8B27-443F-861A-67A305ED1D46}" type="datetimeFigureOut">
              <a:rPr lang="en-GB" smtClean="0"/>
              <a:t>28/08/2022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7167-BA2E-4B95-8AC8-D8D955619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998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577F-8B27-443F-861A-67A305ED1D46}" type="datetimeFigureOut">
              <a:rPr lang="en-GB" smtClean="0"/>
              <a:t>28/08/2022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7167-BA2E-4B95-8AC8-D8D955619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846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577F-8B27-443F-861A-67A305ED1D46}" type="datetimeFigureOut">
              <a:rPr lang="en-GB" smtClean="0"/>
              <a:t>28/08/2022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7167-BA2E-4B95-8AC8-D8D955619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842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591766"/>
            <a:ext cx="9112836" cy="12792138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577F-8B27-443F-861A-67A305ED1D46}" type="datetimeFigureOut">
              <a:rPr lang="en-GB" smtClean="0"/>
              <a:t>28/08/2022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7167-BA2E-4B95-8AC8-D8D955619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586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591766"/>
            <a:ext cx="9112836" cy="12792138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577F-8B27-443F-861A-67A305ED1D46}" type="datetimeFigureOut">
              <a:rPr lang="en-GB" smtClean="0"/>
              <a:t>28/08/2022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7167-BA2E-4B95-8AC8-D8D955619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082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958373"/>
            <a:ext cx="15525572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4791843"/>
            <a:ext cx="15525572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6577F-8B27-443F-861A-67A305ED1D46}" type="datetimeFigureOut">
              <a:rPr lang="en-GB" smtClean="0"/>
              <a:t>28/08/2022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6683952"/>
            <a:ext cx="607522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37167-BA2E-4B95-8AC8-D8D955619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9543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A picture containing clock, watch&#10;&#10;Description automatically generated">
            <a:extLst>
              <a:ext uri="{FF2B5EF4-FFF2-40B4-BE49-F238E27FC236}">
                <a16:creationId xmlns:a16="http://schemas.microsoft.com/office/drawing/2014/main" id="{4C62F7A2-25F5-4C55-3EC9-095919B57B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330" y="12790487"/>
            <a:ext cx="4762500" cy="4762500"/>
          </a:xfrm>
          <a:prstGeom prst="rect">
            <a:avLst/>
          </a:prstGeom>
        </p:spPr>
      </p:pic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9E17D797-B87C-5086-4D55-9749D68E7D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1184" y="550063"/>
            <a:ext cx="8041253" cy="804125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C45AF2D-7044-A5BB-6FA5-6936E9927716}"/>
              </a:ext>
            </a:extLst>
          </p:cNvPr>
          <p:cNvSpPr/>
          <p:nvPr/>
        </p:nvSpPr>
        <p:spPr>
          <a:xfrm>
            <a:off x="0" y="0"/>
            <a:ext cx="18000663" cy="15804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Parametric</a:t>
            </a:r>
            <a:r>
              <a:rPr lang="fr-FR" sz="4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Framework for Visual Illusions</a:t>
            </a:r>
          </a:p>
          <a:p>
            <a:pPr algn="ctr"/>
            <a:r>
              <a:rPr lang="fr-FR" sz="4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Example </a:t>
            </a:r>
            <a:r>
              <a:rPr lang="fr-FR" sz="40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with</a:t>
            </a:r>
            <a:r>
              <a:rPr lang="fr-FR" sz="4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the Müller-Lyer Illusion</a:t>
            </a:r>
            <a:endParaRPr lang="en-GB" sz="4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7" name="Picture 6" descr="A picture containing clock, watch&#10;&#10;Description automatically generated">
            <a:extLst>
              <a:ext uri="{FF2B5EF4-FFF2-40B4-BE49-F238E27FC236}">
                <a16:creationId xmlns:a16="http://schemas.microsoft.com/office/drawing/2014/main" id="{5B25AA96-6515-2902-8146-5834A36813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1940" y="8228098"/>
            <a:ext cx="4762500" cy="4762500"/>
          </a:xfrm>
          <a:prstGeom prst="rect">
            <a:avLst/>
          </a:prstGeom>
        </p:spPr>
      </p:pic>
      <p:pic>
        <p:nvPicPr>
          <p:cNvPr id="9" name="Picture 8" descr="A picture containing clock&#10;&#10;Description automatically generated">
            <a:extLst>
              <a:ext uri="{FF2B5EF4-FFF2-40B4-BE49-F238E27FC236}">
                <a16:creationId xmlns:a16="http://schemas.microsoft.com/office/drawing/2014/main" id="{4836049F-67B0-AFC9-8373-3048D21D4F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845" y="8302114"/>
            <a:ext cx="4762500" cy="4762500"/>
          </a:xfrm>
          <a:prstGeom prst="rect">
            <a:avLst/>
          </a:prstGeom>
        </p:spPr>
      </p:pic>
      <p:pic>
        <p:nvPicPr>
          <p:cNvPr id="11" name="Picture 10" descr="A picture containing clock, watch&#10;&#10;Description automatically generated">
            <a:extLst>
              <a:ext uri="{FF2B5EF4-FFF2-40B4-BE49-F238E27FC236}">
                <a16:creationId xmlns:a16="http://schemas.microsoft.com/office/drawing/2014/main" id="{B2794350-2CA4-BEF0-E140-937F3EC9B6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328" y="12790487"/>
            <a:ext cx="4762500" cy="47625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63F9FBF-40FF-48DA-57A9-D6227DE33608}"/>
              </a:ext>
            </a:extLst>
          </p:cNvPr>
          <p:cNvSpPr/>
          <p:nvPr/>
        </p:nvSpPr>
        <p:spPr>
          <a:xfrm>
            <a:off x="5432612" y="2115707"/>
            <a:ext cx="11862967" cy="49099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fr-FR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The Müller-Lyer Illusion </a:t>
            </a:r>
            <a:r>
              <a:rPr lang="fr-FR" sz="3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is</a:t>
            </a:r>
            <a:r>
              <a:rPr lang="fr-FR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fr-FR" sz="3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traditionally</a:t>
            </a:r>
            <a:r>
              <a:rPr lang="fr-FR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fr-FR" sz="3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presented</a:t>
            </a:r>
            <a:r>
              <a:rPr lang="fr-FR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as </a:t>
            </a:r>
            <a:r>
              <a:rPr lang="fr-FR" sz="3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two</a:t>
            </a:r>
            <a:r>
              <a:rPr lang="fr-FR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segments (the </a:t>
            </a:r>
            <a:r>
              <a:rPr lang="fr-FR" sz="36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red</a:t>
            </a:r>
            <a:r>
              <a:rPr lang="fr-FR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fr-FR" sz="36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targets</a:t>
            </a:r>
            <a:r>
              <a:rPr lang="fr-FR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), </a:t>
            </a:r>
            <a:r>
              <a:rPr lang="fr-FR" sz="3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which</a:t>
            </a:r>
            <a:r>
              <a:rPr lang="fr-FR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perception </a:t>
            </a:r>
            <a:r>
              <a:rPr lang="fr-FR" sz="3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is</a:t>
            </a:r>
            <a:r>
              <a:rPr lang="fr-FR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fr-FR" sz="3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biased</a:t>
            </a:r>
            <a:r>
              <a:rPr lang="fr-FR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by the </a:t>
            </a:r>
            <a:r>
              <a:rPr lang="fr-FR" sz="36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context</a:t>
            </a:r>
            <a:r>
              <a:rPr lang="fr-FR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(the </a:t>
            </a:r>
            <a:r>
              <a:rPr lang="fr-FR" sz="3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arrows</a:t>
            </a:r>
            <a:r>
              <a:rPr lang="fr-FR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). </a:t>
            </a:r>
            <a:r>
              <a:rPr lang="fr-FR" sz="3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Here</a:t>
            </a:r>
            <a:r>
              <a:rPr lang="fr-FR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, the </a:t>
            </a:r>
            <a:r>
              <a:rPr lang="fr-FR" sz="3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lower</a:t>
            </a:r>
            <a:r>
              <a:rPr lang="fr-FR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segment </a:t>
            </a:r>
            <a:r>
              <a:rPr lang="fr-FR" sz="3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appears</a:t>
            </a:r>
            <a:r>
              <a:rPr lang="fr-FR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longer </a:t>
            </a:r>
            <a:r>
              <a:rPr lang="fr-FR" sz="3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despite</a:t>
            </a:r>
            <a:r>
              <a:rPr lang="fr-FR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fr-FR" sz="3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being</a:t>
            </a:r>
            <a:r>
              <a:rPr lang="fr-FR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of the </a:t>
            </a:r>
            <a:r>
              <a:rPr lang="fr-FR" sz="3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same</a:t>
            </a:r>
            <a:r>
              <a:rPr lang="fr-FR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fr-FR" sz="3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length</a:t>
            </a:r>
            <a:r>
              <a:rPr lang="fr-FR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fr-FR" sz="36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algn="just"/>
            <a:r>
              <a:rPr lang="fr-FR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In </a:t>
            </a:r>
            <a:r>
              <a:rPr lang="fr-FR" sz="3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this</a:t>
            </a:r>
            <a:r>
              <a:rPr lang="fr-FR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illusion, the </a:t>
            </a:r>
            <a:r>
              <a:rPr lang="fr-FR" sz="3600" b="1" dirty="0" err="1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task</a:t>
            </a:r>
            <a:r>
              <a:rPr lang="fr-FR" sz="36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fr-FR" sz="3600" b="1" dirty="0" err="1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difficulty</a:t>
            </a:r>
            <a:r>
              <a:rPr lang="fr-FR" sz="36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fr-FR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corresponds to the </a:t>
            </a:r>
            <a:r>
              <a:rPr lang="fr-FR" sz="3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difference</a:t>
            </a:r>
            <a:r>
              <a:rPr lang="fr-FR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fr-FR" sz="3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between</a:t>
            </a:r>
            <a:r>
              <a:rPr lang="fr-FR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the </a:t>
            </a:r>
            <a:r>
              <a:rPr lang="fr-FR" sz="3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lengths</a:t>
            </a:r>
            <a:r>
              <a:rPr lang="fr-FR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of the </a:t>
            </a:r>
            <a:r>
              <a:rPr lang="fr-FR" sz="3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red</a:t>
            </a:r>
            <a:r>
              <a:rPr lang="fr-FR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fr-FR" sz="3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target</a:t>
            </a:r>
            <a:r>
              <a:rPr lang="fr-FR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segments, and the </a:t>
            </a:r>
            <a:r>
              <a:rPr lang="fr-FR" sz="3600" b="1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illusion </a:t>
            </a:r>
            <a:r>
              <a:rPr lang="fr-FR" sz="3600" b="1" dirty="0" err="1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strength</a:t>
            </a:r>
            <a:r>
              <a:rPr lang="fr-FR" sz="3600" b="1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fr-FR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corresponds to the angle of the </a:t>
            </a:r>
            <a:r>
              <a:rPr lang="fr-FR" sz="3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arrows</a:t>
            </a:r>
            <a:r>
              <a:rPr lang="fr-FR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.</a:t>
            </a:r>
            <a:endParaRPr lang="en-GB" sz="36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6FB4EF-A769-FF73-E8F9-5EC89DFE4DDB}"/>
              </a:ext>
            </a:extLst>
          </p:cNvPr>
          <p:cNvSpPr/>
          <p:nvPr/>
        </p:nvSpPr>
        <p:spPr>
          <a:xfrm>
            <a:off x="1734412" y="17410318"/>
            <a:ext cx="16259947" cy="58987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r-FR" sz="2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Stimuli </a:t>
            </a:r>
            <a:r>
              <a:rPr lang="fr-FR" sz="28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created</a:t>
            </a:r>
            <a:r>
              <a:rPr lang="fr-FR" sz="2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sz="28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with</a:t>
            </a:r>
            <a:r>
              <a:rPr lang="fr-FR" sz="2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the open-source software                           (Makowski et al., 2021)</a:t>
            </a:r>
            <a:endParaRPr lang="en-GB" sz="2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473326-53D9-D2F3-FE76-C0037BD2B476}"/>
              </a:ext>
            </a:extLst>
          </p:cNvPr>
          <p:cNvSpPr/>
          <p:nvPr/>
        </p:nvSpPr>
        <p:spPr>
          <a:xfrm>
            <a:off x="3585487" y="8523041"/>
            <a:ext cx="6383206" cy="48298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sz="28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Task</a:t>
            </a:r>
            <a:r>
              <a:rPr lang="fr-FR" sz="2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sz="28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difficulty</a:t>
            </a:r>
            <a:r>
              <a:rPr lang="fr-FR" sz="2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fr-FR" sz="28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sz="2800" b="1" dirty="0" err="1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easy</a:t>
            </a:r>
            <a:r>
              <a:rPr lang="fr-FR" sz="28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r>
              <a:rPr lang="fr-F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(</a:t>
            </a:r>
            <a:r>
              <a:rPr lang="fr-FR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upper</a:t>
            </a:r>
            <a:r>
              <a:rPr lang="fr-F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line </a:t>
            </a:r>
            <a:r>
              <a:rPr lang="fr-FR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is</a:t>
            </a:r>
            <a:r>
              <a:rPr lang="fr-F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2 times longer)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sz="2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Illusion </a:t>
            </a:r>
            <a:r>
              <a:rPr lang="fr-FR" sz="28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Strength</a:t>
            </a:r>
            <a:r>
              <a:rPr lang="fr-FR" sz="2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fr-FR" sz="28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sz="2800" b="1" dirty="0" err="1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strong</a:t>
            </a:r>
            <a:r>
              <a:rPr lang="fr-FR" sz="28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r>
              <a:rPr lang="fr-F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(angle </a:t>
            </a:r>
            <a:r>
              <a:rPr lang="fr-FR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is</a:t>
            </a:r>
            <a:r>
              <a:rPr lang="fr-F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sharp</a:t>
            </a:r>
            <a:r>
              <a:rPr lang="fr-F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sz="2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Illusion Direction </a:t>
            </a:r>
            <a:r>
              <a:rPr lang="fr-FR" sz="2800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fr-FR" sz="2800" i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left</a:t>
            </a:r>
            <a:r>
              <a:rPr lang="fr-FR" sz="2800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r>
              <a:rPr lang="fr-FR" sz="2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fr-FR" sz="28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incongruent</a:t>
            </a:r>
          </a:p>
          <a:p>
            <a:r>
              <a:rPr lang="fr-F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(the illusion </a:t>
            </a:r>
            <a:r>
              <a:rPr lang="fr-FR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makes</a:t>
            </a:r>
            <a:r>
              <a:rPr lang="fr-F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the </a:t>
            </a:r>
            <a:r>
              <a:rPr lang="fr-FR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task</a:t>
            </a:r>
            <a:r>
              <a:rPr lang="fr-F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harder)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sz="2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Illusion Direction </a:t>
            </a:r>
            <a:r>
              <a:rPr lang="fr-FR" sz="2800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(right)</a:t>
            </a:r>
            <a:r>
              <a:rPr lang="fr-FR" sz="2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fr-FR" sz="28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congruent</a:t>
            </a:r>
          </a:p>
          <a:p>
            <a:r>
              <a:rPr lang="fr-FR" sz="16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fr-F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(the illusion </a:t>
            </a:r>
            <a:r>
              <a:rPr lang="fr-FR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makes</a:t>
            </a:r>
            <a:r>
              <a:rPr lang="fr-F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the </a:t>
            </a:r>
            <a:r>
              <a:rPr lang="fr-FR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task</a:t>
            </a:r>
            <a:r>
              <a:rPr lang="fr-F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easier</a:t>
            </a:r>
            <a:r>
              <a:rPr lang="fr-F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endParaRPr lang="fr-FR" sz="16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16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B795F48-C4F6-9796-4A46-945E261F7837}"/>
              </a:ext>
            </a:extLst>
          </p:cNvPr>
          <p:cNvSpPr/>
          <p:nvPr/>
        </p:nvSpPr>
        <p:spPr>
          <a:xfrm>
            <a:off x="0" y="7605282"/>
            <a:ext cx="18000663" cy="91775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Example of Stimuli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232273A-5A44-C7DB-8410-E9E397363EDF}"/>
              </a:ext>
            </a:extLst>
          </p:cNvPr>
          <p:cNvSpPr/>
          <p:nvPr/>
        </p:nvSpPr>
        <p:spPr>
          <a:xfrm>
            <a:off x="13781047" y="7856891"/>
            <a:ext cx="4022989" cy="34345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en-GB" sz="1600" b="1" dirty="0">
              <a:solidFill>
                <a:schemeClr val="tx1"/>
              </a:solidFill>
              <a:latin typeface="Gill Sans MT" panose="020B0502020104020203" pitchFamily="34" charset="0"/>
              <a:ea typeface="Roboto Medium" panose="02000000000000000000" pitchFamily="2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5C5A806-C7C1-C376-5584-B927A80F507F}"/>
              </a:ext>
            </a:extLst>
          </p:cNvPr>
          <p:cNvCxnSpPr>
            <a:cxnSpLocks/>
          </p:cNvCxnSpPr>
          <p:nvPr/>
        </p:nvCxnSpPr>
        <p:spPr>
          <a:xfrm>
            <a:off x="-44049" y="12780076"/>
            <a:ext cx="1359868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FBFDAB42-9200-77A7-0A31-7B28FFFB7F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1317" y="9825319"/>
            <a:ext cx="3272006" cy="3272006"/>
          </a:xfrm>
          <a:prstGeom prst="rect">
            <a:avLst/>
          </a:prstGeom>
          <a:ln w="19050">
            <a:noFill/>
          </a:ln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731D7872-DEF2-4E1D-8574-07AD08BD0BA9}"/>
              </a:ext>
            </a:extLst>
          </p:cNvPr>
          <p:cNvSpPr/>
          <p:nvPr/>
        </p:nvSpPr>
        <p:spPr>
          <a:xfrm>
            <a:off x="3585487" y="13226788"/>
            <a:ext cx="7032063" cy="41304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sz="28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Task</a:t>
            </a:r>
            <a:r>
              <a:rPr lang="fr-FR" sz="2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sz="28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difficulty</a:t>
            </a:r>
            <a:r>
              <a:rPr lang="fr-FR" sz="2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fr-FR" sz="28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sz="28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hard</a:t>
            </a:r>
            <a:r>
              <a:rPr lang="fr-FR" sz="28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r>
              <a:rPr lang="fr-F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(</a:t>
            </a:r>
            <a:r>
              <a:rPr lang="fr-FR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upper</a:t>
            </a:r>
            <a:r>
              <a:rPr lang="fr-F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line </a:t>
            </a:r>
            <a:r>
              <a:rPr lang="fr-FR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is</a:t>
            </a:r>
            <a:r>
              <a:rPr lang="fr-F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only</a:t>
            </a:r>
            <a:r>
              <a:rPr lang="fr-F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1.1 times longer)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sz="2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Illusion </a:t>
            </a:r>
            <a:r>
              <a:rPr lang="fr-FR" sz="28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Strength</a:t>
            </a:r>
            <a:r>
              <a:rPr lang="fr-FR" sz="2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fr-FR" sz="28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sz="2800" b="1" dirty="0" err="1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weak</a:t>
            </a:r>
            <a:r>
              <a:rPr lang="fr-FR" sz="28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r>
              <a:rPr lang="fr-F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(angle </a:t>
            </a:r>
            <a:r>
              <a:rPr lang="fr-FR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is</a:t>
            </a:r>
            <a:r>
              <a:rPr lang="fr-F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flat)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sz="2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Illusion Direction </a:t>
            </a:r>
            <a:r>
              <a:rPr lang="fr-FR" sz="2800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fr-FR" sz="2800" i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left</a:t>
            </a:r>
            <a:r>
              <a:rPr lang="fr-FR" sz="2800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r>
              <a:rPr lang="fr-FR" sz="2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fr-FR" sz="28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incongruent</a:t>
            </a:r>
          </a:p>
          <a:p>
            <a:r>
              <a:rPr lang="fr-F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(the illusion </a:t>
            </a:r>
            <a:r>
              <a:rPr lang="fr-FR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makes</a:t>
            </a:r>
            <a:r>
              <a:rPr lang="fr-F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the </a:t>
            </a:r>
            <a:r>
              <a:rPr lang="fr-FR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task</a:t>
            </a:r>
            <a:r>
              <a:rPr lang="fr-F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harder)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sz="2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Illusion Direction </a:t>
            </a:r>
            <a:r>
              <a:rPr lang="fr-FR" sz="2800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(right)</a:t>
            </a:r>
            <a:r>
              <a:rPr lang="fr-FR" sz="2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fr-FR" sz="28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congruent</a:t>
            </a:r>
          </a:p>
          <a:p>
            <a:r>
              <a:rPr lang="fr-FR" sz="16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fr-F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(the illusion </a:t>
            </a:r>
            <a:r>
              <a:rPr lang="fr-FR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makes</a:t>
            </a:r>
            <a:r>
              <a:rPr lang="fr-F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the </a:t>
            </a:r>
            <a:r>
              <a:rPr lang="fr-FR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task</a:t>
            </a:r>
            <a:r>
              <a:rPr lang="fr-F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easier</a:t>
            </a:r>
            <a:r>
              <a:rPr lang="fr-F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endParaRPr lang="fr-FR" sz="16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16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8CC9096-0610-9622-74E9-2817F4875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7463" y="17304253"/>
            <a:ext cx="2219191" cy="69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75868E29-8897-397E-E4DC-5FB1697104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347196" y="10215051"/>
            <a:ext cx="2492542" cy="249254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25E6E1C9-EF2C-022D-27DA-DD6C7152BAA4}"/>
              </a:ext>
            </a:extLst>
          </p:cNvPr>
          <p:cNvSpPr txBox="1"/>
          <p:nvPr/>
        </p:nvSpPr>
        <p:spPr>
          <a:xfrm>
            <a:off x="13598229" y="13354450"/>
            <a:ext cx="427649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2800" b="1" dirty="0" err="1">
                <a:latin typeface="Roboto" panose="02000000000000000000" pitchFamily="2" charset="0"/>
                <a:ea typeface="Roboto" panose="02000000000000000000" pitchFamily="2" charset="0"/>
              </a:rPr>
              <a:t>Task</a:t>
            </a:r>
            <a:r>
              <a:rPr lang="fr-FR" sz="2800" b="1" dirty="0"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lang="fr-FR" sz="2800" dirty="0">
                <a:latin typeface="Roboto" panose="02000000000000000000" pitchFamily="2" charset="0"/>
                <a:ea typeface="Roboto" panose="02000000000000000000" pitchFamily="2" charset="0"/>
              </a:rPr>
              <a:t>For </a:t>
            </a:r>
            <a:r>
              <a:rPr lang="fr-FR" sz="2800" dirty="0" err="1">
                <a:latin typeface="Roboto" panose="02000000000000000000" pitchFamily="2" charset="0"/>
                <a:ea typeface="Roboto" panose="02000000000000000000" pitchFamily="2" charset="0"/>
              </a:rPr>
              <a:t>these</a:t>
            </a:r>
            <a:r>
              <a:rPr lang="fr-FR" sz="2800" dirty="0">
                <a:latin typeface="Roboto" panose="02000000000000000000" pitchFamily="2" charset="0"/>
                <a:ea typeface="Roboto" panose="02000000000000000000" pitchFamily="2" charset="0"/>
              </a:rPr>
              <a:t> stimuli,  the correct </a:t>
            </a:r>
            <a:r>
              <a:rPr lang="fr-FR" sz="2800" dirty="0" err="1">
                <a:latin typeface="Roboto" panose="02000000000000000000" pitchFamily="2" charset="0"/>
                <a:ea typeface="Roboto" panose="02000000000000000000" pitchFamily="2" charset="0"/>
              </a:rPr>
              <a:t>response</a:t>
            </a:r>
            <a:r>
              <a:rPr lang="fr-FR" sz="2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sz="2800" dirty="0" err="1">
                <a:latin typeface="Roboto" panose="02000000000000000000" pitchFamily="2" charset="0"/>
                <a:ea typeface="Roboto" panose="02000000000000000000" pitchFamily="2" charset="0"/>
              </a:rPr>
              <a:t>is</a:t>
            </a:r>
            <a:r>
              <a:rPr lang="fr-FR" sz="2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sz="2800" dirty="0" err="1">
                <a:latin typeface="Roboto" panose="02000000000000000000" pitchFamily="2" charset="0"/>
                <a:ea typeface="Roboto" panose="02000000000000000000" pitchFamily="2" charset="0"/>
              </a:rPr>
              <a:t>always</a:t>
            </a:r>
            <a:r>
              <a:rPr lang="fr-FR" sz="2800" dirty="0">
                <a:latin typeface="Roboto" panose="02000000000000000000" pitchFamily="2" charset="0"/>
                <a:ea typeface="Roboto" panose="02000000000000000000" pitchFamily="2" charset="0"/>
              </a:rPr>
              <a:t> the « up » </a:t>
            </a:r>
            <a:r>
              <a:rPr lang="fr-FR" sz="2800" dirty="0" err="1">
                <a:latin typeface="Roboto" panose="02000000000000000000" pitchFamily="2" charset="0"/>
                <a:ea typeface="Roboto" panose="02000000000000000000" pitchFamily="2" charset="0"/>
              </a:rPr>
              <a:t>arrow</a:t>
            </a:r>
            <a:r>
              <a:rPr lang="fr-FR" sz="28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fr-FR" sz="2800" dirty="0" err="1">
                <a:latin typeface="Roboto" panose="02000000000000000000" pitchFamily="2" charset="0"/>
                <a:ea typeface="Roboto" panose="02000000000000000000" pitchFamily="2" charset="0"/>
              </a:rPr>
              <a:t>indicating</a:t>
            </a:r>
            <a:r>
              <a:rPr lang="fr-FR" sz="2800" dirty="0">
                <a:latin typeface="Roboto" panose="02000000000000000000" pitchFamily="2" charset="0"/>
                <a:ea typeface="Roboto" panose="02000000000000000000" pitchFamily="2" charset="0"/>
              </a:rPr>
              <a:t> the longer </a:t>
            </a:r>
            <a:r>
              <a:rPr lang="fr-FR" sz="2800" dirty="0" err="1">
                <a:latin typeface="Roboto" panose="02000000000000000000" pitchFamily="2" charset="0"/>
                <a:ea typeface="Roboto" panose="02000000000000000000" pitchFamily="2" charset="0"/>
              </a:rPr>
              <a:t>red</a:t>
            </a:r>
            <a:r>
              <a:rPr lang="fr-FR" sz="2800" dirty="0">
                <a:latin typeface="Roboto" panose="02000000000000000000" pitchFamily="2" charset="0"/>
                <a:ea typeface="Roboto" panose="02000000000000000000" pitchFamily="2" charset="0"/>
              </a:rPr>
              <a:t> segment. </a:t>
            </a:r>
            <a:r>
              <a:rPr lang="fr-FR" sz="2800" dirty="0" err="1">
                <a:latin typeface="Roboto" panose="02000000000000000000" pitchFamily="2" charset="0"/>
                <a:ea typeface="Roboto" panose="02000000000000000000" pitchFamily="2" charset="0"/>
              </a:rPr>
              <a:t>We</a:t>
            </a:r>
            <a:r>
              <a:rPr lang="fr-FR" sz="2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sz="2800" dirty="0" err="1">
                <a:latin typeface="Roboto" panose="02000000000000000000" pitchFamily="2" charset="0"/>
                <a:ea typeface="Roboto" panose="02000000000000000000" pitchFamily="2" charset="0"/>
              </a:rPr>
              <a:t>measured</a:t>
            </a:r>
            <a:r>
              <a:rPr lang="fr-FR" sz="2800" dirty="0">
                <a:latin typeface="Roboto" panose="02000000000000000000" pitchFamily="2" charset="0"/>
                <a:ea typeface="Roboto" panose="02000000000000000000" pitchFamily="2" charset="0"/>
              </a:rPr>
              <a:t> the </a:t>
            </a:r>
            <a:r>
              <a:rPr lang="fr-FR" sz="2800" dirty="0" err="1">
                <a:latin typeface="Roboto" panose="02000000000000000000" pitchFamily="2" charset="0"/>
                <a:ea typeface="Roboto" panose="02000000000000000000" pitchFamily="2" charset="0"/>
              </a:rPr>
              <a:t>reaction</a:t>
            </a:r>
            <a:r>
              <a:rPr lang="fr-FR" sz="2800" dirty="0">
                <a:latin typeface="Roboto" panose="02000000000000000000" pitchFamily="2" charset="0"/>
                <a:ea typeface="Roboto" panose="02000000000000000000" pitchFamily="2" charset="0"/>
              </a:rPr>
              <a:t> time and the </a:t>
            </a:r>
            <a:r>
              <a:rPr lang="fr-FR" sz="2800" dirty="0" err="1">
                <a:latin typeface="Roboto" panose="02000000000000000000" pitchFamily="2" charset="0"/>
                <a:ea typeface="Roboto" panose="02000000000000000000" pitchFamily="2" charset="0"/>
              </a:rPr>
              <a:t>errors</a:t>
            </a:r>
            <a:r>
              <a:rPr lang="fr-FR" sz="2800" dirty="0">
                <a:latin typeface="Roboto" panose="02000000000000000000" pitchFamily="2" charset="0"/>
                <a:ea typeface="Roboto" panose="02000000000000000000" pitchFamily="2" charset="0"/>
              </a:rPr>
              <a:t> (in </a:t>
            </a:r>
            <a:r>
              <a:rPr lang="fr-FR" sz="2800" dirty="0" err="1">
                <a:latin typeface="Roboto" panose="02000000000000000000" pitchFamily="2" charset="0"/>
                <a:ea typeface="Roboto" panose="02000000000000000000" pitchFamily="2" charset="0"/>
              </a:rPr>
              <a:t>this</a:t>
            </a:r>
            <a:r>
              <a:rPr lang="fr-FR" sz="2800" dirty="0">
                <a:latin typeface="Roboto" panose="02000000000000000000" pitchFamily="2" charset="0"/>
                <a:ea typeface="Roboto" panose="02000000000000000000" pitchFamily="2" charset="0"/>
              </a:rPr>
              <a:t> case, the « down » </a:t>
            </a:r>
            <a:r>
              <a:rPr lang="fr-FR" sz="2800" dirty="0" err="1">
                <a:latin typeface="Roboto" panose="02000000000000000000" pitchFamily="2" charset="0"/>
                <a:ea typeface="Roboto" panose="02000000000000000000" pitchFamily="2" charset="0"/>
              </a:rPr>
              <a:t>arrow</a:t>
            </a:r>
            <a:r>
              <a:rPr lang="fr-FR" sz="2800" dirty="0">
                <a:latin typeface="Roboto" panose="02000000000000000000" pitchFamily="2" charset="0"/>
                <a:ea typeface="Roboto" panose="02000000000000000000" pitchFamily="2" charset="0"/>
              </a:rPr>
              <a:t>).</a:t>
            </a:r>
            <a:endParaRPr lang="en-GB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523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</TotalTime>
  <Words>247</Words>
  <Application>Microsoft Office PowerPoint</Application>
  <PresentationFormat>Custom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Gill Sans MT</vt:lpstr>
      <vt:lpstr>Roboto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Dominique Makowski (Dr)</dc:creator>
  <cp:lastModifiedBy>Dominique Makowski (Dr)</cp:lastModifiedBy>
  <cp:revision>9</cp:revision>
  <dcterms:created xsi:type="dcterms:W3CDTF">2022-08-27T03:02:38Z</dcterms:created>
  <dcterms:modified xsi:type="dcterms:W3CDTF">2022-08-28T01:50:36Z</dcterms:modified>
</cp:coreProperties>
</file>